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5"/>
    <p:sldMasterId id="2147483692" r:id="rId6"/>
  </p:sldMasterIdLst>
  <p:notesMasterIdLst>
    <p:notesMasterId r:id="rId31"/>
  </p:notesMasterIdLst>
  <p:handoutMasterIdLst>
    <p:handoutMasterId r:id="rId32"/>
  </p:handoutMasterIdLst>
  <p:sldIdLst>
    <p:sldId id="2090649772" r:id="rId7"/>
    <p:sldId id="2090649781" r:id="rId8"/>
    <p:sldId id="11870" r:id="rId9"/>
    <p:sldId id="11839" r:id="rId10"/>
    <p:sldId id="11868" r:id="rId11"/>
    <p:sldId id="11810" r:id="rId12"/>
    <p:sldId id="2142532935" r:id="rId13"/>
    <p:sldId id="2142532940" r:id="rId14"/>
    <p:sldId id="11837" r:id="rId15"/>
    <p:sldId id="2142532927" r:id="rId16"/>
    <p:sldId id="2142532929" r:id="rId17"/>
    <p:sldId id="11869" r:id="rId18"/>
    <p:sldId id="4853" r:id="rId19"/>
    <p:sldId id="11863" r:id="rId20"/>
    <p:sldId id="2090649774" r:id="rId21"/>
    <p:sldId id="11832" r:id="rId22"/>
    <p:sldId id="11867" r:id="rId23"/>
    <p:sldId id="2142532928" r:id="rId24"/>
    <p:sldId id="2090649767" r:id="rId25"/>
    <p:sldId id="2142532931" r:id="rId26"/>
    <p:sldId id="2090649779" r:id="rId27"/>
    <p:sldId id="2090649783" r:id="rId28"/>
    <p:sldId id="2090649784" r:id="rId29"/>
    <p:sldId id="441"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6BC25"/>
    <a:srgbClr val="0097A9"/>
    <a:srgbClr val="4BACC6"/>
    <a:srgbClr val="0070C0"/>
    <a:srgbClr val="17375E"/>
    <a:srgbClr val="174062"/>
    <a:srgbClr val="0076A8"/>
    <a:srgbClr val="62B5E5"/>
    <a:srgbClr val="009A44"/>
    <a:srgbClr val="2F87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0" autoAdjust="0"/>
    <p:restoredTop sz="96357" autoAdjust="0"/>
  </p:normalViewPr>
  <p:slideViewPr>
    <p:cSldViewPr snapToGrid="0" snapToObjects="1">
      <p:cViewPr>
        <p:scale>
          <a:sx n="75" d="100"/>
          <a:sy n="75" d="100"/>
        </p:scale>
        <p:origin x="1354" y="230"/>
      </p:cViewPr>
      <p:guideLst>
        <p:guide orient="horz" pos="2160"/>
        <p:guide pos="3840"/>
        <p:guide pos="39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latin typeface="Open Sans" panose="020B0606030504020204" pitchFamily="34" charset="0"/>
                <a:ea typeface="Open Sans" panose="020B0606030504020204" pitchFamily="34" charset="0"/>
                <a:cs typeface="Open Sans" panose="020B0606030504020204" pitchFamily="34" charset="0"/>
              </a:rPr>
              <a:t>Organizations are moving from </a:t>
            </a:r>
            <a:r>
              <a:rPr lang="en-US" sz="1400" b="1">
                <a:latin typeface="Open Sans" panose="020B0606030504020204" pitchFamily="34" charset="0"/>
                <a:ea typeface="Open Sans" panose="020B0606030504020204" pitchFamily="34" charset="0"/>
                <a:cs typeface="Open Sans" panose="020B0606030504020204" pitchFamily="34" charset="0"/>
              </a:rPr>
              <a:t>experimentation </a:t>
            </a:r>
            <a:r>
              <a:rPr lang="en-US" sz="140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r>
              <a:rPr lang="en-US" sz="1400" baseline="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US" sz="1400" b="1">
                <a:latin typeface="Open Sans" panose="020B0606030504020204" pitchFamily="34" charset="0"/>
                <a:ea typeface="Open Sans" panose="020B0606030504020204" pitchFamily="34" charset="0"/>
                <a:cs typeface="Open Sans" panose="020B0606030504020204" pitchFamily="34" charset="0"/>
              </a:rPr>
              <a:t>scaling</a:t>
            </a:r>
          </a:p>
        </c:rich>
      </c:tx>
      <c:layout>
        <c:manualLayout>
          <c:xMode val="edge"/>
          <c:yMode val="edge"/>
          <c:x val="0.21692489530085673"/>
          <c:y val="4.0314407017881804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2019</c:v>
                </c:pt>
              </c:strCache>
            </c:strRef>
          </c:tx>
          <c:spPr>
            <a:solidFill>
              <a:srgbClr val="5098AA">
                <a:alpha val="50196"/>
              </a:srgbClr>
            </a:solidFill>
            <a:ln>
              <a:noFill/>
            </a:ln>
            <a:effectLst/>
          </c:spPr>
          <c:invertIfNegative val="0"/>
          <c:cat>
            <c:strRef>
              <c:f>Sheet1!$A$2:$A$4</c:f>
              <c:strCache>
                <c:ptCount val="3"/>
                <c:pt idx="0">
                  <c:v>Era 1:
AI Experimentation</c:v>
                </c:pt>
                <c:pt idx="1">
                  <c:v>Era 2:
AI Scaling</c:v>
                </c:pt>
                <c:pt idx="2">
                  <c:v>Era 3:
AI Fueled</c:v>
                </c:pt>
              </c:strCache>
            </c:strRef>
          </c:cat>
          <c:val>
            <c:numRef>
              <c:f>Sheet1!$B$2:$B$4</c:f>
              <c:numCache>
                <c:formatCode>0%</c:formatCode>
                <c:ptCount val="3"/>
                <c:pt idx="0">
                  <c:v>0.76</c:v>
                </c:pt>
                <c:pt idx="1">
                  <c:v>0.24</c:v>
                </c:pt>
                <c:pt idx="2">
                  <c:v>0.11</c:v>
                </c:pt>
              </c:numCache>
            </c:numRef>
          </c:val>
          <c:extLst>
            <c:ext xmlns:c16="http://schemas.microsoft.com/office/drawing/2014/chart" uri="{C3380CC4-5D6E-409C-BE32-E72D297353CC}">
              <c16:uniqueId val="{00000000-79A5-40F1-A4C5-17C83DACCF7C}"/>
            </c:ext>
          </c:extLst>
        </c:ser>
        <c:ser>
          <c:idx val="1"/>
          <c:order val="1"/>
          <c:tx>
            <c:strRef>
              <c:f>Sheet1!$C$1</c:f>
              <c:strCache>
                <c:ptCount val="1"/>
                <c:pt idx="0">
                  <c:v>2020</c:v>
                </c:pt>
              </c:strCache>
            </c:strRef>
          </c:tx>
          <c:spPr>
            <a:solidFill>
              <a:srgbClr val="007680"/>
            </a:solidFill>
            <a:ln>
              <a:noFill/>
            </a:ln>
            <a:effectLst/>
          </c:spPr>
          <c:invertIfNegative val="0"/>
          <c:cat>
            <c:strRef>
              <c:f>Sheet1!$A$2:$A$4</c:f>
              <c:strCache>
                <c:ptCount val="3"/>
                <c:pt idx="0">
                  <c:v>Era 1:
AI Experimentation</c:v>
                </c:pt>
                <c:pt idx="1">
                  <c:v>Era 2:
AI Scaling</c:v>
                </c:pt>
                <c:pt idx="2">
                  <c:v>Era 3:
AI Fueled</c:v>
                </c:pt>
              </c:strCache>
            </c:strRef>
          </c:cat>
          <c:val>
            <c:numRef>
              <c:f>Sheet1!$C$2:$C$4</c:f>
              <c:numCache>
                <c:formatCode>0%</c:formatCode>
                <c:ptCount val="3"/>
                <c:pt idx="0">
                  <c:v>0.6</c:v>
                </c:pt>
                <c:pt idx="1">
                  <c:v>0.4</c:v>
                </c:pt>
                <c:pt idx="2">
                  <c:v>0.11</c:v>
                </c:pt>
              </c:numCache>
            </c:numRef>
          </c:val>
          <c:extLst>
            <c:ext xmlns:c16="http://schemas.microsoft.com/office/drawing/2014/chart" uri="{C3380CC4-5D6E-409C-BE32-E72D297353CC}">
              <c16:uniqueId val="{00000001-79A5-40F1-A4C5-17C83DACCF7C}"/>
            </c:ext>
          </c:extLst>
        </c:ser>
        <c:dLbls>
          <c:showLegendKey val="0"/>
          <c:showVal val="0"/>
          <c:showCatName val="0"/>
          <c:showSerName val="0"/>
          <c:showPercent val="0"/>
          <c:showBubbleSize val="0"/>
        </c:dLbls>
        <c:gapWidth val="219"/>
        <c:overlap val="-27"/>
        <c:axId val="593831312"/>
        <c:axId val="563897232"/>
      </c:barChart>
      <c:catAx>
        <c:axId val="59383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pPr>
            <a:endParaRPr lang="en-US"/>
          </a:p>
        </c:txPr>
        <c:crossAx val="563897232"/>
        <c:crosses val="autoZero"/>
        <c:auto val="1"/>
        <c:lblAlgn val="ctr"/>
        <c:lblOffset val="100"/>
        <c:noMultiLvlLbl val="0"/>
      </c:catAx>
      <c:valAx>
        <c:axId val="563897232"/>
        <c:scaling>
          <c:orientation val="minMax"/>
        </c:scaling>
        <c:delete val="1"/>
        <c:axPos val="l"/>
        <c:numFmt formatCode="0%" sourceLinked="1"/>
        <c:majorTickMark val="none"/>
        <c:minorTickMark val="none"/>
        <c:tickLblPos val="nextTo"/>
        <c:crossAx val="59383131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B51167-17BE-4AE0-8CB9-F01DA2FF81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7523C1C-F3BB-42CE-A81C-1F2C505B06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83B6B1-6E64-47AF-BD71-C070E4415FFC}" type="datetimeFigureOut">
              <a:rPr lang="en-US" smtClean="0"/>
              <a:t>3/5/2021</a:t>
            </a:fld>
            <a:endParaRPr lang="en-US"/>
          </a:p>
        </p:txBody>
      </p:sp>
      <p:sp>
        <p:nvSpPr>
          <p:cNvPr id="4" name="Footer Placeholder 3">
            <a:extLst>
              <a:ext uri="{FF2B5EF4-FFF2-40B4-BE49-F238E27FC236}">
                <a16:creationId xmlns:a16="http://schemas.microsoft.com/office/drawing/2014/main" id="{CC36F856-0F7E-4F07-A225-F3D2E34BE5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780815-1BC4-490C-9ACC-8D201B74B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37654F-4A3A-40B6-A6E3-98A73F501670}" type="slidenum">
              <a:rPr lang="en-US" smtClean="0"/>
              <a:t>‹#›</a:t>
            </a:fld>
            <a:endParaRPr lang="en-US"/>
          </a:p>
        </p:txBody>
      </p:sp>
    </p:spTree>
    <p:extLst>
      <p:ext uri="{BB962C8B-B14F-4D97-AF65-F5344CB8AC3E}">
        <p14:creationId xmlns:p14="http://schemas.microsoft.com/office/powerpoint/2010/main" val="3786215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73CB8-C447-AD45-9102-0FC3EC8F25E3}" type="datetimeFigureOut">
              <a:rPr lang="en-US" smtClean="0"/>
              <a:t>3/5/2021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52353-681B-2F48-BFC6-CB232164AD63}" type="slidenum">
              <a:rPr lang="en-US" smtClean="0"/>
              <a:t>‹#›</a:t>
            </a:fld>
            <a:endParaRPr lang="en-US"/>
          </a:p>
        </p:txBody>
      </p:sp>
    </p:spTree>
    <p:extLst>
      <p:ext uri="{BB962C8B-B14F-4D97-AF65-F5344CB8AC3E}">
        <p14:creationId xmlns:p14="http://schemas.microsoft.com/office/powerpoint/2010/main" val="74503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398882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68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C52353-681B-2F48-BFC6-CB232164AD63}" type="slidenum">
              <a:rPr lang="en-US" smtClean="0"/>
              <a:t>6</a:t>
            </a:fld>
            <a:endParaRPr lang="en-US"/>
          </a:p>
        </p:txBody>
      </p:sp>
    </p:spTree>
    <p:extLst>
      <p:ext uri="{BB962C8B-B14F-4D97-AF65-F5344CB8AC3E}">
        <p14:creationId xmlns:p14="http://schemas.microsoft.com/office/powerpoint/2010/main" val="230701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bubble, images, text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89E7E8-36E4-467C-8300-85BCF6933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4461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bubble, images, text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89E7E8-36E4-467C-8300-85BCF6933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7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17</a:t>
            </a:fld>
            <a:endParaRPr lang="en-US"/>
          </a:p>
        </p:txBody>
      </p:sp>
    </p:spTree>
    <p:extLst>
      <p:ext uri="{BB962C8B-B14F-4D97-AF65-F5344CB8AC3E}">
        <p14:creationId xmlns:p14="http://schemas.microsoft.com/office/powerpoint/2010/main" val="1562074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deloitte.com/about"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2D3D020-065D-AD42-86DE-5B7F33733FF2}"/>
              </a:ext>
            </a:extLst>
          </p:cNvPr>
          <p:cNvSpPr>
            <a:spLocks noGrp="1"/>
          </p:cNvSpPr>
          <p:nvPr>
            <p:ph type="body" sz="quarter" idx="10" hasCustomPrompt="1"/>
          </p:nvPr>
        </p:nvSpPr>
        <p:spPr>
          <a:xfrm>
            <a:off x="331594" y="329819"/>
            <a:ext cx="11202044" cy="369332"/>
          </a:xfrm>
        </p:spPr>
        <p:txBody>
          <a:bodyPr/>
          <a:lstStyle>
            <a:lvl1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Header 1 – Slide Title</a:t>
            </a:r>
          </a:p>
        </p:txBody>
      </p:sp>
      <p:sp>
        <p:nvSpPr>
          <p:cNvPr id="17" name="Text Placeholder 16">
            <a:extLst>
              <a:ext uri="{FF2B5EF4-FFF2-40B4-BE49-F238E27FC236}">
                <a16:creationId xmlns:a16="http://schemas.microsoft.com/office/drawing/2014/main" id="{5FA4483C-4EE9-5840-AA9F-AF7D16AB0229}"/>
              </a:ext>
            </a:extLst>
          </p:cNvPr>
          <p:cNvSpPr>
            <a:spLocks noGrp="1"/>
          </p:cNvSpPr>
          <p:nvPr>
            <p:ph type="body" sz="quarter" idx="11" hasCustomPrompt="1"/>
          </p:nvPr>
        </p:nvSpPr>
        <p:spPr>
          <a:xfrm>
            <a:off x="331916" y="781059"/>
            <a:ext cx="11201400" cy="215444"/>
          </a:xfrm>
        </p:spPr>
        <p:txBody>
          <a:bodyPr/>
          <a:lstStyle>
            <a:lvl1pPr>
              <a:defRPr sz="14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Header 2 – Slide tagline</a:t>
            </a:r>
          </a:p>
        </p:txBody>
      </p:sp>
    </p:spTree>
    <p:extLst>
      <p:ext uri="{BB962C8B-B14F-4D97-AF65-F5344CB8AC3E}">
        <p14:creationId xmlns:p14="http://schemas.microsoft.com/office/powerpoint/2010/main" val="2828939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descr="A picture containing table, umbrella&#10;&#10;Description automatically generated">
            <a:extLst>
              <a:ext uri="{FF2B5EF4-FFF2-40B4-BE49-F238E27FC236}">
                <a16:creationId xmlns:a16="http://schemas.microsoft.com/office/drawing/2014/main" id="{942BD81E-DD9A-4192-8EC2-AA32E675250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Text Placeholder 14">
            <a:extLst>
              <a:ext uri="{FF2B5EF4-FFF2-40B4-BE49-F238E27FC236}">
                <a16:creationId xmlns:a16="http://schemas.microsoft.com/office/drawing/2014/main" id="{B2D3D020-065D-AD42-86DE-5B7F33733FF2}"/>
              </a:ext>
            </a:extLst>
          </p:cNvPr>
          <p:cNvSpPr>
            <a:spLocks noGrp="1"/>
          </p:cNvSpPr>
          <p:nvPr>
            <p:ph type="body" sz="quarter" idx="10" hasCustomPrompt="1"/>
          </p:nvPr>
        </p:nvSpPr>
        <p:spPr>
          <a:xfrm>
            <a:off x="331594" y="329819"/>
            <a:ext cx="11202044" cy="369332"/>
          </a:xfrm>
        </p:spPr>
        <p:txBody>
          <a:bodyPr/>
          <a:lstStyle>
            <a:lvl1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Header 1 – Slide Title</a:t>
            </a:r>
          </a:p>
        </p:txBody>
      </p:sp>
      <p:sp>
        <p:nvSpPr>
          <p:cNvPr id="17" name="Text Placeholder 16">
            <a:extLst>
              <a:ext uri="{FF2B5EF4-FFF2-40B4-BE49-F238E27FC236}">
                <a16:creationId xmlns:a16="http://schemas.microsoft.com/office/drawing/2014/main" id="{5FA4483C-4EE9-5840-AA9F-AF7D16AB0229}"/>
              </a:ext>
            </a:extLst>
          </p:cNvPr>
          <p:cNvSpPr>
            <a:spLocks noGrp="1"/>
          </p:cNvSpPr>
          <p:nvPr>
            <p:ph type="body" sz="quarter" idx="11" hasCustomPrompt="1"/>
          </p:nvPr>
        </p:nvSpPr>
        <p:spPr>
          <a:xfrm>
            <a:off x="331916" y="781059"/>
            <a:ext cx="11201400" cy="215444"/>
          </a:xfrm>
        </p:spPr>
        <p:txBody>
          <a:bodyPr/>
          <a:lstStyle>
            <a:lvl1pPr>
              <a:defRPr sz="14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Header 2 – Slide tagline</a:t>
            </a:r>
          </a:p>
        </p:txBody>
      </p:sp>
      <p:sp>
        <p:nvSpPr>
          <p:cNvPr id="5" name="TextBox 4">
            <a:extLst>
              <a:ext uri="{FF2B5EF4-FFF2-40B4-BE49-F238E27FC236}">
                <a16:creationId xmlns:a16="http://schemas.microsoft.com/office/drawing/2014/main" id="{694BCFDC-049C-2546-B0C9-40C2F56CCD57}"/>
              </a:ext>
            </a:extLst>
          </p:cNvPr>
          <p:cNvSpPr txBox="1"/>
          <p:nvPr userDrawn="1"/>
        </p:nvSpPr>
        <p:spPr>
          <a:xfrm>
            <a:off x="11560429" y="6513576"/>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b="0" i="0" smtClean="0">
                <a:solidFill>
                  <a:schemeClr val="tx1"/>
                </a:solidFill>
                <a:latin typeface="Open Sans Regular" charset="0"/>
              </a:rPr>
              <a:pPr algn="r">
                <a:spcBef>
                  <a:spcPts val="800"/>
                </a:spcBef>
                <a:buSzPct val="100000"/>
                <a:buFont typeface="Arial"/>
                <a:buNone/>
              </a:pPr>
              <a:t>‹#›</a:t>
            </a:fld>
            <a:endParaRPr lang="en-US" sz="650" b="0" i="0">
              <a:solidFill>
                <a:schemeClr val="tx1"/>
              </a:solidFill>
              <a:latin typeface="Open Sans Regular" charset="0"/>
            </a:endParaRPr>
          </a:p>
        </p:txBody>
      </p:sp>
      <p:sp>
        <p:nvSpPr>
          <p:cNvPr id="6" name="Copyright">
            <a:extLst>
              <a:ext uri="{FF2B5EF4-FFF2-40B4-BE49-F238E27FC236}">
                <a16:creationId xmlns:a16="http://schemas.microsoft.com/office/drawing/2014/main" id="{B7A27322-EEEA-324D-A5CB-E262DD5F7598}"/>
              </a:ext>
            </a:extLst>
          </p:cNvPr>
          <p:cNvSpPr txBox="1"/>
          <p:nvPr userDrawn="1"/>
        </p:nvSpPr>
        <p:spPr>
          <a:xfrm>
            <a:off x="329184" y="6513576"/>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65000"/>
                    <a:lumOff val="35000"/>
                  </a:schemeClr>
                </a:solidFill>
                <a:latin typeface="+mn-lt"/>
              </a:rPr>
              <a:t>Copyright © 2020 Deloitte Development LLC. All rights reserved.</a:t>
            </a:r>
          </a:p>
        </p:txBody>
      </p:sp>
    </p:spTree>
    <p:extLst>
      <p:ext uri="{BB962C8B-B14F-4D97-AF65-F5344CB8AC3E}">
        <p14:creationId xmlns:p14="http://schemas.microsoft.com/office/powerpoint/2010/main" val="2987160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91999" cy="6857519"/>
          </a:xfrm>
          <a:prstGeom prst="rect">
            <a:avLst/>
          </a:prstGeom>
          <a:blipFill>
            <a:blip r:embed="rId2" cstate="print"/>
            <a:stretch>
              <a:fillRect/>
            </a:stretch>
          </a:blipFill>
        </p:spPr>
        <p:txBody>
          <a:bodyPr wrap="square" lIns="0" tIns="0" rIns="0" bIns="0" rtlCol="0"/>
          <a:lstStyle/>
          <a:p>
            <a:endParaRPr sz="1092"/>
          </a:p>
        </p:txBody>
      </p:sp>
      <p:sp>
        <p:nvSpPr>
          <p:cNvPr id="2" name="Holder 2"/>
          <p:cNvSpPr>
            <a:spLocks noGrp="1"/>
          </p:cNvSpPr>
          <p:nvPr>
            <p:ph type="title"/>
          </p:nvPr>
        </p:nvSpPr>
        <p:spPr>
          <a:xfrm>
            <a:off x="460294" y="682136"/>
            <a:ext cx="11271413" cy="415178"/>
          </a:xfrm>
        </p:spPr>
        <p:txBody>
          <a:bodyPr lIns="0" tIns="0" rIns="0" bIns="0"/>
          <a:lstStyle>
            <a:lvl1pPr>
              <a:defRPr sz="2698" b="0" i="0">
                <a:solidFill>
                  <a:schemeClr val="bg1"/>
                </a:solidFill>
                <a:latin typeface="OpenSans-Light"/>
                <a:cs typeface="OpenSans-Ligh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3/5/2021</a:t>
            </a:fld>
            <a:endParaRPr lang="en-US"/>
          </a:p>
        </p:txBody>
      </p:sp>
      <p:sp>
        <p:nvSpPr>
          <p:cNvPr id="6" name="Holder 6"/>
          <p:cNvSpPr>
            <a:spLocks noGrp="1"/>
          </p:cNvSpPr>
          <p:nvPr>
            <p:ph type="sldNum" sz="quarter" idx="7"/>
          </p:nvPr>
        </p:nvSpPr>
        <p:spPr>
          <a:xfrm>
            <a:off x="11500539" y="6259695"/>
            <a:ext cx="161738" cy="135293"/>
          </a:xfrm>
          <a:prstGeom prst="rect">
            <a:avLst/>
          </a:prstGeom>
        </p:spPr>
        <p:txBody>
          <a:bodyPr lIns="0" tIns="0" rIns="0" bIns="0"/>
          <a:lstStyle>
            <a:lvl1pPr>
              <a:defRPr sz="879" b="0" i="0">
                <a:solidFill>
                  <a:schemeClr val="bg1"/>
                </a:solidFill>
                <a:latin typeface="OpenSans-Light"/>
                <a:cs typeface="OpenSans-Light"/>
              </a:defRPr>
            </a:lvl1pPr>
          </a:lstStyle>
          <a:p>
            <a:pPr marL="15403">
              <a:spcBef>
                <a:spcPts val="143"/>
              </a:spcBef>
            </a:pPr>
            <a:fld id="{81D60167-4931-47E6-BA6A-407CBD079E47}" type="slidenum">
              <a:rPr lang="en-US" spc="9" smtClean="0"/>
              <a:pPr marL="15403">
                <a:spcBef>
                  <a:spcPts val="143"/>
                </a:spcBef>
              </a:pPr>
              <a:t>‹#›</a:t>
            </a:fld>
            <a:endParaRPr lang="en-US" spc="9"/>
          </a:p>
        </p:txBody>
      </p:sp>
    </p:spTree>
    <p:extLst>
      <p:ext uri="{BB962C8B-B14F-4D97-AF65-F5344CB8AC3E}">
        <p14:creationId xmlns:p14="http://schemas.microsoft.com/office/powerpoint/2010/main" val="501310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60294" y="682136"/>
            <a:ext cx="11271413" cy="415178"/>
          </a:xfrm>
        </p:spPr>
        <p:txBody>
          <a:bodyPr lIns="0" tIns="0" rIns="0" bIns="0"/>
          <a:lstStyle>
            <a:lvl1pPr>
              <a:defRPr sz="2698" b="0" i="0">
                <a:solidFill>
                  <a:schemeClr val="bg1"/>
                </a:solidFill>
                <a:latin typeface="OpenSans-Light"/>
                <a:cs typeface="OpenSans-Light"/>
              </a:defRPr>
            </a:lvl1pPr>
          </a:lstStyle>
          <a:p>
            <a:endParaRPr/>
          </a:p>
        </p:txBody>
      </p:sp>
      <p:sp>
        <p:nvSpPr>
          <p:cNvPr id="3" name="Holder 3"/>
          <p:cNvSpPr>
            <a:spLocks noGrp="1"/>
          </p:cNvSpPr>
          <p:nvPr>
            <p:ph sz="half" idx="2"/>
          </p:nvPr>
        </p:nvSpPr>
        <p:spPr>
          <a:xfrm>
            <a:off x="460293" y="1599991"/>
            <a:ext cx="5269979" cy="275332"/>
          </a:xfrm>
          <a:prstGeom prst="rect">
            <a:avLst/>
          </a:prstGeom>
        </p:spPr>
        <p:txBody>
          <a:bodyPr wrap="square" lIns="0" tIns="0" rIns="0" bIns="0">
            <a:spAutoFit/>
          </a:bodyPr>
          <a:lstStyle>
            <a:lvl1pPr>
              <a:defRPr sz="1789" b="1" i="0">
                <a:solidFill>
                  <a:schemeClr val="bg1"/>
                </a:solidFill>
                <a:latin typeface="Open Sans"/>
                <a:cs typeface="Open Sans"/>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5280" y="6377940"/>
            <a:ext cx="3901440" cy="276999"/>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609600" y="6377940"/>
            <a:ext cx="2804160" cy="27699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3/5/2021</a:t>
            </a:fld>
            <a:endParaRPr lang="en-US"/>
          </a:p>
        </p:txBody>
      </p:sp>
      <p:sp>
        <p:nvSpPr>
          <p:cNvPr id="7" name="Holder 7"/>
          <p:cNvSpPr>
            <a:spLocks noGrp="1"/>
          </p:cNvSpPr>
          <p:nvPr>
            <p:ph type="sldNum" sz="quarter" idx="7"/>
          </p:nvPr>
        </p:nvSpPr>
        <p:spPr>
          <a:xfrm>
            <a:off x="11500539" y="6259695"/>
            <a:ext cx="161738" cy="135293"/>
          </a:xfrm>
          <a:prstGeom prst="rect">
            <a:avLst/>
          </a:prstGeom>
        </p:spPr>
        <p:txBody>
          <a:bodyPr lIns="0" tIns="0" rIns="0" bIns="0"/>
          <a:lstStyle>
            <a:lvl1pPr>
              <a:defRPr sz="879" b="0" i="0">
                <a:solidFill>
                  <a:schemeClr val="bg1"/>
                </a:solidFill>
                <a:latin typeface="OpenSans-Light"/>
                <a:cs typeface="OpenSans-Light"/>
              </a:defRPr>
            </a:lvl1pPr>
          </a:lstStyle>
          <a:p>
            <a:pPr marL="15403">
              <a:spcBef>
                <a:spcPts val="143"/>
              </a:spcBef>
            </a:pPr>
            <a:fld id="{81D60167-4931-47E6-BA6A-407CBD079E47}" type="slidenum">
              <a:rPr lang="en-US" spc="9" smtClean="0"/>
              <a:pPr marL="15403">
                <a:spcBef>
                  <a:spcPts val="143"/>
                </a:spcBef>
              </a:pPr>
              <a:t>‹#›</a:t>
            </a:fld>
            <a:endParaRPr lang="en-US" spc="9"/>
          </a:p>
        </p:txBody>
      </p:sp>
    </p:spTree>
    <p:extLst>
      <p:ext uri="{BB962C8B-B14F-4D97-AF65-F5344CB8AC3E}">
        <p14:creationId xmlns:p14="http://schemas.microsoft.com/office/powerpoint/2010/main" val="161254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60294" y="682136"/>
            <a:ext cx="11271413" cy="415178"/>
          </a:xfrm>
        </p:spPr>
        <p:txBody>
          <a:bodyPr lIns="0" tIns="0" rIns="0" bIns="0"/>
          <a:lstStyle>
            <a:lvl1pPr>
              <a:defRPr sz="2698" b="0" i="0">
                <a:solidFill>
                  <a:schemeClr val="bg1"/>
                </a:solidFill>
                <a:latin typeface="OpenSans-Light"/>
                <a:cs typeface="OpenSans-Light"/>
              </a:defRPr>
            </a:lvl1pPr>
          </a:lstStyle>
          <a:p>
            <a:endParaRPr/>
          </a:p>
        </p:txBody>
      </p:sp>
      <p:sp>
        <p:nvSpPr>
          <p:cNvPr id="5" name="Holder 5"/>
          <p:cNvSpPr>
            <a:spLocks noGrp="1"/>
          </p:cNvSpPr>
          <p:nvPr>
            <p:ph type="sldNum" sz="quarter" idx="7"/>
          </p:nvPr>
        </p:nvSpPr>
        <p:spPr>
          <a:xfrm>
            <a:off x="11500539" y="6259695"/>
            <a:ext cx="161738" cy="135293"/>
          </a:xfrm>
          <a:prstGeom prst="rect">
            <a:avLst/>
          </a:prstGeom>
        </p:spPr>
        <p:txBody>
          <a:bodyPr lIns="0" tIns="0" rIns="0" bIns="0"/>
          <a:lstStyle>
            <a:lvl1pPr>
              <a:defRPr sz="879" b="0" i="0">
                <a:solidFill>
                  <a:schemeClr val="bg1"/>
                </a:solidFill>
                <a:latin typeface="OpenSans-Light"/>
                <a:cs typeface="OpenSans-Light"/>
              </a:defRPr>
            </a:lvl1pPr>
          </a:lstStyle>
          <a:p>
            <a:pPr marL="15403">
              <a:spcBef>
                <a:spcPts val="143"/>
              </a:spcBef>
            </a:pPr>
            <a:fld id="{81D60167-4931-47E6-BA6A-407CBD079E47}" type="slidenum">
              <a:rPr lang="en-US" spc="9" smtClean="0"/>
              <a:pPr marL="15403">
                <a:spcBef>
                  <a:spcPts val="143"/>
                </a:spcBef>
              </a:pPr>
              <a:t>‹#›</a:t>
            </a:fld>
            <a:endParaRPr lang="en-US" spc="9"/>
          </a:p>
        </p:txBody>
      </p:sp>
    </p:spTree>
    <p:extLst>
      <p:ext uri="{BB962C8B-B14F-4D97-AF65-F5344CB8AC3E}">
        <p14:creationId xmlns:p14="http://schemas.microsoft.com/office/powerpoint/2010/main" val="1511609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descr="A picture containing table, umbrella&#10;&#10;Description automatically generated">
            <a:extLst>
              <a:ext uri="{FF2B5EF4-FFF2-40B4-BE49-F238E27FC236}">
                <a16:creationId xmlns:a16="http://schemas.microsoft.com/office/drawing/2014/main" id="{942BD81E-DD9A-4192-8EC2-AA32E675250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Text Placeholder 14">
            <a:extLst>
              <a:ext uri="{FF2B5EF4-FFF2-40B4-BE49-F238E27FC236}">
                <a16:creationId xmlns:a16="http://schemas.microsoft.com/office/drawing/2014/main" id="{B2D3D020-065D-AD42-86DE-5B7F33733FF2}"/>
              </a:ext>
            </a:extLst>
          </p:cNvPr>
          <p:cNvSpPr>
            <a:spLocks noGrp="1"/>
          </p:cNvSpPr>
          <p:nvPr>
            <p:ph type="body" sz="quarter" idx="10" hasCustomPrompt="1"/>
          </p:nvPr>
        </p:nvSpPr>
        <p:spPr>
          <a:xfrm>
            <a:off x="331594" y="329819"/>
            <a:ext cx="11202044" cy="369332"/>
          </a:xfrm>
        </p:spPr>
        <p:txBody>
          <a:bodyPr/>
          <a:lstStyle>
            <a:lvl1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Header 1 – Slide Title</a:t>
            </a:r>
          </a:p>
        </p:txBody>
      </p:sp>
      <p:sp>
        <p:nvSpPr>
          <p:cNvPr id="17" name="Text Placeholder 16">
            <a:extLst>
              <a:ext uri="{FF2B5EF4-FFF2-40B4-BE49-F238E27FC236}">
                <a16:creationId xmlns:a16="http://schemas.microsoft.com/office/drawing/2014/main" id="{5FA4483C-4EE9-5840-AA9F-AF7D16AB0229}"/>
              </a:ext>
            </a:extLst>
          </p:cNvPr>
          <p:cNvSpPr>
            <a:spLocks noGrp="1"/>
          </p:cNvSpPr>
          <p:nvPr>
            <p:ph type="body" sz="quarter" idx="11" hasCustomPrompt="1"/>
          </p:nvPr>
        </p:nvSpPr>
        <p:spPr>
          <a:xfrm>
            <a:off x="331916" y="781059"/>
            <a:ext cx="11201400" cy="215444"/>
          </a:xfrm>
        </p:spPr>
        <p:txBody>
          <a:bodyPr/>
          <a:lstStyle>
            <a:lvl1pPr>
              <a:defRPr sz="14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Header 2 – Slide tagline</a:t>
            </a:r>
          </a:p>
        </p:txBody>
      </p:sp>
      <p:sp>
        <p:nvSpPr>
          <p:cNvPr id="5" name="TextBox 4">
            <a:extLst>
              <a:ext uri="{FF2B5EF4-FFF2-40B4-BE49-F238E27FC236}">
                <a16:creationId xmlns:a16="http://schemas.microsoft.com/office/drawing/2014/main" id="{694BCFDC-049C-2546-B0C9-40C2F56CCD57}"/>
              </a:ext>
            </a:extLst>
          </p:cNvPr>
          <p:cNvSpPr txBox="1"/>
          <p:nvPr userDrawn="1"/>
        </p:nvSpPr>
        <p:spPr>
          <a:xfrm>
            <a:off x="11560429" y="6513576"/>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b="0" i="0" smtClean="0">
                <a:solidFill>
                  <a:schemeClr val="tx1"/>
                </a:solidFill>
                <a:latin typeface="Open Sans Regular" charset="0"/>
              </a:rPr>
              <a:pPr algn="r">
                <a:spcBef>
                  <a:spcPts val="800"/>
                </a:spcBef>
                <a:buSzPct val="100000"/>
                <a:buFont typeface="Arial"/>
                <a:buNone/>
              </a:pPr>
              <a:t>‹#›</a:t>
            </a:fld>
            <a:endParaRPr lang="en-US" sz="650" b="0" i="0">
              <a:solidFill>
                <a:schemeClr val="tx1"/>
              </a:solidFill>
              <a:latin typeface="Open Sans Regular" charset="0"/>
            </a:endParaRPr>
          </a:p>
        </p:txBody>
      </p:sp>
      <p:sp>
        <p:nvSpPr>
          <p:cNvPr id="6" name="Copyright">
            <a:extLst>
              <a:ext uri="{FF2B5EF4-FFF2-40B4-BE49-F238E27FC236}">
                <a16:creationId xmlns:a16="http://schemas.microsoft.com/office/drawing/2014/main" id="{B7A27322-EEEA-324D-A5CB-E262DD5F7598}"/>
              </a:ext>
            </a:extLst>
          </p:cNvPr>
          <p:cNvSpPr txBox="1"/>
          <p:nvPr userDrawn="1"/>
        </p:nvSpPr>
        <p:spPr>
          <a:xfrm>
            <a:off x="329184" y="6513576"/>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tx1">
                    <a:lumMod val="65000"/>
                    <a:lumOff val="35000"/>
                  </a:schemeClr>
                </a:solidFill>
                <a:latin typeface="+mn-lt"/>
              </a:rPr>
              <a:t>Copyright © 2021 Deloitte Development LLC. All rights reserved.</a:t>
            </a:r>
          </a:p>
        </p:txBody>
      </p:sp>
    </p:spTree>
    <p:extLst>
      <p:ext uri="{BB962C8B-B14F-4D97-AF65-F5344CB8AC3E}">
        <p14:creationId xmlns:p14="http://schemas.microsoft.com/office/powerpoint/2010/main" val="1383693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12191999" cy="6857519"/>
          </a:xfrm>
          <a:prstGeom prst="rect">
            <a:avLst/>
          </a:prstGeom>
          <a:blipFill>
            <a:blip r:embed="rId2" cstate="print"/>
            <a:stretch>
              <a:fillRect/>
            </a:stretch>
          </a:blipFill>
        </p:spPr>
        <p:txBody>
          <a:bodyPr wrap="square" lIns="0" tIns="0" rIns="0" bIns="0" rtlCol="0"/>
          <a:lstStyle/>
          <a:p>
            <a:endParaRPr sz="1092"/>
          </a:p>
        </p:txBody>
      </p:sp>
      <p:sp>
        <p:nvSpPr>
          <p:cNvPr id="2" name="Holder 2"/>
          <p:cNvSpPr>
            <a:spLocks noGrp="1"/>
          </p:cNvSpPr>
          <p:nvPr>
            <p:ph type="title"/>
          </p:nvPr>
        </p:nvSpPr>
        <p:spPr>
          <a:xfrm>
            <a:off x="460294" y="682136"/>
            <a:ext cx="11271413" cy="415178"/>
          </a:xfrm>
        </p:spPr>
        <p:txBody>
          <a:bodyPr lIns="0" tIns="0" rIns="0" bIns="0"/>
          <a:lstStyle>
            <a:lvl1pPr>
              <a:defRPr sz="2698" b="0" i="0">
                <a:solidFill>
                  <a:schemeClr val="bg1"/>
                </a:solidFill>
                <a:latin typeface="OpenSans-Light"/>
                <a:cs typeface="OpenSans-Ligh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3/5/2021</a:t>
            </a:fld>
            <a:endParaRPr lang="en-US"/>
          </a:p>
        </p:txBody>
      </p:sp>
      <p:sp>
        <p:nvSpPr>
          <p:cNvPr id="6" name="Holder 6"/>
          <p:cNvSpPr>
            <a:spLocks noGrp="1"/>
          </p:cNvSpPr>
          <p:nvPr>
            <p:ph type="sldNum" sz="quarter" idx="7"/>
          </p:nvPr>
        </p:nvSpPr>
        <p:spPr>
          <a:xfrm>
            <a:off x="11500539" y="6259695"/>
            <a:ext cx="161738" cy="135293"/>
          </a:xfrm>
          <a:prstGeom prst="rect">
            <a:avLst/>
          </a:prstGeom>
        </p:spPr>
        <p:txBody>
          <a:bodyPr lIns="0" tIns="0" rIns="0" bIns="0"/>
          <a:lstStyle>
            <a:lvl1pPr>
              <a:defRPr sz="879" b="0" i="0">
                <a:solidFill>
                  <a:schemeClr val="bg1"/>
                </a:solidFill>
                <a:latin typeface="OpenSans-Light"/>
                <a:cs typeface="OpenSans-Light"/>
              </a:defRPr>
            </a:lvl1pPr>
          </a:lstStyle>
          <a:p>
            <a:pPr marL="15403">
              <a:spcBef>
                <a:spcPts val="143"/>
              </a:spcBef>
            </a:pPr>
            <a:fld id="{81D60167-4931-47E6-BA6A-407CBD079E47}" type="slidenum">
              <a:rPr lang="en-US" spc="9" smtClean="0"/>
              <a:pPr marL="15403">
                <a:spcBef>
                  <a:spcPts val="143"/>
                </a:spcBef>
              </a:pPr>
              <a:t>‹#›</a:t>
            </a:fld>
            <a:endParaRPr lang="en-US" spc="9"/>
          </a:p>
        </p:txBody>
      </p:sp>
    </p:spTree>
    <p:extLst>
      <p:ext uri="{BB962C8B-B14F-4D97-AF65-F5344CB8AC3E}">
        <p14:creationId xmlns:p14="http://schemas.microsoft.com/office/powerpoint/2010/main" val="305954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60294" y="682136"/>
            <a:ext cx="11271413" cy="415178"/>
          </a:xfrm>
        </p:spPr>
        <p:txBody>
          <a:bodyPr lIns="0" tIns="0" rIns="0" bIns="0"/>
          <a:lstStyle>
            <a:lvl1pPr>
              <a:defRPr sz="2698" b="0" i="0">
                <a:solidFill>
                  <a:schemeClr val="bg1"/>
                </a:solidFill>
                <a:latin typeface="OpenSans-Light"/>
                <a:cs typeface="OpenSans-Light"/>
              </a:defRPr>
            </a:lvl1pPr>
          </a:lstStyle>
          <a:p>
            <a:endParaRPr/>
          </a:p>
        </p:txBody>
      </p:sp>
      <p:sp>
        <p:nvSpPr>
          <p:cNvPr id="3" name="Holder 3"/>
          <p:cNvSpPr>
            <a:spLocks noGrp="1"/>
          </p:cNvSpPr>
          <p:nvPr>
            <p:ph sz="half" idx="2"/>
          </p:nvPr>
        </p:nvSpPr>
        <p:spPr>
          <a:xfrm>
            <a:off x="460293" y="1599991"/>
            <a:ext cx="5269979" cy="275332"/>
          </a:xfrm>
          <a:prstGeom prst="rect">
            <a:avLst/>
          </a:prstGeom>
        </p:spPr>
        <p:txBody>
          <a:bodyPr wrap="square" lIns="0" tIns="0" rIns="0" bIns="0">
            <a:spAutoFit/>
          </a:bodyPr>
          <a:lstStyle>
            <a:lvl1pPr>
              <a:defRPr sz="1789" b="1" i="0">
                <a:solidFill>
                  <a:schemeClr val="bg1"/>
                </a:solidFill>
                <a:latin typeface="Open Sans"/>
                <a:cs typeface="Open Sans"/>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5280" y="6377940"/>
            <a:ext cx="3901440" cy="276999"/>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609600" y="6377940"/>
            <a:ext cx="2804160" cy="27699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3/5/2021</a:t>
            </a:fld>
            <a:endParaRPr lang="en-US"/>
          </a:p>
        </p:txBody>
      </p:sp>
      <p:sp>
        <p:nvSpPr>
          <p:cNvPr id="7" name="Holder 7"/>
          <p:cNvSpPr>
            <a:spLocks noGrp="1"/>
          </p:cNvSpPr>
          <p:nvPr>
            <p:ph type="sldNum" sz="quarter" idx="7"/>
          </p:nvPr>
        </p:nvSpPr>
        <p:spPr>
          <a:xfrm>
            <a:off x="11500539" y="6259695"/>
            <a:ext cx="161738" cy="135293"/>
          </a:xfrm>
          <a:prstGeom prst="rect">
            <a:avLst/>
          </a:prstGeom>
        </p:spPr>
        <p:txBody>
          <a:bodyPr lIns="0" tIns="0" rIns="0" bIns="0"/>
          <a:lstStyle>
            <a:lvl1pPr>
              <a:defRPr sz="879" b="0" i="0">
                <a:solidFill>
                  <a:schemeClr val="bg1"/>
                </a:solidFill>
                <a:latin typeface="OpenSans-Light"/>
                <a:cs typeface="OpenSans-Light"/>
              </a:defRPr>
            </a:lvl1pPr>
          </a:lstStyle>
          <a:p>
            <a:pPr marL="15403">
              <a:spcBef>
                <a:spcPts val="143"/>
              </a:spcBef>
            </a:pPr>
            <a:fld id="{81D60167-4931-47E6-BA6A-407CBD079E47}" type="slidenum">
              <a:rPr lang="en-US" spc="9" smtClean="0"/>
              <a:pPr marL="15403">
                <a:spcBef>
                  <a:spcPts val="143"/>
                </a:spcBef>
              </a:pPr>
              <a:t>‹#›</a:t>
            </a:fld>
            <a:endParaRPr lang="en-US" spc="9"/>
          </a:p>
        </p:txBody>
      </p:sp>
    </p:spTree>
    <p:extLst>
      <p:ext uri="{BB962C8B-B14F-4D97-AF65-F5344CB8AC3E}">
        <p14:creationId xmlns:p14="http://schemas.microsoft.com/office/powerpoint/2010/main" val="215425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60294" y="682136"/>
            <a:ext cx="11271413" cy="415178"/>
          </a:xfrm>
        </p:spPr>
        <p:txBody>
          <a:bodyPr lIns="0" tIns="0" rIns="0" bIns="0"/>
          <a:lstStyle>
            <a:lvl1pPr>
              <a:defRPr sz="2698" b="0" i="0">
                <a:solidFill>
                  <a:schemeClr val="bg1"/>
                </a:solidFill>
                <a:latin typeface="OpenSans-Light"/>
                <a:cs typeface="OpenSans-Light"/>
              </a:defRPr>
            </a:lvl1pPr>
          </a:lstStyle>
          <a:p>
            <a:endParaRPr/>
          </a:p>
        </p:txBody>
      </p:sp>
      <p:sp>
        <p:nvSpPr>
          <p:cNvPr id="5" name="Holder 5"/>
          <p:cNvSpPr>
            <a:spLocks noGrp="1"/>
          </p:cNvSpPr>
          <p:nvPr>
            <p:ph type="sldNum" sz="quarter" idx="7"/>
          </p:nvPr>
        </p:nvSpPr>
        <p:spPr>
          <a:xfrm>
            <a:off x="11500539" y="6259695"/>
            <a:ext cx="161738" cy="135293"/>
          </a:xfrm>
          <a:prstGeom prst="rect">
            <a:avLst/>
          </a:prstGeom>
        </p:spPr>
        <p:txBody>
          <a:bodyPr lIns="0" tIns="0" rIns="0" bIns="0"/>
          <a:lstStyle>
            <a:lvl1pPr>
              <a:defRPr sz="879" b="0" i="0">
                <a:solidFill>
                  <a:schemeClr val="bg1"/>
                </a:solidFill>
                <a:latin typeface="OpenSans-Light"/>
                <a:cs typeface="OpenSans-Light"/>
              </a:defRPr>
            </a:lvl1pPr>
          </a:lstStyle>
          <a:p>
            <a:pPr marL="15403">
              <a:spcBef>
                <a:spcPts val="143"/>
              </a:spcBef>
            </a:pPr>
            <a:fld id="{81D60167-4931-47E6-BA6A-407CBD079E47}" type="slidenum">
              <a:rPr lang="en-US" spc="9" smtClean="0"/>
              <a:pPr marL="15403">
                <a:spcBef>
                  <a:spcPts val="143"/>
                </a:spcBef>
              </a:pPr>
              <a:t>‹#›</a:t>
            </a:fld>
            <a:endParaRPr lang="en-US" spc="9"/>
          </a:p>
        </p:txBody>
      </p:sp>
    </p:spTree>
    <p:extLst>
      <p:ext uri="{BB962C8B-B14F-4D97-AF65-F5344CB8AC3E}">
        <p14:creationId xmlns:p14="http://schemas.microsoft.com/office/powerpoint/2010/main" val="413454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Section Header ">
    <p:bg bwMode="gray">
      <p:bgPr>
        <a:solidFill>
          <a:schemeClr val="bg1">
            <a:alpha val="67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7F88A5-E3C1-714E-968C-DD4A024EA461}"/>
              </a:ext>
            </a:extLst>
          </p:cNvPr>
          <p:cNvSpPr txBox="1"/>
          <p:nvPr userDrawn="1"/>
        </p:nvSpPr>
        <p:spPr>
          <a:xfrm>
            <a:off x="111512" y="-267629"/>
            <a:ext cx="0" cy="0"/>
          </a:xfrm>
          <a:prstGeom prst="rect">
            <a:avLst/>
          </a:prstGeom>
        </p:spPr>
        <p:txBody>
          <a:bodyPr vert="horz" wrap="none" lIns="0" tIns="0" rIns="0" bIns="0" numCol="1" spcCol="228600" rtlCol="0">
            <a:noAutofit/>
          </a:bodyPr>
          <a:lstStyle/>
          <a:p>
            <a:endParaRPr lang="en-US" sz="1600" err="1">
              <a:solidFill>
                <a:schemeClr val="bg1"/>
              </a:solidFill>
            </a:endParaRPr>
          </a:p>
        </p:txBody>
      </p:sp>
      <p:sp>
        <p:nvSpPr>
          <p:cNvPr id="8" name="Rectangle 7">
            <a:extLst>
              <a:ext uri="{FF2B5EF4-FFF2-40B4-BE49-F238E27FC236}">
                <a16:creationId xmlns:a16="http://schemas.microsoft.com/office/drawing/2014/main" id="{83A839D8-FA91-8642-9F58-A421A99909F6}"/>
              </a:ext>
            </a:extLst>
          </p:cNvPr>
          <p:cNvSpPr/>
          <p:nvPr userDrawn="1"/>
        </p:nvSpPr>
        <p:spPr>
          <a:xfrm>
            <a:off x="0" y="1"/>
            <a:ext cx="12192000" cy="6858000"/>
          </a:xfrm>
          <a:prstGeom prst="rect">
            <a:avLst/>
          </a:prstGeom>
          <a:gradFill>
            <a:gsLst>
              <a:gs pos="68000">
                <a:srgbClr val="00ABAB"/>
              </a:gs>
              <a:gs pos="36000">
                <a:srgbClr val="00A3E0"/>
              </a:gs>
              <a:gs pos="0">
                <a:srgbClr val="0076A8"/>
              </a:gs>
              <a:gs pos="100000">
                <a:srgbClr val="6FC2B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726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End Slide - Whit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2EF912-923C-46D7-9F04-28C5F6638D4D}"/>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4" name="Oval 5">
              <a:extLst>
                <a:ext uri="{FF2B5EF4-FFF2-40B4-BE49-F238E27FC236}">
                  <a16:creationId xmlns:a16="http://schemas.microsoft.com/office/drawing/2014/main" id="{ACEE7301-D2F6-4D12-A8D7-4AC23AEDEF63}"/>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2B6B4636-BB6A-4DCD-9114-500CB571D3F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6" name="Rectangle 7">
              <a:extLst>
                <a:ext uri="{FF2B5EF4-FFF2-40B4-BE49-F238E27FC236}">
                  <a16:creationId xmlns:a16="http://schemas.microsoft.com/office/drawing/2014/main" id="{D86E6667-3C7C-48F3-BE04-E39ED7BCE9E7}"/>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7" name="Freeform 8">
              <a:extLst>
                <a:ext uri="{FF2B5EF4-FFF2-40B4-BE49-F238E27FC236}">
                  <a16:creationId xmlns:a16="http://schemas.microsoft.com/office/drawing/2014/main" id="{83B3543C-4925-41EA-A678-B7C7C94BD0A4}"/>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8" name="Rectangle 9">
              <a:extLst>
                <a:ext uri="{FF2B5EF4-FFF2-40B4-BE49-F238E27FC236}">
                  <a16:creationId xmlns:a16="http://schemas.microsoft.com/office/drawing/2014/main" id="{BB68EBCD-1403-4207-B14B-FFCA149A500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9" name="Rectangle 10">
              <a:extLst>
                <a:ext uri="{FF2B5EF4-FFF2-40B4-BE49-F238E27FC236}">
                  <a16:creationId xmlns:a16="http://schemas.microsoft.com/office/drawing/2014/main" id="{488481E3-38D9-4FA6-BBD1-53C7928EA20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F1D634FE-D0DB-4950-A05E-E232C820BE5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1" name="Freeform 12">
              <a:extLst>
                <a:ext uri="{FF2B5EF4-FFF2-40B4-BE49-F238E27FC236}">
                  <a16:creationId xmlns:a16="http://schemas.microsoft.com/office/drawing/2014/main" id="{343C8A28-8F2E-4287-95A8-087317D45D1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2" name="Freeform 13">
              <a:extLst>
                <a:ext uri="{FF2B5EF4-FFF2-40B4-BE49-F238E27FC236}">
                  <a16:creationId xmlns:a16="http://schemas.microsoft.com/office/drawing/2014/main" id="{65EB554A-7B0F-49F6-BC9B-5A390050EAFA}"/>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3" name="Freeform 14">
              <a:extLst>
                <a:ext uri="{FF2B5EF4-FFF2-40B4-BE49-F238E27FC236}">
                  <a16:creationId xmlns:a16="http://schemas.microsoft.com/office/drawing/2014/main" id="{C3F82BF2-2611-4FE2-B71C-39178F02471D}"/>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14" name="Rectangle 13">
            <a:extLst>
              <a:ext uri="{FF2B5EF4-FFF2-40B4-BE49-F238E27FC236}">
                <a16:creationId xmlns:a16="http://schemas.microsoft.com/office/drawing/2014/main" id="{0C9D8E0D-9857-4536-9449-DD1FA3BBC1BD}"/>
              </a:ext>
            </a:extLst>
          </p:cNvPr>
          <p:cNvSpPr/>
          <p:nvPr userDrawn="1"/>
        </p:nvSpPr>
        <p:spPr bwMode="gray">
          <a:xfrm>
            <a:off x="0" y="6329082"/>
            <a:ext cx="12192000" cy="528918"/>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USOC_Text2">
            <a:extLst>
              <a:ext uri="{FF2B5EF4-FFF2-40B4-BE49-F238E27FC236}">
                <a16:creationId xmlns:a16="http://schemas.microsoft.com/office/drawing/2014/main" id="{EC476BF2-5DB3-4E81-A6C7-89DC9BED3D7B}"/>
              </a:ext>
            </a:extLst>
          </p:cNvPr>
          <p:cNvSpPr txBox="1">
            <a:spLocks/>
          </p:cNvSpPr>
          <p:nvPr userDrawn="1"/>
        </p:nvSpPr>
        <p:spPr bwMode="gray">
          <a:xfrm>
            <a:off x="477509" y="4946073"/>
            <a:ext cx="7079737" cy="1704353"/>
          </a:xfrm>
          <a:prstGeom prst="rect">
            <a:avLst/>
          </a:prstGeom>
        </p:spPr>
        <p:txBody>
          <a:bodyPr lIns="0" rIns="0" anchor="b" anchorCtr="0">
            <a:norm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900"/>
              </a:lnSpc>
            </a:pPr>
            <a:r>
              <a:rPr lang="en-US" sz="700" b="1" dirty="0">
                <a:solidFill>
                  <a:schemeClr val="tx1"/>
                </a:solidFill>
              </a:rPr>
              <a:t>About Deloitte</a:t>
            </a:r>
            <a:r>
              <a:rPr lang="en-US" sz="700" dirty="0">
                <a:solidFill>
                  <a:schemeClr val="tx1"/>
                </a:solidFill>
              </a:rPr>
              <a:t/>
            </a:r>
            <a:br>
              <a:rPr lang="en-US" sz="700" dirty="0">
                <a:solidFill>
                  <a:schemeClr val="tx1"/>
                </a:solidFill>
              </a:rPr>
            </a:br>
            <a:r>
              <a:rPr lang="en-US" sz="700" dirty="0" err="1">
                <a:solidFill>
                  <a:schemeClr val="tx1"/>
                </a:solidFill>
              </a:rPr>
              <a:t>Deloitte</a:t>
            </a:r>
            <a:r>
              <a:rPr lang="en-US" sz="700" dirty="0">
                <a:solidFill>
                  <a:schemeClr val="tx1"/>
                </a:solidFill>
              </a:rPr>
              <a:t> refers to one or more of Deloitte </a:t>
            </a:r>
            <a:r>
              <a:rPr lang="en-US" sz="700" noProof="1">
                <a:solidFill>
                  <a:schemeClr val="tx1"/>
                </a:solidFill>
              </a:rPr>
              <a:t>Touche</a:t>
            </a:r>
            <a:r>
              <a:rPr lang="en-US" sz="700" dirty="0">
                <a:solidFill>
                  <a:schemeClr val="tx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700" dirty="0">
                <a:solidFill>
                  <a:schemeClr val="tx1"/>
                </a:solidFill>
                <a:hlinkClick r:id="rId2"/>
              </a:rPr>
              <a:t>www.deloitte.com/about</a:t>
            </a:r>
            <a:r>
              <a:rPr lang="en-US" sz="700" dirty="0">
                <a:solidFill>
                  <a:schemeClr val="tx1"/>
                </a:solidFill>
              </a:rPr>
              <a:t> to learn more about our global network of member firms.</a:t>
            </a:r>
          </a:p>
          <a:p>
            <a:pPr>
              <a:lnSpc>
                <a:spcPts val="900"/>
              </a:lnSpc>
            </a:pPr>
            <a:r>
              <a:rPr lang="en-US" sz="700" dirty="0">
                <a:solidFill>
                  <a:schemeClr val="tx1"/>
                </a:solidFill>
              </a:rPr>
              <a:t>Copyright © 2021 Deloitte Development LLC. All rights reserved.</a:t>
            </a:r>
            <a:br>
              <a:rPr lang="en-US" sz="700" dirty="0">
                <a:solidFill>
                  <a:schemeClr val="tx1"/>
                </a:solidFill>
              </a:rPr>
            </a:br>
            <a:endParaRPr lang="en-US" sz="700" dirty="0">
              <a:solidFill>
                <a:schemeClr val="tx1"/>
              </a:solidFill>
            </a:endParaRPr>
          </a:p>
        </p:txBody>
      </p:sp>
    </p:spTree>
    <p:extLst>
      <p:ext uri="{BB962C8B-B14F-4D97-AF65-F5344CB8AC3E}">
        <p14:creationId xmlns:p14="http://schemas.microsoft.com/office/powerpoint/2010/main" val="22627996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Taglin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6732616-94EC-7D48-8CB0-E67FEAC9AB9E}"/>
              </a:ext>
            </a:extLst>
          </p:cNvPr>
          <p:cNvSpPr>
            <a:spLocks noGrp="1"/>
          </p:cNvSpPr>
          <p:nvPr>
            <p:ph type="body" sz="quarter" idx="11" hasCustomPrompt="1"/>
          </p:nvPr>
        </p:nvSpPr>
        <p:spPr>
          <a:xfrm>
            <a:off x="331788" y="781059"/>
            <a:ext cx="11612562" cy="215444"/>
          </a:xfrm>
          <a:prstGeom prst="rect">
            <a:avLst/>
          </a:prstGeom>
        </p:spPr>
        <p:txBody>
          <a:bodyPr lIns="0" tIns="0" rIns="0" bIns="0">
            <a:spAutoFit/>
          </a:bodyPr>
          <a:lstStyle>
            <a:lvl1pPr>
              <a:defRPr sz="14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Header 2 – Slide Tagline</a:t>
            </a:r>
          </a:p>
        </p:txBody>
      </p:sp>
      <p:graphicFrame>
        <p:nvGraphicFramePr>
          <p:cNvPr id="4" name="Object 3" hidden="1">
            <a:extLst>
              <a:ext uri="{FF2B5EF4-FFF2-40B4-BE49-F238E27FC236}">
                <a16:creationId xmlns:a16="http://schemas.microsoft.com/office/drawing/2014/main" id="{1A285C2B-CA5C-4C89-97F4-DED234E2D82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03" name="think-cell Slide" r:id="rId5" imgW="475" imgH="476" progId="TCLayout.ActiveDocument.1">
                  <p:embed/>
                </p:oleObj>
              </mc:Choice>
              <mc:Fallback>
                <p:oleObj name="think-cell Slide" r:id="rId5" imgW="475" imgH="476" progId="TCLayout.ActiveDocument.1">
                  <p:embed/>
                  <p:pic>
                    <p:nvPicPr>
                      <p:cNvPr id="4" name="Object 3" hidden="1">
                        <a:extLst>
                          <a:ext uri="{FF2B5EF4-FFF2-40B4-BE49-F238E27FC236}">
                            <a16:creationId xmlns:a16="http://schemas.microsoft.com/office/drawing/2014/main" id="{1A285C2B-CA5C-4C89-97F4-DED234E2D82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EEBA3DE-7B2F-4438-901F-1A640122EAE1}"/>
              </a:ext>
            </a:extLst>
          </p:cNvPr>
          <p:cNvSpPr/>
          <p:nvPr userDrawn="1">
            <p:custDataLst>
              <p:tags r:id="rId3"/>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400" b="0" i="0" baseline="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panose="020B0606030504020204" pitchFamily="34" charset="0"/>
            </a:endParaRPr>
          </a:p>
        </p:txBody>
      </p:sp>
      <p:sp>
        <p:nvSpPr>
          <p:cNvPr id="13" name="Text Placeholder 12">
            <a:extLst>
              <a:ext uri="{FF2B5EF4-FFF2-40B4-BE49-F238E27FC236}">
                <a16:creationId xmlns:a16="http://schemas.microsoft.com/office/drawing/2014/main" id="{19BFAF20-C047-5845-82B2-0F69BE77355F}"/>
              </a:ext>
            </a:extLst>
          </p:cNvPr>
          <p:cNvSpPr>
            <a:spLocks noGrp="1"/>
          </p:cNvSpPr>
          <p:nvPr>
            <p:ph type="body" sz="quarter" idx="10" hasCustomPrompt="1"/>
          </p:nvPr>
        </p:nvSpPr>
        <p:spPr>
          <a:xfrm>
            <a:off x="331788" y="329819"/>
            <a:ext cx="11612562" cy="369332"/>
          </a:xfrm>
          <a:prstGeom prst="rect">
            <a:avLst/>
          </a:prstGeo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Tx/>
              <a:buNone/>
              <a:tabLst/>
              <a:defRPr sz="24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Header 1 - Slide Title</a:t>
            </a:r>
          </a:p>
        </p:txBody>
      </p:sp>
    </p:spTree>
    <p:extLst>
      <p:ext uri="{BB962C8B-B14F-4D97-AF65-F5344CB8AC3E}">
        <p14:creationId xmlns:p14="http://schemas.microsoft.com/office/powerpoint/2010/main" val="176433525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2D3D020-065D-AD42-86DE-5B7F33733FF2}"/>
              </a:ext>
            </a:extLst>
          </p:cNvPr>
          <p:cNvSpPr>
            <a:spLocks noGrp="1"/>
          </p:cNvSpPr>
          <p:nvPr>
            <p:ph type="body" sz="quarter" idx="10" hasCustomPrompt="1"/>
          </p:nvPr>
        </p:nvSpPr>
        <p:spPr>
          <a:xfrm>
            <a:off x="331594" y="329819"/>
            <a:ext cx="11202044" cy="369332"/>
          </a:xfrm>
        </p:spPr>
        <p:txBody>
          <a:bodyPr/>
          <a:lstStyle>
            <a:lvl1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Header 1 – Slide Title</a:t>
            </a:r>
          </a:p>
        </p:txBody>
      </p:sp>
      <p:sp>
        <p:nvSpPr>
          <p:cNvPr id="17" name="Text Placeholder 16">
            <a:extLst>
              <a:ext uri="{FF2B5EF4-FFF2-40B4-BE49-F238E27FC236}">
                <a16:creationId xmlns:a16="http://schemas.microsoft.com/office/drawing/2014/main" id="{5FA4483C-4EE9-5840-AA9F-AF7D16AB0229}"/>
              </a:ext>
            </a:extLst>
          </p:cNvPr>
          <p:cNvSpPr>
            <a:spLocks noGrp="1"/>
          </p:cNvSpPr>
          <p:nvPr>
            <p:ph type="body" sz="quarter" idx="11" hasCustomPrompt="1"/>
          </p:nvPr>
        </p:nvSpPr>
        <p:spPr>
          <a:xfrm>
            <a:off x="331916" y="781059"/>
            <a:ext cx="11201400" cy="215444"/>
          </a:xfrm>
        </p:spPr>
        <p:txBody>
          <a:bodyPr/>
          <a:lstStyle>
            <a:lvl1pPr>
              <a:defRPr sz="14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Header 2 – Slide tagline</a:t>
            </a:r>
          </a:p>
        </p:txBody>
      </p:sp>
    </p:spTree>
    <p:extLst>
      <p:ext uri="{BB962C8B-B14F-4D97-AF65-F5344CB8AC3E}">
        <p14:creationId xmlns:p14="http://schemas.microsoft.com/office/powerpoint/2010/main" val="2023810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xml"/><Relationship Id="rId3" Type="http://schemas.openxmlformats.org/officeDocument/2006/relationships/slideLayout" Target="../slideLayouts/slideLayout11.xml"/><Relationship Id="rId7" Type="http://schemas.openxmlformats.org/officeDocument/2006/relationships/vmlDrawing" Target="../drawings/vmlDrawing3.v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image" Target="../media/image1.emf"/><Relationship Id="rId4" Type="http://schemas.openxmlformats.org/officeDocument/2006/relationships/slideLayout" Target="../slideLayouts/slideLayout12.xml"/><Relationship Id="rId9"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9B4BDF-F8AB-4842-870F-9A9CEF458FCD}"/>
              </a:ext>
            </a:extLst>
          </p:cNvPr>
          <p:cNvGraphicFramePr>
            <a:graphicFrameLocks noChangeAspect="1"/>
          </p:cNvGraphicFramePr>
          <p:nvPr userDrawn="1">
            <p:custDataLst>
              <p:tags r:id="rId11"/>
            </p:custDataLst>
            <p:extLst>
              <p:ext uri="{D42A27DB-BD31-4B8C-83A1-F6EECF244321}">
                <p14:modId xmlns:p14="http://schemas.microsoft.com/office/powerpoint/2010/main" val="1225485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9" name="think-cell Slide" r:id="rId12" imgW="475" imgH="476" progId="TCLayout.ActiveDocument.1">
                  <p:embed/>
                </p:oleObj>
              </mc:Choice>
              <mc:Fallback>
                <p:oleObj name="think-cell Slide" r:id="rId12" imgW="475" imgH="476" progId="TCLayout.ActiveDocument.1">
                  <p:embed/>
                  <p:pic>
                    <p:nvPicPr>
                      <p:cNvPr id="4" name="Object 3" hidden="1">
                        <a:extLst>
                          <a:ext uri="{FF2B5EF4-FFF2-40B4-BE49-F238E27FC236}">
                            <a16:creationId xmlns:a16="http://schemas.microsoft.com/office/drawing/2014/main" id="{399B4BDF-F8AB-4842-870F-9A9CEF458FC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Holder 2"/>
          <p:cNvSpPr>
            <a:spLocks noGrp="1"/>
          </p:cNvSpPr>
          <p:nvPr>
            <p:ph type="title"/>
          </p:nvPr>
        </p:nvSpPr>
        <p:spPr>
          <a:xfrm>
            <a:off x="460294" y="682136"/>
            <a:ext cx="11271413" cy="684803"/>
          </a:xfrm>
          <a:prstGeom prst="rect">
            <a:avLst/>
          </a:prstGeom>
        </p:spPr>
        <p:txBody>
          <a:bodyPr wrap="square" lIns="0" tIns="0" rIns="0" bIns="0">
            <a:spAutoFit/>
          </a:bodyPr>
          <a:lstStyle>
            <a:lvl1pPr>
              <a:defRPr sz="4450" b="0" i="0">
                <a:solidFill>
                  <a:schemeClr val="bg1"/>
                </a:solidFill>
                <a:latin typeface="OpenSans-Light"/>
                <a:cs typeface="OpenSans-Light"/>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7" name="TextBox 6">
            <a:extLst>
              <a:ext uri="{FF2B5EF4-FFF2-40B4-BE49-F238E27FC236}">
                <a16:creationId xmlns:a16="http://schemas.microsoft.com/office/drawing/2014/main" id="{4E3C717C-B1B4-B449-8BB2-CA4B9EE64869}"/>
              </a:ext>
            </a:extLst>
          </p:cNvPr>
          <p:cNvSpPr txBox="1"/>
          <p:nvPr userDrawn="1"/>
        </p:nvSpPr>
        <p:spPr>
          <a:xfrm>
            <a:off x="11560429" y="6513576"/>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b="0" i="0" smtClean="0">
                <a:solidFill>
                  <a:schemeClr val="tx1">
                    <a:lumMod val="65000"/>
                    <a:lumOff val="35000"/>
                  </a:schemeClr>
                </a:solidFill>
                <a:latin typeface="Open Sans Regular" charset="0"/>
              </a:rPr>
              <a:pPr algn="r">
                <a:spcBef>
                  <a:spcPts val="800"/>
                </a:spcBef>
                <a:buSzPct val="100000"/>
                <a:buFont typeface="Arial"/>
                <a:buNone/>
              </a:pPr>
              <a:t>‹#›</a:t>
            </a:fld>
            <a:endParaRPr lang="en-US" sz="650" b="0" i="0">
              <a:solidFill>
                <a:schemeClr val="tx1">
                  <a:lumMod val="65000"/>
                  <a:lumOff val="35000"/>
                </a:schemeClr>
              </a:solidFill>
              <a:latin typeface="Open Sans Regular" charset="0"/>
            </a:endParaRPr>
          </a:p>
        </p:txBody>
      </p:sp>
      <p:sp>
        <p:nvSpPr>
          <p:cNvPr id="8" name="Copyright">
            <a:extLst>
              <a:ext uri="{FF2B5EF4-FFF2-40B4-BE49-F238E27FC236}">
                <a16:creationId xmlns:a16="http://schemas.microsoft.com/office/drawing/2014/main" id="{1DFB8D84-0D6A-9C4C-8B2F-935B57BA5E0F}"/>
              </a:ext>
            </a:extLst>
          </p:cNvPr>
          <p:cNvSpPr txBox="1"/>
          <p:nvPr userDrawn="1"/>
        </p:nvSpPr>
        <p:spPr>
          <a:xfrm>
            <a:off x="329184" y="6513576"/>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tx1">
                    <a:lumMod val="65000"/>
                    <a:lumOff val="35000"/>
                  </a:schemeClr>
                </a:solidFill>
                <a:latin typeface="+mn-lt"/>
              </a:rPr>
              <a:t>Copyright © 2021 Deloitte Development LLC. All rights reserved.</a:t>
            </a:r>
          </a:p>
        </p:txBody>
      </p:sp>
    </p:spTree>
    <p:extLst>
      <p:ext uri="{BB962C8B-B14F-4D97-AF65-F5344CB8AC3E}">
        <p14:creationId xmlns:p14="http://schemas.microsoft.com/office/powerpoint/2010/main" val="6658308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2" r:id="rId6"/>
    <p:sldLayoutId id="2147483674" r:id="rId7"/>
    <p:sldLayoutId id="2147483675" r:id="rId8"/>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9B4BDF-F8AB-4842-870F-9A9CEF458FCD}"/>
              </a:ext>
            </a:extLst>
          </p:cNvPr>
          <p:cNvGraphicFramePr>
            <a:graphicFrameLocks noChangeAspect="1"/>
          </p:cNvGraphicFramePr>
          <p:nvPr userDrawn="1">
            <p:custDataLst>
              <p:tags r:id="rId8"/>
            </p:custDataLst>
            <p:extLst>
              <p:ext uri="{D42A27DB-BD31-4B8C-83A1-F6EECF244321}">
                <p14:modId xmlns:p14="http://schemas.microsoft.com/office/powerpoint/2010/main" val="3050108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23" name="think-cell Slide" r:id="rId9" imgW="475" imgH="476" progId="TCLayout.ActiveDocument.1">
                  <p:embed/>
                </p:oleObj>
              </mc:Choice>
              <mc:Fallback>
                <p:oleObj name="think-cell Slide" r:id="rId9" imgW="475" imgH="476" progId="TCLayout.ActiveDocument.1">
                  <p:embed/>
                  <p:pic>
                    <p:nvPicPr>
                      <p:cNvPr id="4" name="Object 3" hidden="1">
                        <a:extLst>
                          <a:ext uri="{FF2B5EF4-FFF2-40B4-BE49-F238E27FC236}">
                            <a16:creationId xmlns:a16="http://schemas.microsoft.com/office/drawing/2014/main" id="{399B4BDF-F8AB-4842-870F-9A9CEF458FC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Holder 2"/>
          <p:cNvSpPr>
            <a:spLocks noGrp="1"/>
          </p:cNvSpPr>
          <p:nvPr>
            <p:ph type="title"/>
          </p:nvPr>
        </p:nvSpPr>
        <p:spPr>
          <a:xfrm>
            <a:off x="460294" y="682136"/>
            <a:ext cx="11271413" cy="684803"/>
          </a:xfrm>
          <a:prstGeom prst="rect">
            <a:avLst/>
          </a:prstGeom>
        </p:spPr>
        <p:txBody>
          <a:bodyPr wrap="square" lIns="0" tIns="0" rIns="0" bIns="0">
            <a:spAutoFit/>
          </a:bodyPr>
          <a:lstStyle>
            <a:lvl1pPr>
              <a:defRPr sz="4450" b="0" i="0">
                <a:solidFill>
                  <a:schemeClr val="bg1"/>
                </a:solidFill>
                <a:latin typeface="OpenSans-Light"/>
                <a:cs typeface="OpenSans-Light"/>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7" name="TextBox 6">
            <a:extLst>
              <a:ext uri="{FF2B5EF4-FFF2-40B4-BE49-F238E27FC236}">
                <a16:creationId xmlns:a16="http://schemas.microsoft.com/office/drawing/2014/main" id="{4E3C717C-B1B4-B449-8BB2-CA4B9EE64869}"/>
              </a:ext>
            </a:extLst>
          </p:cNvPr>
          <p:cNvSpPr txBox="1"/>
          <p:nvPr userDrawn="1"/>
        </p:nvSpPr>
        <p:spPr>
          <a:xfrm>
            <a:off x="11560429" y="6513576"/>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b="0" i="0" smtClean="0">
                <a:solidFill>
                  <a:schemeClr val="tx1">
                    <a:lumMod val="65000"/>
                    <a:lumOff val="35000"/>
                  </a:schemeClr>
                </a:solidFill>
                <a:latin typeface="Open Sans Regular" charset="0"/>
              </a:rPr>
              <a:pPr algn="r">
                <a:spcBef>
                  <a:spcPts val="800"/>
                </a:spcBef>
                <a:buSzPct val="100000"/>
                <a:buFont typeface="Arial"/>
                <a:buNone/>
              </a:pPr>
              <a:t>‹#›</a:t>
            </a:fld>
            <a:endParaRPr lang="en-US" sz="650" b="0" i="0">
              <a:solidFill>
                <a:schemeClr val="tx1">
                  <a:lumMod val="65000"/>
                  <a:lumOff val="35000"/>
                </a:schemeClr>
              </a:solidFill>
              <a:latin typeface="Open Sans Regular" charset="0"/>
            </a:endParaRPr>
          </a:p>
        </p:txBody>
      </p:sp>
      <p:sp>
        <p:nvSpPr>
          <p:cNvPr id="8" name="Copyright">
            <a:extLst>
              <a:ext uri="{FF2B5EF4-FFF2-40B4-BE49-F238E27FC236}">
                <a16:creationId xmlns:a16="http://schemas.microsoft.com/office/drawing/2014/main" id="{1DFB8D84-0D6A-9C4C-8B2F-935B57BA5E0F}"/>
              </a:ext>
            </a:extLst>
          </p:cNvPr>
          <p:cNvSpPr txBox="1"/>
          <p:nvPr userDrawn="1"/>
        </p:nvSpPr>
        <p:spPr>
          <a:xfrm>
            <a:off x="329184" y="6513576"/>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65000"/>
                    <a:lumOff val="35000"/>
                  </a:schemeClr>
                </a:solidFill>
                <a:latin typeface="+mn-lt"/>
              </a:rPr>
              <a:t>Copyright © 2020 Deloitte Development LLC. All rights reserved.</a:t>
            </a:r>
          </a:p>
        </p:txBody>
      </p:sp>
    </p:spTree>
    <p:extLst>
      <p:ext uri="{BB962C8B-B14F-4D97-AF65-F5344CB8AC3E}">
        <p14:creationId xmlns:p14="http://schemas.microsoft.com/office/powerpoint/2010/main" val="224959208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slideLayout" Target="../slideLayouts/slideLayout2.xml"/><Relationship Id="rId7" Type="http://schemas.openxmlformats.org/officeDocument/2006/relationships/image" Target="../media/image89.png"/><Relationship Id="rId2" Type="http://schemas.openxmlformats.org/officeDocument/2006/relationships/tags" Target="../tags/tag12.xml"/><Relationship Id="rId1" Type="http://schemas.openxmlformats.org/officeDocument/2006/relationships/vmlDrawing" Target="../drawings/vmlDrawing9.vml"/><Relationship Id="rId6" Type="http://schemas.openxmlformats.org/officeDocument/2006/relationships/image" Target="../media/image82.png"/><Relationship Id="rId5" Type="http://schemas.openxmlformats.org/officeDocument/2006/relationships/image" Target="../media/image1.emf"/><Relationship Id="rId4" Type="http://schemas.openxmlformats.org/officeDocument/2006/relationships/oleObject" Target="../embeddings/oleObject9.bin"/><Relationship Id="rId9" Type="http://schemas.openxmlformats.org/officeDocument/2006/relationships/image" Target="../media/image91.png"/></Relationships>
</file>

<file path=ppt/slides/_rels/slide1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95.png"/><Relationship Id="rId18" Type="http://schemas.microsoft.com/office/2007/relationships/hdphoto" Target="../media/hdphoto6.wdp"/><Relationship Id="rId3" Type="http://schemas.openxmlformats.org/officeDocument/2006/relationships/slideLayout" Target="../slideLayouts/slideLayout2.xml"/><Relationship Id="rId21" Type="http://schemas.openxmlformats.org/officeDocument/2006/relationships/image" Target="../media/image98.png"/><Relationship Id="rId34" Type="http://schemas.openxmlformats.org/officeDocument/2006/relationships/image" Target="../media/image103.png"/><Relationship Id="rId7" Type="http://schemas.openxmlformats.org/officeDocument/2006/relationships/image" Target="../media/image52.png"/><Relationship Id="rId12" Type="http://schemas.openxmlformats.org/officeDocument/2006/relationships/image" Target="../media/image107.svg"/><Relationship Id="rId17" Type="http://schemas.openxmlformats.org/officeDocument/2006/relationships/image" Target="../media/image97.png"/><Relationship Id="rId25" Type="http://schemas.openxmlformats.org/officeDocument/2006/relationships/image" Target="../media/image51.png"/><Relationship Id="rId33" Type="http://schemas.openxmlformats.org/officeDocument/2006/relationships/image" Target="../media/image102.png"/><Relationship Id="rId2" Type="http://schemas.openxmlformats.org/officeDocument/2006/relationships/tags" Target="../tags/tag13.xml"/><Relationship Id="rId16" Type="http://schemas.openxmlformats.org/officeDocument/2006/relationships/image" Target="../media/image96.png"/><Relationship Id="rId20" Type="http://schemas.openxmlformats.org/officeDocument/2006/relationships/image" Target="../media/image42.png"/><Relationship Id="rId29" Type="http://schemas.openxmlformats.org/officeDocument/2006/relationships/image" Target="../media/image100.png"/><Relationship Id="rId1" Type="http://schemas.openxmlformats.org/officeDocument/2006/relationships/vmlDrawing" Target="../drawings/vmlDrawing10.vml"/><Relationship Id="rId6" Type="http://schemas.openxmlformats.org/officeDocument/2006/relationships/image" Target="../media/image92.png"/><Relationship Id="rId11" Type="http://schemas.openxmlformats.org/officeDocument/2006/relationships/image" Target="../media/image94.png"/><Relationship Id="rId24" Type="http://schemas.openxmlformats.org/officeDocument/2006/relationships/image" Target="../media/image54.svg"/><Relationship Id="rId32" Type="http://schemas.openxmlformats.org/officeDocument/2006/relationships/image" Target="../media/image101.png"/><Relationship Id="rId5" Type="http://schemas.openxmlformats.org/officeDocument/2006/relationships/image" Target="../media/image1.emf"/><Relationship Id="rId15" Type="http://schemas.openxmlformats.org/officeDocument/2006/relationships/image" Target="../media/image82.png"/><Relationship Id="rId23" Type="http://schemas.openxmlformats.org/officeDocument/2006/relationships/image" Target="../media/image50.png"/><Relationship Id="rId28" Type="http://schemas.openxmlformats.org/officeDocument/2006/relationships/image" Target="../media/image53.png"/><Relationship Id="rId10" Type="http://schemas.openxmlformats.org/officeDocument/2006/relationships/image" Target="../media/image105.svg"/><Relationship Id="rId19" Type="http://schemas.openxmlformats.org/officeDocument/2006/relationships/image" Target="../media/image2.png"/><Relationship Id="rId31" Type="http://schemas.openxmlformats.org/officeDocument/2006/relationships/image" Target="../media/image117.svg"/><Relationship Id="rId4" Type="http://schemas.openxmlformats.org/officeDocument/2006/relationships/oleObject" Target="../embeddings/oleObject10.bin"/><Relationship Id="rId9" Type="http://schemas.openxmlformats.org/officeDocument/2006/relationships/image" Target="../media/image93.png"/><Relationship Id="rId14" Type="http://schemas.openxmlformats.org/officeDocument/2006/relationships/image" Target="../media/image109.svg"/><Relationship Id="rId22" Type="http://schemas.openxmlformats.org/officeDocument/2006/relationships/image" Target="../media/image99.png"/><Relationship Id="rId27" Type="http://schemas.openxmlformats.org/officeDocument/2006/relationships/image" Target="../media/image56.svg"/><Relationship Id="rId35" Type="http://schemas.openxmlformats.org/officeDocument/2006/relationships/image" Target="../media/image121.svg"/></Relationships>
</file>

<file path=ppt/slides/_rels/slide12.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tags" Target="../tags/tag15.xml"/><Relationship Id="rId7" Type="http://schemas.openxmlformats.org/officeDocument/2006/relationships/image" Target="../media/image104.emf"/><Relationship Id="rId2" Type="http://schemas.openxmlformats.org/officeDocument/2006/relationships/tags" Target="../tags/tag14.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4.xml"/><Relationship Id="rId4"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112.png"/><Relationship Id="rId18" Type="http://schemas.openxmlformats.org/officeDocument/2006/relationships/image" Target="../media/image117.png"/><Relationship Id="rId26" Type="http://schemas.openxmlformats.org/officeDocument/2006/relationships/image" Target="../media/image122.png"/><Relationship Id="rId3" Type="http://schemas.openxmlformats.org/officeDocument/2006/relationships/slideLayout" Target="../slideLayouts/slideLayout2.xml"/><Relationship Id="rId21" Type="http://schemas.openxmlformats.org/officeDocument/2006/relationships/image" Target="../media/image119.png"/><Relationship Id="rId34" Type="http://schemas.openxmlformats.org/officeDocument/2006/relationships/image" Target="../media/image126.png"/><Relationship Id="rId7" Type="http://schemas.openxmlformats.org/officeDocument/2006/relationships/image" Target="../media/image107.jpeg"/><Relationship Id="rId12" Type="http://schemas.openxmlformats.org/officeDocument/2006/relationships/image" Target="../media/image111.png"/><Relationship Id="rId17" Type="http://schemas.openxmlformats.org/officeDocument/2006/relationships/image" Target="../media/image116.png"/><Relationship Id="rId25" Type="http://schemas.openxmlformats.org/officeDocument/2006/relationships/image" Target="../media/image140.svg"/><Relationship Id="rId33" Type="http://schemas.openxmlformats.org/officeDocument/2006/relationships/image" Target="../media/image148.svg"/><Relationship Id="rId2" Type="http://schemas.openxmlformats.org/officeDocument/2006/relationships/tags" Target="../tags/tag16.xml"/><Relationship Id="rId16" Type="http://schemas.openxmlformats.org/officeDocument/2006/relationships/image" Target="../media/image115.png"/><Relationship Id="rId20" Type="http://schemas.openxmlformats.org/officeDocument/2006/relationships/image" Target="../media/image118.png"/><Relationship Id="rId29" Type="http://schemas.openxmlformats.org/officeDocument/2006/relationships/image" Target="../media/image144.svg"/><Relationship Id="rId1" Type="http://schemas.openxmlformats.org/officeDocument/2006/relationships/vmlDrawing" Target="../drawings/vmlDrawing12.vml"/><Relationship Id="rId6" Type="http://schemas.openxmlformats.org/officeDocument/2006/relationships/image" Target="../media/image106.jpeg"/><Relationship Id="rId11" Type="http://schemas.openxmlformats.org/officeDocument/2006/relationships/image" Target="../media/image110.png"/><Relationship Id="rId24" Type="http://schemas.openxmlformats.org/officeDocument/2006/relationships/image" Target="../media/image121.png"/><Relationship Id="rId32" Type="http://schemas.openxmlformats.org/officeDocument/2006/relationships/image" Target="../media/image125.png"/><Relationship Id="rId5" Type="http://schemas.openxmlformats.org/officeDocument/2006/relationships/image" Target="../media/image1.emf"/><Relationship Id="rId15" Type="http://schemas.openxmlformats.org/officeDocument/2006/relationships/image" Target="../media/image114.png"/><Relationship Id="rId23" Type="http://schemas.openxmlformats.org/officeDocument/2006/relationships/image" Target="../media/image120.png"/><Relationship Id="rId28" Type="http://schemas.openxmlformats.org/officeDocument/2006/relationships/image" Target="../media/image123.png"/><Relationship Id="rId36" Type="http://schemas.openxmlformats.org/officeDocument/2006/relationships/image" Target="../media/image127.png"/><Relationship Id="rId10" Type="http://schemas.openxmlformats.org/officeDocument/2006/relationships/image" Target="../media/image109.png"/><Relationship Id="rId19" Type="http://schemas.openxmlformats.org/officeDocument/2006/relationships/image" Target="../media/image32.png"/><Relationship Id="rId31" Type="http://schemas.openxmlformats.org/officeDocument/2006/relationships/image" Target="../media/image146.svg"/><Relationship Id="rId4" Type="http://schemas.openxmlformats.org/officeDocument/2006/relationships/oleObject" Target="../embeddings/oleObject12.bin"/><Relationship Id="rId9" Type="http://schemas.openxmlformats.org/officeDocument/2006/relationships/image" Target="../media/image31.png"/><Relationship Id="rId14" Type="http://schemas.openxmlformats.org/officeDocument/2006/relationships/image" Target="../media/image113.png"/><Relationship Id="rId22" Type="http://schemas.openxmlformats.org/officeDocument/2006/relationships/image" Target="../media/image30.png"/><Relationship Id="rId27" Type="http://schemas.openxmlformats.org/officeDocument/2006/relationships/image" Target="../media/image142.svg"/><Relationship Id="rId30" Type="http://schemas.openxmlformats.org/officeDocument/2006/relationships/image" Target="../media/image124.png"/><Relationship Id="rId35" Type="http://schemas.openxmlformats.org/officeDocument/2006/relationships/image" Target="../media/image150.svg"/></Relationships>
</file>

<file path=ppt/slides/_rels/slide14.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tags" Target="../tags/tag18.xml"/><Relationship Id="rId7" Type="http://schemas.openxmlformats.org/officeDocument/2006/relationships/image" Target="../media/image104.emf"/><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5.xml"/><Relationship Id="rId4" Type="http://schemas.openxmlformats.org/officeDocument/2006/relationships/slideLayout" Target="../slideLayouts/slideLayout1.xml"/><Relationship Id="rId9" Type="http://schemas.openxmlformats.org/officeDocument/2006/relationships/image" Target="../media/image129.jpeg"/></Relationships>
</file>

<file path=ppt/slides/_rels/slide15.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18" Type="http://schemas.openxmlformats.org/officeDocument/2006/relationships/image" Target="../media/image138.pn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133.png"/><Relationship Id="rId17" Type="http://schemas.openxmlformats.org/officeDocument/2006/relationships/image" Target="../media/image137.png"/><Relationship Id="rId2" Type="http://schemas.openxmlformats.org/officeDocument/2006/relationships/tags" Target="../tags/tag19.xml"/><Relationship Id="rId16" Type="http://schemas.openxmlformats.org/officeDocument/2006/relationships/image" Target="../media/image136.png"/><Relationship Id="rId1" Type="http://schemas.openxmlformats.org/officeDocument/2006/relationships/vmlDrawing" Target="../drawings/vmlDrawing14.vml"/><Relationship Id="rId6" Type="http://schemas.openxmlformats.org/officeDocument/2006/relationships/image" Target="../media/image26.png"/><Relationship Id="rId11" Type="http://schemas.openxmlformats.org/officeDocument/2006/relationships/image" Target="../media/image132.png"/><Relationship Id="rId5" Type="http://schemas.openxmlformats.org/officeDocument/2006/relationships/image" Target="../media/image1.emf"/><Relationship Id="rId15" Type="http://schemas.openxmlformats.org/officeDocument/2006/relationships/image" Target="../media/image160.svg"/><Relationship Id="rId10" Type="http://schemas.openxmlformats.org/officeDocument/2006/relationships/image" Target="../media/image131.png"/><Relationship Id="rId4" Type="http://schemas.openxmlformats.org/officeDocument/2006/relationships/oleObject" Target="../embeddings/oleObject14.bin"/><Relationship Id="rId9" Type="http://schemas.microsoft.com/office/2007/relationships/hdphoto" Target="../media/hdphoto7.wdp"/><Relationship Id="rId14" Type="http://schemas.openxmlformats.org/officeDocument/2006/relationships/image" Target="../media/image135.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139.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127.png"/><Relationship Id="rId4" Type="http://schemas.openxmlformats.org/officeDocument/2006/relationships/image" Target="../media/image13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40.png"/><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19.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1.png"/><Relationship Id="rId3" Type="http://schemas.openxmlformats.org/officeDocument/2006/relationships/image" Target="../media/image143.png"/><Relationship Id="rId21" Type="http://schemas.openxmlformats.org/officeDocument/2006/relationships/image" Target="../media/image155.png"/><Relationship Id="rId34" Type="http://schemas.openxmlformats.org/officeDocument/2006/relationships/image" Target="../media/image167.png"/><Relationship Id="rId42" Type="http://schemas.openxmlformats.org/officeDocument/2006/relationships/image" Target="../media/image174.png"/><Relationship Id="rId47" Type="http://schemas.openxmlformats.org/officeDocument/2006/relationships/image" Target="../media/image31.png"/><Relationship Id="rId50" Type="http://schemas.openxmlformats.org/officeDocument/2006/relationships/image" Target="../media/image179.jpeg"/><Relationship Id="rId7" Type="http://schemas.openxmlformats.org/officeDocument/2006/relationships/image" Target="../media/image145.png"/><Relationship Id="rId12" Type="http://schemas.openxmlformats.org/officeDocument/2006/relationships/image" Target="../media/image178.sv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6.png"/><Relationship Id="rId38" Type="http://schemas.openxmlformats.org/officeDocument/2006/relationships/image" Target="../media/image170.png"/><Relationship Id="rId46" Type="http://schemas.openxmlformats.org/officeDocument/2006/relationships/image" Target="../media/image178.png"/><Relationship Id="rId2" Type="http://schemas.openxmlformats.org/officeDocument/2006/relationships/image" Target="../media/image14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41" Type="http://schemas.openxmlformats.org/officeDocument/2006/relationships/image" Target="../media/image173.jpeg"/><Relationship Id="rId54" Type="http://schemas.openxmlformats.org/officeDocument/2006/relationships/image" Target="../media/image183.png"/><Relationship Id="rId1" Type="http://schemas.openxmlformats.org/officeDocument/2006/relationships/slideLayout" Target="../slideLayouts/slideLayout1.xml"/><Relationship Id="rId6" Type="http://schemas.openxmlformats.org/officeDocument/2006/relationships/image" Target="../media/image172.svg"/><Relationship Id="rId11" Type="http://schemas.openxmlformats.org/officeDocument/2006/relationships/image" Target="../media/image147.png"/><Relationship Id="rId24" Type="http://schemas.openxmlformats.org/officeDocument/2006/relationships/image" Target="../media/image158.emf"/><Relationship Id="rId32" Type="http://schemas.openxmlformats.org/officeDocument/2006/relationships/hyperlink" Target="https://ada.ac.uk/partners/supporters" TargetMode="External"/><Relationship Id="rId37" Type="http://schemas.openxmlformats.org/officeDocument/2006/relationships/image" Target="../media/image169.png"/><Relationship Id="rId40" Type="http://schemas.openxmlformats.org/officeDocument/2006/relationships/image" Target="../media/image172.png"/><Relationship Id="rId45" Type="http://schemas.openxmlformats.org/officeDocument/2006/relationships/image" Target="../media/image177.png"/><Relationship Id="rId53" Type="http://schemas.openxmlformats.org/officeDocument/2006/relationships/image" Target="../media/image182.png"/><Relationship Id="rId5" Type="http://schemas.openxmlformats.org/officeDocument/2006/relationships/image" Target="../media/image144.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65.png"/><Relationship Id="rId49" Type="http://schemas.openxmlformats.org/officeDocument/2006/relationships/image" Target="../media/image33.png"/><Relationship Id="rId10" Type="http://schemas.openxmlformats.org/officeDocument/2006/relationships/image" Target="../media/image176.sv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6.png"/><Relationship Id="rId52" Type="http://schemas.openxmlformats.org/officeDocument/2006/relationships/image" Target="../media/image181.png"/><Relationship Id="rId4" Type="http://schemas.openxmlformats.org/officeDocument/2006/relationships/image" Target="../media/image170.svg"/><Relationship Id="rId9" Type="http://schemas.openxmlformats.org/officeDocument/2006/relationships/image" Target="../media/image146.png"/><Relationship Id="rId14" Type="http://schemas.openxmlformats.org/officeDocument/2006/relationships/image" Target="../media/image180.sv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8.png"/><Relationship Id="rId43" Type="http://schemas.openxmlformats.org/officeDocument/2006/relationships/image" Target="../media/image175.png"/><Relationship Id="rId48" Type="http://schemas.openxmlformats.org/officeDocument/2006/relationships/image" Target="../media/image32.png"/><Relationship Id="rId8" Type="http://schemas.openxmlformats.org/officeDocument/2006/relationships/image" Target="../media/image174.svg"/><Relationship Id="rId51" Type="http://schemas.openxmlformats.org/officeDocument/2006/relationships/image" Target="../media/image180.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image" Target="../media/image1.emf"/><Relationship Id="rId10" Type="http://schemas.openxmlformats.org/officeDocument/2006/relationships/image" Target="../media/image9.jpeg"/><Relationship Id="rId4" Type="http://schemas.openxmlformats.org/officeDocument/2006/relationships/oleObject" Target="../embeddings/oleObject4.bin"/><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hyperlink" Target="https://medium.com/diverse-innovations/how-artificial-intelligence-is-combatting-covid-19-in-a-battle-that-knows-no-borders-b6d74cf3e7ff" TargetMode="External"/><Relationship Id="rId18" Type="http://schemas.openxmlformats.org/officeDocument/2006/relationships/image" Target="../media/image191.emf"/><Relationship Id="rId3" Type="http://schemas.openxmlformats.org/officeDocument/2006/relationships/slideLayout" Target="../slideLayouts/slideLayout8.xml"/><Relationship Id="rId7" Type="http://schemas.openxmlformats.org/officeDocument/2006/relationships/image" Target="../media/image36.png"/><Relationship Id="rId12" Type="http://schemas.openxmlformats.org/officeDocument/2006/relationships/image" Target="../media/image186.png"/><Relationship Id="rId17" Type="http://schemas.openxmlformats.org/officeDocument/2006/relationships/image" Target="../media/image190.jpeg"/><Relationship Id="rId2" Type="http://schemas.openxmlformats.org/officeDocument/2006/relationships/tags" Target="../tags/tag20.xml"/><Relationship Id="rId16" Type="http://schemas.openxmlformats.org/officeDocument/2006/relationships/image" Target="../media/image189.jpeg"/><Relationship Id="rId20" Type="http://schemas.openxmlformats.org/officeDocument/2006/relationships/hyperlink" Target="https://www2.deloitte.com/us/en/pages/deloitte-analytics/articles/advancing-human-ai-collaboration.html" TargetMode="External"/><Relationship Id="rId1" Type="http://schemas.openxmlformats.org/officeDocument/2006/relationships/vmlDrawing" Target="../drawings/vmlDrawing15.vml"/><Relationship Id="rId6" Type="http://schemas.openxmlformats.org/officeDocument/2006/relationships/image" Target="../media/image184.png"/><Relationship Id="rId11" Type="http://schemas.openxmlformats.org/officeDocument/2006/relationships/hyperlink" Target="https://hbr.org/2020/03/how-ceos-can-lead-a-data-driven-culture" TargetMode="External"/><Relationship Id="rId5" Type="http://schemas.openxmlformats.org/officeDocument/2006/relationships/image" Target="../media/image1.emf"/><Relationship Id="rId15" Type="http://schemas.openxmlformats.org/officeDocument/2006/relationships/image" Target="../media/image188.png"/><Relationship Id="rId10" Type="http://schemas.openxmlformats.org/officeDocument/2006/relationships/image" Target="../media/image61.png"/><Relationship Id="rId19" Type="http://schemas.openxmlformats.org/officeDocument/2006/relationships/image" Target="../media/image192.png"/><Relationship Id="rId4" Type="http://schemas.openxmlformats.org/officeDocument/2006/relationships/oleObject" Target="../embeddings/oleObject15.bin"/><Relationship Id="rId9" Type="http://schemas.openxmlformats.org/officeDocument/2006/relationships/hyperlink" Target="https://sloanreview.mit.edu/article/what-separates-analytical-leaders-from-laggards/" TargetMode="External"/><Relationship Id="rId14" Type="http://schemas.openxmlformats.org/officeDocument/2006/relationships/image" Target="../media/image187.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8.wdp"/><Relationship Id="rId7"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1.xml"/><Relationship Id="rId6" Type="http://schemas.openxmlformats.org/officeDocument/2006/relationships/image" Target="../media/image195.png"/><Relationship Id="rId11" Type="http://schemas.openxmlformats.org/officeDocument/2006/relationships/image" Target="../media/image71.png"/><Relationship Id="rId5" Type="http://schemas.openxmlformats.org/officeDocument/2006/relationships/image" Target="../media/image194.png"/><Relationship Id="rId10" Type="http://schemas.openxmlformats.org/officeDocument/2006/relationships/image" Target="../media/image70.png"/><Relationship Id="rId4" Type="http://schemas.openxmlformats.org/officeDocument/2006/relationships/hyperlink" Target="http://www.deloitte.ai/" TargetMode="External"/><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230.svg"/><Relationship Id="rId2" Type="http://schemas.openxmlformats.org/officeDocument/2006/relationships/image" Target="../media/image197.png"/><Relationship Id="rId1" Type="http://schemas.openxmlformats.org/officeDocument/2006/relationships/slideLayout" Target="../slideLayouts/slideLayout8.xml"/><Relationship Id="rId6" Type="http://schemas.openxmlformats.org/officeDocument/2006/relationships/image" Target="../media/image233.svg"/><Relationship Id="rId5" Type="http://schemas.openxmlformats.org/officeDocument/2006/relationships/image" Target="../media/image199.png"/><Relationship Id="rId4" Type="http://schemas.openxmlformats.org/officeDocument/2006/relationships/image" Target="../media/image198.png"/></Relationships>
</file>

<file path=ppt/slides/_rels/slide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49.png"/><Relationship Id="rId3" Type="http://schemas.openxmlformats.org/officeDocument/2006/relationships/slideLayout" Target="../slideLayouts/slideLayout1.xml"/><Relationship Id="rId21" Type="http://schemas.openxmlformats.org/officeDocument/2006/relationships/image" Target="../media/image35.png"/><Relationship Id="rId34" Type="http://schemas.openxmlformats.org/officeDocument/2006/relationships/image" Target="../media/image46.png"/><Relationship Id="rId42" Type="http://schemas.openxmlformats.org/officeDocument/2006/relationships/image" Target="../media/image51.png"/><Relationship Id="rId47" Type="http://schemas.openxmlformats.org/officeDocument/2006/relationships/image" Target="../media/image54.png"/><Relationship Id="rId7" Type="http://schemas.openxmlformats.org/officeDocument/2006/relationships/image" Target="../media/image22.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svg"/><Relationship Id="rId38" Type="http://schemas.openxmlformats.org/officeDocument/2006/relationships/image" Target="../media/image48.png"/><Relationship Id="rId46" Type="http://schemas.openxmlformats.org/officeDocument/2006/relationships/image" Target="../media/image53.png"/><Relationship Id="rId2" Type="http://schemas.openxmlformats.org/officeDocument/2006/relationships/tags" Target="../tags/tag7.xml"/><Relationship Id="rId16" Type="http://schemas.openxmlformats.org/officeDocument/2006/relationships/image" Target="../media/image30.png"/><Relationship Id="rId20" Type="http://schemas.openxmlformats.org/officeDocument/2006/relationships/image" Target="../media/image34.jpeg"/><Relationship Id="rId29" Type="http://schemas.openxmlformats.org/officeDocument/2006/relationships/image" Target="../media/image43.png"/><Relationship Id="rId41" Type="http://schemas.openxmlformats.org/officeDocument/2006/relationships/image" Target="../media/image54.svg"/><Relationship Id="rId1" Type="http://schemas.openxmlformats.org/officeDocument/2006/relationships/vmlDrawing" Target="../drawings/vmlDrawing5.vml"/><Relationship Id="rId6" Type="http://schemas.openxmlformats.org/officeDocument/2006/relationships/image" Target="../media/image1.emf"/><Relationship Id="rId11" Type="http://schemas.openxmlformats.org/officeDocument/2006/relationships/image" Target="../media/image25.png"/><Relationship Id="rId24" Type="http://schemas.openxmlformats.org/officeDocument/2006/relationships/image" Target="../media/image38.jpeg"/><Relationship Id="rId32" Type="http://schemas.openxmlformats.org/officeDocument/2006/relationships/image" Target="../media/image45.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8.svg"/><Relationship Id="rId5" Type="http://schemas.openxmlformats.org/officeDocument/2006/relationships/oleObject" Target="../embeddings/oleObject5.bin"/><Relationship Id="rId15" Type="http://schemas.openxmlformats.org/officeDocument/2006/relationships/image" Target="../media/image29.jpe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hyperlink" Target="https://www2.deloitte.com/us/en/pages/deloitte-analytics/articles/advancing-human-ai-collaboration.html" TargetMode="External"/><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svg"/><Relationship Id="rId44" Type="http://schemas.openxmlformats.org/officeDocument/2006/relationships/image" Target="../media/image52.png"/><Relationship Id="rId4" Type="http://schemas.openxmlformats.org/officeDocument/2006/relationships/image" Target="../media/image21.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emf"/><Relationship Id="rId30" Type="http://schemas.openxmlformats.org/officeDocument/2006/relationships/image" Target="../media/image44.png"/><Relationship Id="rId35" Type="http://schemas.openxmlformats.org/officeDocument/2006/relationships/image" Target="../media/image49.svg"/><Relationship Id="rId43" Type="http://schemas.openxmlformats.org/officeDocument/2006/relationships/image" Target="../media/image56.svg"/></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openxmlformats.org/officeDocument/2006/relationships/tags" Target="../tags/tag9.xml"/><Relationship Id="rId7" Type="http://schemas.openxmlformats.org/officeDocument/2006/relationships/image" Target="../media/image1.emf"/><Relationship Id="rId12" Type="http://schemas.openxmlformats.org/officeDocument/2006/relationships/image" Target="../media/image57.png"/><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microsoft.com/office/2007/relationships/hdphoto" Target="../media/hdphoto4.wdp"/><Relationship Id="rId5" Type="http://schemas.openxmlformats.org/officeDocument/2006/relationships/notesSlide" Target="../notesSlides/notesSlide2.xml"/><Relationship Id="rId15" Type="http://schemas.openxmlformats.org/officeDocument/2006/relationships/chart" Target="../charts/chart1.xml"/><Relationship Id="rId10" Type="http://schemas.openxmlformats.org/officeDocument/2006/relationships/image" Target="../media/image56.png"/><Relationship Id="rId4" Type="http://schemas.openxmlformats.org/officeDocument/2006/relationships/slideLayout" Target="../slideLayouts/slideLayout1.xml"/><Relationship Id="rId9" Type="http://schemas.microsoft.com/office/2007/relationships/hdphoto" Target="../media/hdphoto3.wdp"/><Relationship Id="rId1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4.png"/><Relationship Id="rId18" Type="http://schemas.openxmlformats.org/officeDocument/2006/relationships/image" Target="../media/image28.png"/><Relationship Id="rId3" Type="http://schemas.openxmlformats.org/officeDocument/2006/relationships/slideLayout" Target="../slideLayouts/slideLayout2.xml"/><Relationship Id="rId21" Type="http://schemas.openxmlformats.org/officeDocument/2006/relationships/image" Target="../media/image71.png"/><Relationship Id="rId7" Type="http://schemas.openxmlformats.org/officeDocument/2006/relationships/image" Target="../media/image36.png"/><Relationship Id="rId12" Type="http://schemas.openxmlformats.org/officeDocument/2006/relationships/image" Target="../media/image63.png"/><Relationship Id="rId17" Type="http://schemas.openxmlformats.org/officeDocument/2006/relationships/image" Target="../media/image68.jpeg"/><Relationship Id="rId2" Type="http://schemas.openxmlformats.org/officeDocument/2006/relationships/tags" Target="../tags/tag10.xml"/><Relationship Id="rId16" Type="http://schemas.openxmlformats.org/officeDocument/2006/relationships/image" Target="../media/image67.tiff"/><Relationship Id="rId20" Type="http://schemas.openxmlformats.org/officeDocument/2006/relationships/image" Target="../media/image70.png"/><Relationship Id="rId1" Type="http://schemas.openxmlformats.org/officeDocument/2006/relationships/vmlDrawing" Target="../drawings/vmlDrawing7.vml"/><Relationship Id="rId6" Type="http://schemas.openxmlformats.org/officeDocument/2006/relationships/image" Target="../media/image61.png"/><Relationship Id="rId11" Type="http://schemas.openxmlformats.org/officeDocument/2006/relationships/image" Target="../media/image30.png"/><Relationship Id="rId24" Type="http://schemas.openxmlformats.org/officeDocument/2006/relationships/image" Target="../media/image73.png"/><Relationship Id="rId5" Type="http://schemas.openxmlformats.org/officeDocument/2006/relationships/image" Target="../media/image1.emf"/><Relationship Id="rId15" Type="http://schemas.openxmlformats.org/officeDocument/2006/relationships/image" Target="../media/image66.png"/><Relationship Id="rId23" Type="http://schemas.openxmlformats.org/officeDocument/2006/relationships/image" Target="../media/image79.svg"/><Relationship Id="rId10" Type="http://schemas.openxmlformats.org/officeDocument/2006/relationships/image" Target="../media/image24.png"/><Relationship Id="rId19" Type="http://schemas.openxmlformats.org/officeDocument/2006/relationships/image" Target="../media/image69.png"/><Relationship Id="rId4" Type="http://schemas.openxmlformats.org/officeDocument/2006/relationships/oleObject" Target="../embeddings/oleObject7.bin"/><Relationship Id="rId9" Type="http://schemas.openxmlformats.org/officeDocument/2006/relationships/image" Target="../media/image39.png"/><Relationship Id="rId14" Type="http://schemas.openxmlformats.org/officeDocument/2006/relationships/image" Target="../media/image65.png"/><Relationship Id="rId22"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78.png"/><Relationship Id="rId18" Type="http://schemas.openxmlformats.org/officeDocument/2006/relationships/image" Target="../media/image90.svg"/><Relationship Id="rId3" Type="http://schemas.openxmlformats.org/officeDocument/2006/relationships/slideLayout" Target="../slideLayouts/slideLayout10.xml"/><Relationship Id="rId21" Type="http://schemas.openxmlformats.org/officeDocument/2006/relationships/image" Target="../media/image63.png"/><Relationship Id="rId7" Type="http://schemas.openxmlformats.org/officeDocument/2006/relationships/image" Target="../media/image74.png"/><Relationship Id="rId12" Type="http://schemas.microsoft.com/office/2007/relationships/hdphoto" Target="../media/hdphoto5.wdp"/><Relationship Id="rId17" Type="http://schemas.openxmlformats.org/officeDocument/2006/relationships/image" Target="../media/image80.png"/><Relationship Id="rId2" Type="http://schemas.openxmlformats.org/officeDocument/2006/relationships/tags" Target="../tags/tag11.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vmlDrawing" Target="../drawings/vmlDrawing8.vml"/><Relationship Id="rId6" Type="http://schemas.openxmlformats.org/officeDocument/2006/relationships/image" Target="../media/image2.png"/><Relationship Id="rId11" Type="http://schemas.openxmlformats.org/officeDocument/2006/relationships/image" Target="../media/image77.png"/><Relationship Id="rId5" Type="http://schemas.openxmlformats.org/officeDocument/2006/relationships/image" Target="../media/image1.emf"/><Relationship Id="rId15" Type="http://schemas.openxmlformats.org/officeDocument/2006/relationships/image" Target="../media/image79.png"/><Relationship Id="rId10" Type="http://schemas.openxmlformats.org/officeDocument/2006/relationships/image" Target="../media/image76.png"/><Relationship Id="rId19" Type="http://schemas.openxmlformats.org/officeDocument/2006/relationships/image" Target="../media/image81.png"/><Relationship Id="rId4" Type="http://schemas.openxmlformats.org/officeDocument/2006/relationships/oleObject" Target="../embeddings/oleObject8.bin"/><Relationship Id="rId9" Type="http://schemas.openxmlformats.org/officeDocument/2006/relationships/image" Target="../media/image75.jpeg"/><Relationship Id="rId14" Type="http://schemas.openxmlformats.org/officeDocument/2006/relationships/image" Target="../media/image86.svg"/></Relationships>
</file>

<file path=ppt/slides/_rels/slide9.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48.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3.gif"/><Relationship Id="rId11" Type="http://schemas.openxmlformats.org/officeDocument/2006/relationships/image" Target="../media/image87.png"/><Relationship Id="rId5" Type="http://schemas.openxmlformats.org/officeDocument/2006/relationships/image" Target="../media/image27.png"/><Relationship Id="rId10" Type="http://schemas.openxmlformats.org/officeDocument/2006/relationships/image" Target="../media/image86.png"/><Relationship Id="rId4" Type="http://schemas.openxmlformats.org/officeDocument/2006/relationships/image" Target="../media/image26.png"/><Relationship Id="rId9" Type="http://schemas.openxmlformats.org/officeDocument/2006/relationships/image" Target="../media/image41.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51F5B1-48F4-034C-93B8-1CA482CFEF30}"/>
              </a:ext>
            </a:extLst>
          </p:cNvPr>
          <p:cNvPicPr>
            <a:picLocks noChangeAspect="1"/>
          </p:cNvPicPr>
          <p:nvPr/>
        </p:nvPicPr>
        <p:blipFill>
          <a:blip r:embed="rId2"/>
          <a:stretch>
            <a:fillRect/>
          </a:stretch>
        </p:blipFill>
        <p:spPr>
          <a:xfrm>
            <a:off x="5714485" y="228600"/>
            <a:ext cx="6214595" cy="6400800"/>
          </a:xfrm>
          <a:prstGeom prst="rect">
            <a:avLst/>
          </a:prstGeom>
        </p:spPr>
      </p:pic>
      <p:grpSp>
        <p:nvGrpSpPr>
          <p:cNvPr id="26" name="Group 25">
            <a:extLst>
              <a:ext uri="{FF2B5EF4-FFF2-40B4-BE49-F238E27FC236}">
                <a16:creationId xmlns:a16="http://schemas.microsoft.com/office/drawing/2014/main" id="{4B9281DF-D6F2-2D4E-B2B3-C2C29377C3FF}"/>
              </a:ext>
            </a:extLst>
          </p:cNvPr>
          <p:cNvGrpSpPr>
            <a:grpSpLocks noChangeAspect="1"/>
          </p:cNvGrpSpPr>
          <p:nvPr/>
        </p:nvGrpSpPr>
        <p:grpSpPr>
          <a:xfrm>
            <a:off x="651592" y="552421"/>
            <a:ext cx="1789745" cy="335376"/>
            <a:chOff x="398463" y="404813"/>
            <a:chExt cx="1627187" cy="307976"/>
          </a:xfrm>
          <a:solidFill>
            <a:sysClr val="windowText" lastClr="000000"/>
          </a:solidFill>
        </p:grpSpPr>
        <p:sp>
          <p:nvSpPr>
            <p:cNvPr id="27" name="Oval 5">
              <a:extLst>
                <a:ext uri="{FF2B5EF4-FFF2-40B4-BE49-F238E27FC236}">
                  <a16:creationId xmlns:a16="http://schemas.microsoft.com/office/drawing/2014/main" id="{436CDC07-AF3C-3747-A462-81C24875C433}"/>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srgbClr val="FFFFFF"/>
                </a:solidFill>
                <a:effectLst/>
                <a:uLnTx/>
                <a:uFillTx/>
                <a:latin typeface="Open Sans"/>
                <a:ea typeface="+mn-ea"/>
                <a:cs typeface="+mn-cs"/>
              </a:endParaRPr>
            </a:p>
          </p:txBody>
        </p:sp>
        <p:sp>
          <p:nvSpPr>
            <p:cNvPr id="28" name="Freeform 6">
              <a:extLst>
                <a:ext uri="{FF2B5EF4-FFF2-40B4-BE49-F238E27FC236}">
                  <a16:creationId xmlns:a16="http://schemas.microsoft.com/office/drawing/2014/main" id="{6C079C4C-8E22-3D4B-9ADC-26E2FF19129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srgbClr val="FFFFFF"/>
                </a:solidFill>
                <a:effectLst/>
                <a:uLnTx/>
                <a:uFillTx/>
                <a:latin typeface="Open Sans"/>
                <a:ea typeface="+mn-ea"/>
                <a:cs typeface="+mn-cs"/>
              </a:endParaRPr>
            </a:p>
          </p:txBody>
        </p:sp>
        <p:sp>
          <p:nvSpPr>
            <p:cNvPr id="29" name="Rectangle 7">
              <a:extLst>
                <a:ext uri="{FF2B5EF4-FFF2-40B4-BE49-F238E27FC236}">
                  <a16:creationId xmlns:a16="http://schemas.microsoft.com/office/drawing/2014/main" id="{4FE8F688-B614-C04F-ABA2-EE135E2AC413}"/>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srgbClr val="FFFFFF"/>
                </a:solidFill>
                <a:effectLst/>
                <a:uLnTx/>
                <a:uFillTx/>
                <a:latin typeface="Open Sans"/>
                <a:ea typeface="+mn-ea"/>
                <a:cs typeface="+mn-cs"/>
              </a:endParaRPr>
            </a:p>
          </p:txBody>
        </p:sp>
        <p:sp>
          <p:nvSpPr>
            <p:cNvPr id="30" name="Freeform 8">
              <a:extLst>
                <a:ext uri="{FF2B5EF4-FFF2-40B4-BE49-F238E27FC236}">
                  <a16:creationId xmlns:a16="http://schemas.microsoft.com/office/drawing/2014/main" id="{4C3A3032-D657-5044-8D67-0AA5022A8D24}"/>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srgbClr val="FFFFFF"/>
                </a:solidFill>
                <a:effectLst/>
                <a:uLnTx/>
                <a:uFillTx/>
                <a:latin typeface="Open Sans"/>
                <a:ea typeface="+mn-ea"/>
                <a:cs typeface="+mn-cs"/>
              </a:endParaRPr>
            </a:p>
          </p:txBody>
        </p:sp>
        <p:sp>
          <p:nvSpPr>
            <p:cNvPr id="31" name="Rectangle 9">
              <a:extLst>
                <a:ext uri="{FF2B5EF4-FFF2-40B4-BE49-F238E27FC236}">
                  <a16:creationId xmlns:a16="http://schemas.microsoft.com/office/drawing/2014/main" id="{D2554EA3-3850-7749-97E3-0B9AE3A8B43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srgbClr val="FFFFFF"/>
                </a:solidFill>
                <a:effectLst/>
                <a:uLnTx/>
                <a:uFillTx/>
                <a:latin typeface="Open Sans"/>
                <a:ea typeface="+mn-ea"/>
                <a:cs typeface="+mn-cs"/>
              </a:endParaRPr>
            </a:p>
          </p:txBody>
        </p:sp>
        <p:sp>
          <p:nvSpPr>
            <p:cNvPr id="32" name="Rectangle 10">
              <a:extLst>
                <a:ext uri="{FF2B5EF4-FFF2-40B4-BE49-F238E27FC236}">
                  <a16:creationId xmlns:a16="http://schemas.microsoft.com/office/drawing/2014/main" id="{F888D550-4B4C-8E45-A538-722E7B64B9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srgbClr val="FFFFFF"/>
                </a:solidFill>
                <a:effectLst/>
                <a:uLnTx/>
                <a:uFillTx/>
                <a:latin typeface="Open Sans"/>
                <a:ea typeface="+mn-ea"/>
                <a:cs typeface="+mn-cs"/>
              </a:endParaRPr>
            </a:p>
          </p:txBody>
        </p:sp>
        <p:sp>
          <p:nvSpPr>
            <p:cNvPr id="33" name="Freeform 11">
              <a:extLst>
                <a:ext uri="{FF2B5EF4-FFF2-40B4-BE49-F238E27FC236}">
                  <a16:creationId xmlns:a16="http://schemas.microsoft.com/office/drawing/2014/main" id="{E6F9CA34-8BFC-C844-BD96-792271CF3FD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srgbClr val="FFFFFF"/>
                </a:solidFill>
                <a:effectLst/>
                <a:uLnTx/>
                <a:uFillTx/>
                <a:latin typeface="Open Sans"/>
                <a:ea typeface="+mn-ea"/>
                <a:cs typeface="+mn-cs"/>
              </a:endParaRPr>
            </a:p>
          </p:txBody>
        </p:sp>
        <p:sp>
          <p:nvSpPr>
            <p:cNvPr id="34" name="Freeform 12">
              <a:extLst>
                <a:ext uri="{FF2B5EF4-FFF2-40B4-BE49-F238E27FC236}">
                  <a16:creationId xmlns:a16="http://schemas.microsoft.com/office/drawing/2014/main" id="{75AF749E-B496-A842-976A-B2F261240FA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srgbClr val="FFFFFF"/>
                </a:solidFill>
                <a:effectLst/>
                <a:uLnTx/>
                <a:uFillTx/>
                <a:latin typeface="Open Sans"/>
                <a:ea typeface="+mn-ea"/>
                <a:cs typeface="+mn-cs"/>
              </a:endParaRPr>
            </a:p>
          </p:txBody>
        </p:sp>
        <p:sp>
          <p:nvSpPr>
            <p:cNvPr id="35" name="Freeform 13">
              <a:extLst>
                <a:ext uri="{FF2B5EF4-FFF2-40B4-BE49-F238E27FC236}">
                  <a16:creationId xmlns:a16="http://schemas.microsoft.com/office/drawing/2014/main" id="{CC1F2CFA-AFE6-724F-A5C3-75F1045453BB}"/>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srgbClr val="FFFFFF"/>
                </a:solidFill>
                <a:effectLst/>
                <a:uLnTx/>
                <a:uFillTx/>
                <a:latin typeface="Open Sans"/>
                <a:ea typeface="+mn-ea"/>
                <a:cs typeface="+mn-cs"/>
              </a:endParaRPr>
            </a:p>
          </p:txBody>
        </p:sp>
        <p:sp>
          <p:nvSpPr>
            <p:cNvPr id="36" name="Freeform 14">
              <a:extLst>
                <a:ext uri="{FF2B5EF4-FFF2-40B4-BE49-F238E27FC236}">
                  <a16:creationId xmlns:a16="http://schemas.microsoft.com/office/drawing/2014/main" id="{17CB8B49-624F-7D48-B760-ECA95AB7927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srgbClr val="FFFFFF"/>
                </a:solidFill>
                <a:effectLst/>
                <a:uLnTx/>
                <a:uFillTx/>
                <a:latin typeface="Open Sans"/>
                <a:ea typeface="+mn-ea"/>
                <a:cs typeface="+mn-cs"/>
              </a:endParaRPr>
            </a:p>
          </p:txBody>
        </p:sp>
      </p:grpSp>
      <p:sp>
        <p:nvSpPr>
          <p:cNvPr id="38" name="TextBox 37">
            <a:extLst>
              <a:ext uri="{FF2B5EF4-FFF2-40B4-BE49-F238E27FC236}">
                <a16:creationId xmlns:a16="http://schemas.microsoft.com/office/drawing/2014/main" id="{F02C6DAA-DEEA-D149-B9B7-A3F198942670}"/>
              </a:ext>
            </a:extLst>
          </p:cNvPr>
          <p:cNvSpPr txBox="1"/>
          <p:nvPr/>
        </p:nvSpPr>
        <p:spPr>
          <a:xfrm>
            <a:off x="3567448" y="1326524"/>
            <a:ext cx="0" cy="0"/>
          </a:xfrm>
          <a:prstGeom prst="rect">
            <a:avLst/>
          </a:prstGeom>
        </p:spPr>
        <p:txBody>
          <a:bodyPr vert="horz" wrap="none" lIns="0" tIns="0" rIns="0" bIns="0" numCol="1" spcCol="2286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Open Sans"/>
              <a:ea typeface="+mn-ea"/>
              <a:cs typeface="+mn-cs"/>
            </a:endParaRPr>
          </a:p>
        </p:txBody>
      </p:sp>
      <p:grpSp>
        <p:nvGrpSpPr>
          <p:cNvPr id="3" name="Group 2">
            <a:extLst>
              <a:ext uri="{FF2B5EF4-FFF2-40B4-BE49-F238E27FC236}">
                <a16:creationId xmlns:a16="http://schemas.microsoft.com/office/drawing/2014/main" id="{03FF6927-9EF9-7E41-BCC8-4169107B1D9C}"/>
              </a:ext>
            </a:extLst>
          </p:cNvPr>
          <p:cNvGrpSpPr/>
          <p:nvPr/>
        </p:nvGrpSpPr>
        <p:grpSpPr>
          <a:xfrm>
            <a:off x="647467" y="5816142"/>
            <a:ext cx="7203970" cy="574548"/>
            <a:chOff x="804221" y="5868758"/>
            <a:chExt cx="7203970" cy="574548"/>
          </a:xfrm>
        </p:grpSpPr>
        <p:sp>
          <p:nvSpPr>
            <p:cNvPr id="37" name="Rectangle 36">
              <a:extLst>
                <a:ext uri="{FF2B5EF4-FFF2-40B4-BE49-F238E27FC236}">
                  <a16:creationId xmlns:a16="http://schemas.microsoft.com/office/drawing/2014/main" id="{C3010118-B90E-6945-960F-7E108612CC09}"/>
                </a:ext>
              </a:extLst>
            </p:cNvPr>
            <p:cNvSpPr/>
            <p:nvPr/>
          </p:nvSpPr>
          <p:spPr>
            <a:xfrm>
              <a:off x="804221" y="6104752"/>
              <a:ext cx="720397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92D400"/>
                </a:buClr>
                <a:buSzPct val="75000"/>
                <a:buFontTx/>
                <a:buNone/>
                <a:tabLst/>
                <a:defRPr/>
              </a:pPr>
              <a:r>
                <a:rPr kumimoji="0" lang="en-US" sz="800" b="0" i="0" u="none" strike="noStrike" kern="1200" cap="none" spc="0" normalizeH="0" baseline="0" noProof="0">
                  <a:ln>
                    <a:noFill/>
                  </a:ln>
                  <a:solidFill>
                    <a:srgbClr val="000000"/>
                  </a:solidFill>
                  <a:effectLst/>
                  <a:uLnTx/>
                  <a:uFillTx/>
                  <a:latin typeface="Open Sans Light"/>
                  <a:ea typeface="+mn-ea"/>
                  <a:cs typeface="+mn-cs"/>
                </a:rPr>
                <a:t>All content protected under nondisclosure and may not be used or reproduced without the express permission of Deloitte.</a:t>
              </a:r>
            </a:p>
            <a:p>
              <a:pPr marL="0" marR="0" lvl="0" indent="0" algn="l" defTabSz="914400" rtl="0" eaLnBrk="1" fontAlgn="auto" latinLnBrk="0" hangingPunct="1">
                <a:lnSpc>
                  <a:spcPct val="100000"/>
                </a:lnSpc>
                <a:spcBef>
                  <a:spcPts val="0"/>
                </a:spcBef>
                <a:spcAft>
                  <a:spcPts val="0"/>
                </a:spcAft>
                <a:buClr>
                  <a:srgbClr val="92D400"/>
                </a:buClr>
                <a:buSzPct val="75000"/>
                <a:buFontTx/>
                <a:buNone/>
                <a:tabLst/>
                <a:defRPr/>
              </a:pPr>
              <a:r>
                <a:rPr kumimoji="0" lang="en-US" sz="800" b="0" i="0" u="none" strike="noStrike" kern="1200" cap="none" spc="0" normalizeH="0" baseline="0" noProof="0">
                  <a:ln>
                    <a:noFill/>
                  </a:ln>
                  <a:solidFill>
                    <a:srgbClr val="000000"/>
                  </a:solidFill>
                  <a:effectLst/>
                  <a:uLnTx/>
                  <a:uFillTx/>
                  <a:latin typeface="Open Sans Light"/>
                  <a:ea typeface="+mn-ea"/>
                  <a:cs typeface="+mn-cs"/>
                </a:rPr>
                <a:t>All revenues are estimations in USD and include expenses. Numbers may have been rounded for reporting purposes.</a:t>
              </a:r>
            </a:p>
          </p:txBody>
        </p:sp>
        <p:sp>
          <p:nvSpPr>
            <p:cNvPr id="39" name="Text Placeholder 4">
              <a:extLst>
                <a:ext uri="{FF2B5EF4-FFF2-40B4-BE49-F238E27FC236}">
                  <a16:creationId xmlns:a16="http://schemas.microsoft.com/office/drawing/2014/main" id="{1F7A594D-727D-9D42-B5FD-D2367CFB9465}"/>
                </a:ext>
              </a:extLst>
            </p:cNvPr>
            <p:cNvSpPr txBox="1">
              <a:spLocks/>
            </p:cNvSpPr>
            <p:nvPr/>
          </p:nvSpPr>
          <p:spPr>
            <a:xfrm>
              <a:off x="898928" y="5868758"/>
              <a:ext cx="6274462" cy="260629"/>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tx1"/>
                </a:buClr>
                <a:buSzPct val="75000"/>
                <a:buFont typeface="Arial" panose="020B0604020202020204" pitchFamily="34" charset="0"/>
                <a:buNone/>
                <a:defRPr lang="en-US" sz="1200" kern="1200" spc="-30" dirty="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FFFFF"/>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000000"/>
                  </a:solidFill>
                  <a:effectLst/>
                  <a:uLnTx/>
                  <a:uFillTx/>
                  <a:latin typeface="Open Sans"/>
                  <a:ea typeface="Open Sans" charset="0"/>
                  <a:cs typeface="Open Sans" charset="0"/>
                </a:rPr>
                <a:t>IDC 2021 AI MarketScape – Briefing</a:t>
              </a:r>
            </a:p>
          </p:txBody>
        </p:sp>
      </p:grpSp>
      <p:sp>
        <p:nvSpPr>
          <p:cNvPr id="40" name="TextBox 39">
            <a:extLst>
              <a:ext uri="{FF2B5EF4-FFF2-40B4-BE49-F238E27FC236}">
                <a16:creationId xmlns:a16="http://schemas.microsoft.com/office/drawing/2014/main" id="{7E80470C-F71A-AC4A-8B35-28ADAD61F501}"/>
              </a:ext>
            </a:extLst>
          </p:cNvPr>
          <p:cNvSpPr txBox="1"/>
          <p:nvPr/>
        </p:nvSpPr>
        <p:spPr>
          <a:xfrm>
            <a:off x="2798618" y="6594764"/>
            <a:ext cx="0" cy="0"/>
          </a:xfrm>
          <a:prstGeom prst="rect">
            <a:avLst/>
          </a:prstGeom>
        </p:spPr>
        <p:txBody>
          <a:bodyPr vert="horz" wrap="none" lIns="0" tIns="0" rIns="0" bIns="0" numCol="1" spcCol="22860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white"/>
              </a:solidFill>
              <a:effectLst/>
              <a:uLnTx/>
              <a:uFillTx/>
              <a:latin typeface="Verdana"/>
              <a:ea typeface="+mn-ea"/>
              <a:cs typeface="+mn-cs"/>
            </a:endParaRPr>
          </a:p>
        </p:txBody>
      </p:sp>
      <p:grpSp>
        <p:nvGrpSpPr>
          <p:cNvPr id="9" name="Group 8">
            <a:extLst>
              <a:ext uri="{FF2B5EF4-FFF2-40B4-BE49-F238E27FC236}">
                <a16:creationId xmlns:a16="http://schemas.microsoft.com/office/drawing/2014/main" id="{8340457E-2AFB-A842-9DD5-1C7303544569}"/>
              </a:ext>
            </a:extLst>
          </p:cNvPr>
          <p:cNvGrpSpPr/>
          <p:nvPr/>
        </p:nvGrpSpPr>
        <p:grpSpPr>
          <a:xfrm>
            <a:off x="758952" y="1965960"/>
            <a:ext cx="5405491" cy="3393854"/>
            <a:chOff x="711366" y="1969038"/>
            <a:chExt cx="5405491" cy="3393854"/>
          </a:xfrm>
        </p:grpSpPr>
        <p:pic>
          <p:nvPicPr>
            <p:cNvPr id="8" name="Picture 7">
              <a:extLst>
                <a:ext uri="{FF2B5EF4-FFF2-40B4-BE49-F238E27FC236}">
                  <a16:creationId xmlns:a16="http://schemas.microsoft.com/office/drawing/2014/main" id="{AD7CA65F-CBC4-C149-BF3D-1DA5EAAB5A1C}"/>
                </a:ext>
              </a:extLst>
            </p:cNvPr>
            <p:cNvPicPr>
              <a:picLocks noChangeAspect="1"/>
            </p:cNvPicPr>
            <p:nvPr/>
          </p:nvPicPr>
          <p:blipFill>
            <a:blip r:embed="rId3"/>
            <a:stretch>
              <a:fillRect/>
            </a:stretch>
          </p:blipFill>
          <p:spPr>
            <a:xfrm>
              <a:off x="754513" y="2842523"/>
              <a:ext cx="4608576" cy="1344168"/>
            </a:xfrm>
            <a:prstGeom prst="rect">
              <a:avLst/>
            </a:prstGeom>
          </p:spPr>
        </p:pic>
        <p:sp>
          <p:nvSpPr>
            <p:cNvPr id="42" name="Text Placeholder 5">
              <a:extLst>
                <a:ext uri="{FF2B5EF4-FFF2-40B4-BE49-F238E27FC236}">
                  <a16:creationId xmlns:a16="http://schemas.microsoft.com/office/drawing/2014/main" id="{09AEA0BA-32DB-5641-AC05-8C47F21007AE}"/>
                </a:ext>
              </a:extLst>
            </p:cNvPr>
            <p:cNvSpPr txBox="1">
              <a:spLocks/>
            </p:cNvSpPr>
            <p:nvPr/>
          </p:nvSpPr>
          <p:spPr>
            <a:xfrm>
              <a:off x="731111" y="1969038"/>
              <a:ext cx="4407673" cy="3482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tx1"/>
                </a:buClr>
                <a:buSzPct val="75000"/>
                <a:buFont typeface="Arial" panose="020B0604020202020204" pitchFamily="34" charset="0"/>
                <a:buNone/>
                <a:defRPr lang="en-US" sz="900" b="1" kern="0" cap="all" spc="200" baseline="0" dirty="0">
                  <a:solidFill>
                    <a:schemeClr val="tx1">
                      <a:lumMod val="75000"/>
                    </a:schemeClr>
                  </a:solidFill>
                  <a:latin typeface="+mn-lt"/>
                  <a:ea typeface="Nexa Black" charset="0"/>
                  <a:cs typeface="Nexa Black" charset="0"/>
                </a:defRPr>
              </a:lvl1pPr>
              <a:lvl2pPr marL="6858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FFFFF"/>
                </a:buClr>
                <a:buSzPct val="75000"/>
                <a:buFont typeface="Arial" panose="020B0604020202020204" pitchFamily="34" charset="0"/>
                <a:buNone/>
                <a:tabLst/>
                <a:defRPr/>
              </a:pPr>
              <a:r>
                <a:rPr kumimoji="0" lang="en-US" sz="900" b="1" i="0" u="none" strike="noStrike" kern="0" cap="all" spc="200" normalizeH="0" baseline="0" noProof="0" dirty="0">
                  <a:ln>
                    <a:noFill/>
                  </a:ln>
                  <a:solidFill>
                    <a:srgbClr val="FFFFFF">
                      <a:lumMod val="75000"/>
                    </a:srgbClr>
                  </a:solidFill>
                  <a:effectLst/>
                  <a:uLnTx/>
                  <a:uFillTx/>
                  <a:latin typeface="Open Sans"/>
                </a:rPr>
                <a:t>February 26, 2021</a:t>
              </a:r>
            </a:p>
          </p:txBody>
        </p:sp>
        <p:sp>
          <p:nvSpPr>
            <p:cNvPr id="45" name="Title 3">
              <a:extLst>
                <a:ext uri="{FF2B5EF4-FFF2-40B4-BE49-F238E27FC236}">
                  <a16:creationId xmlns:a16="http://schemas.microsoft.com/office/drawing/2014/main" id="{0275DB2E-414E-4243-9C06-9CD6A034C300}"/>
                </a:ext>
              </a:extLst>
            </p:cNvPr>
            <p:cNvSpPr txBox="1">
              <a:spLocks/>
            </p:cNvSpPr>
            <p:nvPr/>
          </p:nvSpPr>
          <p:spPr>
            <a:xfrm>
              <a:off x="711366" y="2354869"/>
              <a:ext cx="4568162" cy="484463"/>
            </a:xfrm>
            <a:prstGeom prst="rect">
              <a:avLst/>
            </a:prstGeom>
          </p:spPr>
          <p:txBody>
            <a:bodyPr vert="horz" lIns="0" tIns="45720" rIns="91440" bIns="0" rtlCol="0" anchor="b" anchorCtr="0">
              <a:noAutofit/>
            </a:bodyPr>
            <a:lstStyle>
              <a:lvl1pPr algn="l" defTabSz="914400" rtl="0" eaLnBrk="1" latinLnBrk="0" hangingPunct="1">
                <a:lnSpc>
                  <a:spcPct val="85000"/>
                </a:lnSpc>
                <a:spcBef>
                  <a:spcPct val="0"/>
                </a:spcBef>
                <a:buNone/>
                <a:defRPr sz="2800" b="0" i="0" kern="1200" cap="none" spc="-100" baseline="0">
                  <a:solidFill>
                    <a:schemeClr val="tx1"/>
                  </a:solidFill>
                  <a:latin typeface="+mn-lt"/>
                  <a:ea typeface="Bebas Neue" charset="0"/>
                  <a:cs typeface="Chronicle Display Black"/>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a:ln>
                    <a:noFill/>
                  </a:ln>
                  <a:solidFill>
                    <a:prstClr val="black"/>
                  </a:solidFill>
                  <a:effectLst/>
                  <a:uLnTx/>
                  <a:uFillTx/>
                  <a:latin typeface="Open Sans"/>
                </a:rPr>
                <a:t>The Age of</a:t>
              </a:r>
            </a:p>
          </p:txBody>
        </p:sp>
        <p:sp>
          <p:nvSpPr>
            <p:cNvPr id="46" name="Text Placeholder 4">
              <a:extLst>
                <a:ext uri="{FF2B5EF4-FFF2-40B4-BE49-F238E27FC236}">
                  <a16:creationId xmlns:a16="http://schemas.microsoft.com/office/drawing/2014/main" id="{AF575CA7-35C7-604C-AE8F-2E976465CF1E}"/>
                </a:ext>
              </a:extLst>
            </p:cNvPr>
            <p:cNvSpPr txBox="1">
              <a:spLocks/>
            </p:cNvSpPr>
            <p:nvPr/>
          </p:nvSpPr>
          <p:spPr>
            <a:xfrm>
              <a:off x="1084452" y="4286361"/>
              <a:ext cx="5032405" cy="107653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tx1"/>
                </a:buClr>
                <a:buSzPct val="75000"/>
                <a:buFont typeface="Arial" panose="020B0604020202020204" pitchFamily="34" charset="0"/>
                <a:buNone/>
                <a:defRPr lang="en-US" sz="1200" kern="1200" spc="-30" dirty="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tx1"/>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FFFFFF"/>
                </a:buClr>
                <a:buSzPct val="75000"/>
                <a:buFont typeface="Arial" panose="020B0604020202020204" pitchFamily="34" charset="0"/>
                <a:buNone/>
                <a:tabLst/>
                <a:defRPr/>
              </a:pPr>
              <a:r>
                <a:rPr kumimoji="0" lang="en-US" sz="1550" b="0" i="0" u="none" strike="noStrike" kern="1200" cap="none" spc="-3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Translating insights into trustworthy performance</a:t>
              </a:r>
            </a:p>
          </p:txBody>
        </p:sp>
      </p:grpSp>
    </p:spTree>
    <p:extLst>
      <p:ext uri="{BB962C8B-B14F-4D97-AF65-F5344CB8AC3E}">
        <p14:creationId xmlns:p14="http://schemas.microsoft.com/office/powerpoint/2010/main" val="582252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ct 32" hidden="1">
            <a:extLst>
              <a:ext uri="{FF2B5EF4-FFF2-40B4-BE49-F238E27FC236}">
                <a16:creationId xmlns:a16="http://schemas.microsoft.com/office/drawing/2014/main" id="{5000D1BB-F143-45D0-B078-167EBCCB1EA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23" name="think-cell Slide" r:id="rId4" imgW="475" imgH="476" progId="TCLayout.ActiveDocument.1">
                  <p:embed/>
                </p:oleObj>
              </mc:Choice>
              <mc:Fallback>
                <p:oleObj name="think-cell Slide" r:id="rId4" imgW="475" imgH="476" progId="TCLayout.ActiveDocument.1">
                  <p:embed/>
                  <p:pic>
                    <p:nvPicPr>
                      <p:cNvPr id="33" name="Object 32" hidden="1">
                        <a:extLst>
                          <a:ext uri="{FF2B5EF4-FFF2-40B4-BE49-F238E27FC236}">
                            <a16:creationId xmlns:a16="http://schemas.microsoft.com/office/drawing/2014/main" id="{5000D1BB-F143-45D0-B078-167EBCCB1EA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DA3634F4-98AA-4C25-AF41-2F722AC5B6C8}"/>
              </a:ext>
            </a:extLst>
          </p:cNvPr>
          <p:cNvSpPr>
            <a:spLocks noGrp="1"/>
          </p:cNvSpPr>
          <p:nvPr>
            <p:ph type="body" sz="quarter" idx="10"/>
          </p:nvPr>
        </p:nvSpPr>
        <p:spPr/>
        <p:txBody>
          <a:bodyPr/>
          <a:lstStyle/>
          <a:p>
            <a:r>
              <a:rPr lang="en-US"/>
              <a:t>Business Change Management: Vision to Value</a:t>
            </a:r>
          </a:p>
        </p:txBody>
      </p:sp>
      <p:sp>
        <p:nvSpPr>
          <p:cNvPr id="3" name="Text Placeholder 2">
            <a:extLst>
              <a:ext uri="{FF2B5EF4-FFF2-40B4-BE49-F238E27FC236}">
                <a16:creationId xmlns:a16="http://schemas.microsoft.com/office/drawing/2014/main" id="{5A9484FC-22BC-4815-BD86-ABAF2DB3B81C}"/>
              </a:ext>
            </a:extLst>
          </p:cNvPr>
          <p:cNvSpPr>
            <a:spLocks noGrp="1"/>
          </p:cNvSpPr>
          <p:nvPr>
            <p:ph type="body" sz="quarter" idx="11"/>
          </p:nvPr>
        </p:nvSpPr>
        <p:spPr>
          <a:xfrm>
            <a:off x="331916" y="781059"/>
            <a:ext cx="11395486" cy="215444"/>
          </a:xfrm>
        </p:spPr>
        <p:txBody>
          <a:bodyPr/>
          <a:lstStyle/>
          <a:p>
            <a:r>
              <a:rPr lang="en-US"/>
              <a:t>We bring our Vision to Value approach to all AI-based transformation projects to drive ongoing sustained outcomes in the Age of With</a:t>
            </a:r>
            <a:endParaRPr lang="en-US" baseline="30000"/>
          </a:p>
        </p:txBody>
      </p:sp>
      <p:sp>
        <p:nvSpPr>
          <p:cNvPr id="36" name="Oval 35">
            <a:extLst>
              <a:ext uri="{FF2B5EF4-FFF2-40B4-BE49-F238E27FC236}">
                <a16:creationId xmlns:a16="http://schemas.microsoft.com/office/drawing/2014/main" id="{E84ECBAB-13EE-49AC-8104-FE2BBE9805F0}"/>
              </a:ext>
            </a:extLst>
          </p:cNvPr>
          <p:cNvSpPr/>
          <p:nvPr/>
        </p:nvSpPr>
        <p:spPr>
          <a:xfrm>
            <a:off x="11643312" y="26718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7" name="Group 36">
            <a:extLst>
              <a:ext uri="{FF2B5EF4-FFF2-40B4-BE49-F238E27FC236}">
                <a16:creationId xmlns:a16="http://schemas.microsoft.com/office/drawing/2014/main" id="{D0966467-4A23-4140-84CF-E59C816E9FF8}"/>
              </a:ext>
            </a:extLst>
          </p:cNvPr>
          <p:cNvGrpSpPr/>
          <p:nvPr/>
        </p:nvGrpSpPr>
        <p:grpSpPr>
          <a:xfrm>
            <a:off x="10735567" y="112421"/>
            <a:ext cx="1293401" cy="667512"/>
            <a:chOff x="10735567" y="112421"/>
            <a:chExt cx="1293401" cy="667512"/>
          </a:xfrm>
        </p:grpSpPr>
        <p:pic>
          <p:nvPicPr>
            <p:cNvPr id="38" name="Picture 37">
              <a:extLst>
                <a:ext uri="{FF2B5EF4-FFF2-40B4-BE49-F238E27FC236}">
                  <a16:creationId xmlns:a16="http://schemas.microsoft.com/office/drawing/2014/main" id="{03A4409E-3A0C-482D-BC7A-A7785048CBBA}"/>
                </a:ext>
              </a:extLst>
            </p:cNvPr>
            <p:cNvPicPr>
              <a:picLocks noChangeAspect="1"/>
            </p:cNvPicPr>
            <p:nvPr/>
          </p:nvPicPr>
          <p:blipFill>
            <a:blip r:embed="rId6"/>
            <a:stretch>
              <a:fillRect/>
            </a:stretch>
          </p:blipFill>
          <p:spPr>
            <a:xfrm>
              <a:off x="10735567" y="112421"/>
              <a:ext cx="667512" cy="667512"/>
            </a:xfrm>
            <a:prstGeom prst="rect">
              <a:avLst/>
            </a:prstGeom>
          </p:spPr>
        </p:pic>
        <p:grpSp>
          <p:nvGrpSpPr>
            <p:cNvPr id="39" name="Group 38">
              <a:extLst>
                <a:ext uri="{FF2B5EF4-FFF2-40B4-BE49-F238E27FC236}">
                  <a16:creationId xmlns:a16="http://schemas.microsoft.com/office/drawing/2014/main" id="{62582A56-C971-4433-92EE-0633BA6B3A6D}"/>
                </a:ext>
              </a:extLst>
            </p:cNvPr>
            <p:cNvGrpSpPr/>
            <p:nvPr/>
          </p:nvGrpSpPr>
          <p:grpSpPr>
            <a:xfrm>
              <a:off x="11452896" y="149761"/>
              <a:ext cx="576072" cy="576072"/>
              <a:chOff x="11290875" y="232946"/>
              <a:chExt cx="658368" cy="658368"/>
            </a:xfrm>
          </p:grpSpPr>
          <p:grpSp>
            <p:nvGrpSpPr>
              <p:cNvPr id="40" name="Group 39">
                <a:extLst>
                  <a:ext uri="{FF2B5EF4-FFF2-40B4-BE49-F238E27FC236}">
                    <a16:creationId xmlns:a16="http://schemas.microsoft.com/office/drawing/2014/main" id="{30293206-989F-4858-B38C-76A89034AB7B}"/>
                  </a:ext>
                </a:extLst>
              </p:cNvPr>
              <p:cNvGrpSpPr>
                <a:grpSpLocks noChangeAspect="1"/>
              </p:cNvGrpSpPr>
              <p:nvPr/>
            </p:nvGrpSpPr>
            <p:grpSpPr>
              <a:xfrm>
                <a:off x="11290875" y="232946"/>
                <a:ext cx="658368" cy="658368"/>
                <a:chOff x="484444" y="1143000"/>
                <a:chExt cx="4572000" cy="4572000"/>
              </a:xfrm>
            </p:grpSpPr>
            <p:sp>
              <p:nvSpPr>
                <p:cNvPr id="42" name="Pie 129">
                  <a:extLst>
                    <a:ext uri="{FF2B5EF4-FFF2-40B4-BE49-F238E27FC236}">
                      <a16:creationId xmlns:a16="http://schemas.microsoft.com/office/drawing/2014/main" id="{1D83FA9D-0CA5-4D38-A607-93CA98E1D799}"/>
                    </a:ext>
                  </a:extLst>
                </p:cNvPr>
                <p:cNvSpPr>
                  <a:spLocks noChangeAspect="1"/>
                </p:cNvSpPr>
                <p:nvPr/>
              </p:nvSpPr>
              <p:spPr>
                <a:xfrm>
                  <a:off x="484444" y="1143000"/>
                  <a:ext cx="4572000" cy="4572000"/>
                </a:xfrm>
                <a:prstGeom prst="pie">
                  <a:avLst>
                    <a:gd name="adj1" fmla="val 9760010"/>
                    <a:gd name="adj2" fmla="val 14009823"/>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Pie 137">
                  <a:extLst>
                    <a:ext uri="{FF2B5EF4-FFF2-40B4-BE49-F238E27FC236}">
                      <a16:creationId xmlns:a16="http://schemas.microsoft.com/office/drawing/2014/main" id="{F450490C-383A-4FD6-B793-2CB78D669B73}"/>
                    </a:ext>
                  </a:extLst>
                </p:cNvPr>
                <p:cNvSpPr>
                  <a:spLocks noChangeAspect="1"/>
                </p:cNvSpPr>
                <p:nvPr/>
              </p:nvSpPr>
              <p:spPr>
                <a:xfrm>
                  <a:off x="484444" y="1143000"/>
                  <a:ext cx="4572000" cy="4572000"/>
                </a:xfrm>
                <a:prstGeom prst="pie">
                  <a:avLst>
                    <a:gd name="adj1" fmla="val 14024487"/>
                    <a:gd name="adj2" fmla="val 18588334"/>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Pie 144">
                  <a:extLst>
                    <a:ext uri="{FF2B5EF4-FFF2-40B4-BE49-F238E27FC236}">
                      <a16:creationId xmlns:a16="http://schemas.microsoft.com/office/drawing/2014/main" id="{92926E71-8ACE-4D5E-B92A-01B084551C3C}"/>
                    </a:ext>
                  </a:extLst>
                </p:cNvPr>
                <p:cNvSpPr>
                  <a:spLocks noChangeAspect="1"/>
                </p:cNvSpPr>
                <p:nvPr/>
              </p:nvSpPr>
              <p:spPr>
                <a:xfrm>
                  <a:off x="484444" y="1143000"/>
                  <a:ext cx="4572000" cy="4572000"/>
                </a:xfrm>
                <a:prstGeom prst="pie">
                  <a:avLst>
                    <a:gd name="adj1" fmla="val 18606185"/>
                    <a:gd name="adj2" fmla="val 1139074"/>
                  </a:avLst>
                </a:prstGeom>
                <a:solidFill>
                  <a:srgbClr val="00ABAB"/>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Pie 148">
                  <a:extLst>
                    <a:ext uri="{FF2B5EF4-FFF2-40B4-BE49-F238E27FC236}">
                      <a16:creationId xmlns:a16="http://schemas.microsoft.com/office/drawing/2014/main" id="{24DD10F1-C0ED-4B18-BB23-45FF13C0948A}"/>
                    </a:ext>
                  </a:extLst>
                </p:cNvPr>
                <p:cNvSpPr>
                  <a:spLocks noChangeAspect="1"/>
                </p:cNvSpPr>
                <p:nvPr/>
              </p:nvSpPr>
              <p:spPr>
                <a:xfrm>
                  <a:off x="484444" y="1143000"/>
                  <a:ext cx="4572000" cy="4572000"/>
                </a:xfrm>
                <a:prstGeom prst="pie">
                  <a:avLst>
                    <a:gd name="adj1" fmla="val 5416473"/>
                    <a:gd name="adj2" fmla="val 9753092"/>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Pie 150">
                  <a:extLst>
                    <a:ext uri="{FF2B5EF4-FFF2-40B4-BE49-F238E27FC236}">
                      <a16:creationId xmlns:a16="http://schemas.microsoft.com/office/drawing/2014/main" id="{B0B753B2-BBB6-477B-A92D-AA3692DC1467}"/>
                    </a:ext>
                  </a:extLst>
                </p:cNvPr>
                <p:cNvSpPr>
                  <a:spLocks noChangeAspect="1"/>
                </p:cNvSpPr>
                <p:nvPr/>
              </p:nvSpPr>
              <p:spPr>
                <a:xfrm>
                  <a:off x="484444" y="1143000"/>
                  <a:ext cx="4572000" cy="4572000"/>
                </a:xfrm>
                <a:prstGeom prst="pie">
                  <a:avLst>
                    <a:gd name="adj1" fmla="val 1144392"/>
                    <a:gd name="adj2" fmla="val 5396955"/>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val 40">
                <a:extLst>
                  <a:ext uri="{FF2B5EF4-FFF2-40B4-BE49-F238E27FC236}">
                    <a16:creationId xmlns:a16="http://schemas.microsoft.com/office/drawing/2014/main" id="{449F09E9-5D9E-4D64-9CF4-D48CBADD30DF}"/>
                  </a:ext>
                </a:extLst>
              </p:cNvPr>
              <p:cNvSpPr/>
              <p:nvPr/>
            </p:nvSpPr>
            <p:spPr>
              <a:xfrm>
                <a:off x="11482899" y="424970"/>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27" name="Rectangle 26">
            <a:extLst>
              <a:ext uri="{FF2B5EF4-FFF2-40B4-BE49-F238E27FC236}">
                <a16:creationId xmlns:a16="http://schemas.microsoft.com/office/drawing/2014/main" id="{BA47B758-C2EA-7F47-B6CC-5648851B7D9C}"/>
              </a:ext>
            </a:extLst>
          </p:cNvPr>
          <p:cNvSpPr/>
          <p:nvPr/>
        </p:nvSpPr>
        <p:spPr>
          <a:xfrm>
            <a:off x="4090186" y="967239"/>
            <a:ext cx="1659118" cy="252900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bject 5">
            <a:extLst>
              <a:ext uri="{FF2B5EF4-FFF2-40B4-BE49-F238E27FC236}">
                <a16:creationId xmlns:a16="http://schemas.microsoft.com/office/drawing/2014/main" id="{8FE2B012-86C2-4648-AE18-EC5DF02A4D0C}"/>
              </a:ext>
            </a:extLst>
          </p:cNvPr>
          <p:cNvSpPr/>
          <p:nvPr/>
        </p:nvSpPr>
        <p:spPr>
          <a:xfrm>
            <a:off x="421904" y="1429743"/>
            <a:ext cx="2834640" cy="4367742"/>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100" b="1" i="0" u="none" strike="noStrike" kern="1200" cap="none" spc="0" normalizeH="0" baseline="0" noProof="0">
                <a:ln>
                  <a:noFill/>
                </a:ln>
                <a:solidFill>
                  <a:srgbClr val="4BACC6"/>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p>
        </p:txBody>
      </p:sp>
      <p:sp>
        <p:nvSpPr>
          <p:cNvPr id="29" name="TextBox 28">
            <a:extLst>
              <a:ext uri="{FF2B5EF4-FFF2-40B4-BE49-F238E27FC236}">
                <a16:creationId xmlns:a16="http://schemas.microsoft.com/office/drawing/2014/main" id="{32676FBA-9166-44EF-A32A-873E39DD604D}"/>
              </a:ext>
            </a:extLst>
          </p:cNvPr>
          <p:cNvSpPr txBox="1"/>
          <p:nvPr/>
        </p:nvSpPr>
        <p:spPr>
          <a:xfrm>
            <a:off x="1446470" y="1577056"/>
            <a:ext cx="1751044"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Human Capital Trends Report</a:t>
            </a:r>
          </a:p>
        </p:txBody>
      </p:sp>
      <p:pic>
        <p:nvPicPr>
          <p:cNvPr id="53" name="Picture 52">
            <a:extLst>
              <a:ext uri="{FF2B5EF4-FFF2-40B4-BE49-F238E27FC236}">
                <a16:creationId xmlns:a16="http://schemas.microsoft.com/office/drawing/2014/main" id="{ADE2E44F-3676-5640-89F6-B15406CF1FE1}"/>
              </a:ext>
            </a:extLst>
          </p:cNvPr>
          <p:cNvPicPr>
            <a:picLocks noChangeAspect="1"/>
          </p:cNvPicPr>
          <p:nvPr/>
        </p:nvPicPr>
        <p:blipFill>
          <a:blip r:embed="rId7"/>
          <a:stretch>
            <a:fillRect/>
          </a:stretch>
        </p:blipFill>
        <p:spPr>
          <a:xfrm>
            <a:off x="331594" y="1156689"/>
            <a:ext cx="953620" cy="1230710"/>
          </a:xfrm>
          <a:prstGeom prst="rect">
            <a:avLst/>
          </a:prstGeom>
        </p:spPr>
      </p:pic>
      <p:grpSp>
        <p:nvGrpSpPr>
          <p:cNvPr id="6" name="Group 5">
            <a:extLst>
              <a:ext uri="{FF2B5EF4-FFF2-40B4-BE49-F238E27FC236}">
                <a16:creationId xmlns:a16="http://schemas.microsoft.com/office/drawing/2014/main" id="{1C8AED89-FC2E-7949-AA43-89F927D774CC}"/>
              </a:ext>
            </a:extLst>
          </p:cNvPr>
          <p:cNvGrpSpPr/>
          <p:nvPr/>
        </p:nvGrpSpPr>
        <p:grpSpPr>
          <a:xfrm>
            <a:off x="3431239" y="1420130"/>
            <a:ext cx="2834640" cy="4377355"/>
            <a:chOff x="9121834" y="1420130"/>
            <a:chExt cx="2834640" cy="4377355"/>
          </a:xfrm>
        </p:grpSpPr>
        <p:sp>
          <p:nvSpPr>
            <p:cNvPr id="48" name="object 5">
              <a:extLst>
                <a:ext uri="{FF2B5EF4-FFF2-40B4-BE49-F238E27FC236}">
                  <a16:creationId xmlns:a16="http://schemas.microsoft.com/office/drawing/2014/main" id="{6BCB67E3-D7C3-4D4C-BEBE-B02833803384}"/>
                </a:ext>
              </a:extLst>
            </p:cNvPr>
            <p:cNvSpPr/>
            <p:nvPr/>
          </p:nvSpPr>
          <p:spPr>
            <a:xfrm>
              <a:off x="9121834" y="1420130"/>
              <a:ext cx="2834640" cy="4377355"/>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100" b="1" i="0" u="none" strike="noStrike" kern="1200" cap="none" spc="0" normalizeH="0" baseline="0" noProof="0">
                  <a:ln>
                    <a:noFill/>
                  </a:ln>
                  <a:solidFill>
                    <a:srgbClr val="4BACC6"/>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p>
          </p:txBody>
        </p:sp>
        <p:pic>
          <p:nvPicPr>
            <p:cNvPr id="49" name="Picture 2" descr="Department of Defence (@DeptDefence) | Twitter">
              <a:extLst>
                <a:ext uri="{FF2B5EF4-FFF2-40B4-BE49-F238E27FC236}">
                  <a16:creationId xmlns:a16="http://schemas.microsoft.com/office/drawing/2014/main" id="{A4BEDDAA-CBD0-4CC0-88D0-6F66CE4094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9238176" y="3135412"/>
              <a:ext cx="2605850" cy="181688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9F96B161-A967-4825-A0CA-ABA29936BC6B}"/>
                </a:ext>
              </a:extLst>
            </p:cNvPr>
            <p:cNvSpPr txBox="1"/>
            <p:nvPr/>
          </p:nvSpPr>
          <p:spPr>
            <a:xfrm>
              <a:off x="9262163" y="1577056"/>
              <a:ext cx="2607289" cy="1192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60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Client Spotlight: Leading with a work-first approach to AI-based transformation</a:t>
              </a:r>
            </a:p>
            <a:p>
              <a:pPr marL="0" marR="0" lvl="0" indent="0" algn="l" defTabSz="914400" rtl="0" eaLnBrk="1" fontAlgn="auto" latinLnBrk="0" hangingPunct="1">
                <a:lnSpc>
                  <a:spcPct val="100000"/>
                </a:lnSpc>
                <a:spcBef>
                  <a:spcPts val="30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Department of </a:t>
              </a:r>
              <a:r>
                <a:rPr kumimoji="0" lang="en-US" sz="14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Defence</a:t>
              </a: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Australian Government</a:t>
              </a:r>
            </a:p>
          </p:txBody>
        </p:sp>
      </p:grpSp>
      <p:sp>
        <p:nvSpPr>
          <p:cNvPr id="55" name="Rectangle 54">
            <a:extLst>
              <a:ext uri="{FF2B5EF4-FFF2-40B4-BE49-F238E27FC236}">
                <a16:creationId xmlns:a16="http://schemas.microsoft.com/office/drawing/2014/main" id="{F37A0D64-F110-457E-B79D-7AC45B21A993}"/>
              </a:ext>
            </a:extLst>
          </p:cNvPr>
          <p:cNvSpPr/>
          <p:nvPr/>
        </p:nvSpPr>
        <p:spPr>
          <a:xfrm>
            <a:off x="0" y="5846337"/>
            <a:ext cx="12192000" cy="415360"/>
          </a:xfrm>
          <a:prstGeom prst="rect">
            <a:avLst/>
          </a:prstGeom>
          <a:solidFill>
            <a:srgbClr val="F6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TextBox 55">
            <a:extLst>
              <a:ext uri="{FF2B5EF4-FFF2-40B4-BE49-F238E27FC236}">
                <a16:creationId xmlns:a16="http://schemas.microsoft.com/office/drawing/2014/main" id="{6A3A4F96-BE21-43CA-BE1B-506501313F92}"/>
              </a:ext>
            </a:extLst>
          </p:cNvPr>
          <p:cNvSpPr txBox="1"/>
          <p:nvPr/>
        </p:nvSpPr>
        <p:spPr>
          <a:xfrm>
            <a:off x="0" y="5900437"/>
            <a:ext cx="12192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97A9"/>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We take a “work-first” approach to deploy AI and drive ongoing sustained outcomes</a:t>
            </a:r>
          </a:p>
        </p:txBody>
      </p:sp>
      <p:grpSp>
        <p:nvGrpSpPr>
          <p:cNvPr id="9" name="Group 8">
            <a:extLst>
              <a:ext uri="{FF2B5EF4-FFF2-40B4-BE49-F238E27FC236}">
                <a16:creationId xmlns:a16="http://schemas.microsoft.com/office/drawing/2014/main" id="{6297CE1E-0B9D-A34C-9CF8-D5E72A16A1D8}"/>
              </a:ext>
            </a:extLst>
          </p:cNvPr>
          <p:cNvGrpSpPr/>
          <p:nvPr/>
        </p:nvGrpSpPr>
        <p:grpSpPr>
          <a:xfrm>
            <a:off x="6416695" y="1420130"/>
            <a:ext cx="5425130" cy="4367741"/>
            <a:chOff x="3389404" y="1420130"/>
            <a:chExt cx="5425130" cy="4367741"/>
          </a:xfrm>
        </p:grpSpPr>
        <p:sp>
          <p:nvSpPr>
            <p:cNvPr id="35" name="object 5">
              <a:extLst>
                <a:ext uri="{FF2B5EF4-FFF2-40B4-BE49-F238E27FC236}">
                  <a16:creationId xmlns:a16="http://schemas.microsoft.com/office/drawing/2014/main" id="{E1956D35-382E-432A-9AFF-80B79C29673D}"/>
                </a:ext>
              </a:extLst>
            </p:cNvPr>
            <p:cNvSpPr/>
            <p:nvPr/>
          </p:nvSpPr>
          <p:spPr>
            <a:xfrm>
              <a:off x="3389404" y="1420130"/>
              <a:ext cx="5388307" cy="4367741"/>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100" b="1" i="0" u="none" strike="noStrike" kern="1200" cap="none" spc="0" normalizeH="0" baseline="0" noProof="0">
                  <a:ln>
                    <a:noFill/>
                  </a:ln>
                  <a:solidFill>
                    <a:srgbClr val="4BACC6"/>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p>
          </p:txBody>
        </p:sp>
        <p:sp>
          <p:nvSpPr>
            <p:cNvPr id="47" name="TextBox 46">
              <a:extLst>
                <a:ext uri="{FF2B5EF4-FFF2-40B4-BE49-F238E27FC236}">
                  <a16:creationId xmlns:a16="http://schemas.microsoft.com/office/drawing/2014/main" id="{2C327864-DE5F-4869-9FF4-BB551D6E4FE2}"/>
                </a:ext>
              </a:extLst>
            </p:cNvPr>
            <p:cNvSpPr txBox="1"/>
            <p:nvPr/>
          </p:nvSpPr>
          <p:spPr>
            <a:xfrm>
              <a:off x="3545701" y="1577665"/>
              <a:ext cx="5268833" cy="215444"/>
            </a:xfrm>
            <a:prstGeom prst="rect">
              <a:avLst/>
            </a:prstGeom>
            <a:noFill/>
          </p:spPr>
          <p:txBody>
            <a:bodyPr wrap="square" lIns="0" tIns="0" rIns="0" bIns="0" rtlCol="0">
              <a:spAutoFit/>
            </a:bodyPr>
            <a:lstStyle/>
            <a:p>
              <a:pPr lvl="0">
                <a:defRPr/>
              </a:pPr>
              <a:r>
                <a:rPr lang="en-US" sz="1400" b="1">
                  <a:solidFill>
                    <a:prstClr val="black"/>
                  </a:solidFill>
                  <a:latin typeface="Open Sans" panose="020B0606030504020204" pitchFamily="34" charset="0"/>
                  <a:ea typeface="Open Sans" panose="020B0606030504020204" pitchFamily="34" charset="0"/>
                  <a:cs typeface="Open Sans" panose="020B0606030504020204" pitchFamily="34" charset="0"/>
                </a:rPr>
                <a:t>Vision to Value: Our approach to change management</a:t>
              </a:r>
              <a:endPar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0CBB1533-4331-4A5C-8ADD-09A0DA2CD05B}"/>
                </a:ext>
              </a:extLst>
            </p:cNvPr>
            <p:cNvSpPr txBox="1"/>
            <p:nvPr/>
          </p:nvSpPr>
          <p:spPr>
            <a:xfrm>
              <a:off x="3474180" y="1879594"/>
              <a:ext cx="2456104" cy="20236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300"/>
                </a:spcBef>
                <a:spcAft>
                  <a:spcPts val="1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Work-first approach, behavior first mindset</a:t>
              </a:r>
            </a:p>
            <a:p>
              <a:pPr marL="285750" marR="0" lvl="0" indent="-285750" algn="l" defTabSz="914400" rtl="0" eaLnBrk="1" fontAlgn="auto" latinLnBrk="0" hangingPunct="1">
                <a:lnSpc>
                  <a:spcPct val="100000"/>
                </a:lnSpc>
                <a:spcBef>
                  <a:spcPts val="300"/>
                </a:spcBef>
                <a:spcAft>
                  <a:spcPts val="1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Ongoing and continuous journey of embedding AI in the way organizations work</a:t>
              </a:r>
            </a:p>
            <a:p>
              <a:pPr marL="285750" marR="0" lvl="0" indent="-285750" algn="l" defTabSz="914400" rtl="0" eaLnBrk="1" fontAlgn="auto" latinLnBrk="0" hangingPunct="1">
                <a:lnSpc>
                  <a:spcPct val="100000"/>
                </a:lnSpc>
                <a:spcBef>
                  <a:spcPts val="300"/>
                </a:spcBef>
                <a:spcAft>
                  <a:spcPts val="1200"/>
                </a:spcAft>
                <a:buClrTx/>
                <a:buSzTx/>
                <a:buFont typeface="Arial" panose="020B0604020202020204" pitchFamily="34" charset="0"/>
                <a:buChar char="•"/>
                <a:tabLst/>
                <a:defRPr/>
              </a:pPr>
              <a:r>
                <a:rPr lang="en-US" sz="1100" err="1">
                  <a:solidFill>
                    <a:prstClr val="black"/>
                  </a:solidFill>
                  <a:latin typeface="Open Sans" panose="020B0606030504020204" pitchFamily="34" charset="0"/>
                  <a:ea typeface="Open Sans" panose="020B0606030504020204" pitchFamily="34" charset="0"/>
                  <a:cs typeface="Open Sans" panose="020B0606030504020204" pitchFamily="34" charset="0"/>
                </a:rPr>
                <a:t>ChangeScout</a:t>
              </a: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 underpins our services</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ts val="300"/>
                </a:spcBef>
                <a:spcAft>
                  <a:spcPts val="12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7" name="Group 56">
              <a:extLst>
                <a:ext uri="{FF2B5EF4-FFF2-40B4-BE49-F238E27FC236}">
                  <a16:creationId xmlns:a16="http://schemas.microsoft.com/office/drawing/2014/main" id="{25EB8B98-12B4-4B5F-A27D-A770E6D866FB}"/>
                </a:ext>
              </a:extLst>
            </p:cNvPr>
            <p:cNvGrpSpPr/>
            <p:nvPr/>
          </p:nvGrpSpPr>
          <p:grpSpPr>
            <a:xfrm rot="4302249" flipH="1">
              <a:off x="4546162" y="3422002"/>
              <a:ext cx="315451" cy="276149"/>
              <a:chOff x="8639175" y="3527426"/>
              <a:chExt cx="650875" cy="517525"/>
            </a:xfrm>
            <a:solidFill>
              <a:srgbClr val="86BC25"/>
            </a:solidFill>
          </p:grpSpPr>
          <p:sp>
            <p:nvSpPr>
              <p:cNvPr id="58" name="Freeform 77">
                <a:extLst>
                  <a:ext uri="{FF2B5EF4-FFF2-40B4-BE49-F238E27FC236}">
                    <a16:creationId xmlns:a16="http://schemas.microsoft.com/office/drawing/2014/main" id="{41FFED22-376E-4CE3-ABE2-9C3D3855F0A0}"/>
                  </a:ext>
                </a:extLst>
              </p:cNvPr>
              <p:cNvSpPr>
                <a:spLocks noEditPoints="1"/>
              </p:cNvSpPr>
              <p:nvPr/>
            </p:nvSpPr>
            <p:spPr bwMode="auto">
              <a:xfrm>
                <a:off x="8639175" y="3527426"/>
                <a:ext cx="650875" cy="517525"/>
              </a:xfrm>
              <a:custGeom>
                <a:avLst/>
                <a:gdLst>
                  <a:gd name="T0" fmla="*/ 77 w 92"/>
                  <a:gd name="T1" fmla="*/ 0 h 73"/>
                  <a:gd name="T2" fmla="*/ 80 w 92"/>
                  <a:gd name="T3" fmla="*/ 29 h 73"/>
                  <a:gd name="T4" fmla="*/ 70 w 92"/>
                  <a:gd name="T5" fmla="*/ 36 h 73"/>
                  <a:gd name="T6" fmla="*/ 67 w 92"/>
                  <a:gd name="T7" fmla="*/ 49 h 73"/>
                  <a:gd name="T8" fmla="*/ 79 w 92"/>
                  <a:gd name="T9" fmla="*/ 59 h 73"/>
                  <a:gd name="T10" fmla="*/ 82 w 92"/>
                  <a:gd name="T11" fmla="*/ 46 h 73"/>
                  <a:gd name="T12" fmla="*/ 92 w 92"/>
                  <a:gd name="T13" fmla="*/ 40 h 73"/>
                  <a:gd name="T14" fmla="*/ 84 w 92"/>
                  <a:gd name="T15" fmla="*/ 47 h 73"/>
                  <a:gd name="T16" fmla="*/ 80 w 92"/>
                  <a:gd name="T17" fmla="*/ 61 h 73"/>
                  <a:gd name="T18" fmla="*/ 66 w 92"/>
                  <a:gd name="T19" fmla="*/ 55 h 73"/>
                  <a:gd name="T20" fmla="*/ 68 w 92"/>
                  <a:gd name="T21" fmla="*/ 35 h 73"/>
                  <a:gd name="T22" fmla="*/ 78 w 92"/>
                  <a:gd name="T23" fmla="*/ 27 h 73"/>
                  <a:gd name="T24" fmla="*/ 75 w 92"/>
                  <a:gd name="T25" fmla="*/ 3 h 73"/>
                  <a:gd name="T26" fmla="*/ 67 w 92"/>
                  <a:gd name="T27" fmla="*/ 4 h 73"/>
                  <a:gd name="T28" fmla="*/ 59 w 92"/>
                  <a:gd name="T29" fmla="*/ 23 h 73"/>
                  <a:gd name="T30" fmla="*/ 54 w 92"/>
                  <a:gd name="T31" fmla="*/ 45 h 73"/>
                  <a:gd name="T32" fmla="*/ 47 w 92"/>
                  <a:gd name="T33" fmla="*/ 49 h 73"/>
                  <a:gd name="T34" fmla="*/ 41 w 92"/>
                  <a:gd name="T35" fmla="*/ 53 h 73"/>
                  <a:gd name="T36" fmla="*/ 52 w 92"/>
                  <a:gd name="T37" fmla="*/ 44 h 73"/>
                  <a:gd name="T38" fmla="*/ 46 w 92"/>
                  <a:gd name="T39" fmla="*/ 16 h 73"/>
                  <a:gd name="T40" fmla="*/ 29 w 92"/>
                  <a:gd name="T41" fmla="*/ 29 h 73"/>
                  <a:gd name="T42" fmla="*/ 21 w 92"/>
                  <a:gd name="T43" fmla="*/ 36 h 73"/>
                  <a:gd name="T44" fmla="*/ 45 w 92"/>
                  <a:gd name="T45" fmla="*/ 59 h 73"/>
                  <a:gd name="T46" fmla="*/ 34 w 92"/>
                  <a:gd name="T47" fmla="*/ 62 h 73"/>
                  <a:gd name="T48" fmla="*/ 20 w 92"/>
                  <a:gd name="T49" fmla="*/ 73 h 73"/>
                  <a:gd name="T50" fmla="*/ 23 w 92"/>
                  <a:gd name="T51" fmla="*/ 56 h 73"/>
                  <a:gd name="T52" fmla="*/ 27 w 92"/>
                  <a:gd name="T53" fmla="*/ 55 h 73"/>
                  <a:gd name="T54" fmla="*/ 22 w 92"/>
                  <a:gd name="T55" fmla="*/ 51 h 73"/>
                  <a:gd name="T56" fmla="*/ 9 w 92"/>
                  <a:gd name="T57" fmla="*/ 61 h 73"/>
                  <a:gd name="T58" fmla="*/ 14 w 92"/>
                  <a:gd name="T59" fmla="*/ 45 h 73"/>
                  <a:gd name="T60" fmla="*/ 7 w 92"/>
                  <a:gd name="T61" fmla="*/ 39 h 73"/>
                  <a:gd name="T62" fmla="*/ 12 w 92"/>
                  <a:gd name="T63" fmla="*/ 31 h 73"/>
                  <a:gd name="T64" fmla="*/ 17 w 92"/>
                  <a:gd name="T65" fmla="*/ 34 h 73"/>
                  <a:gd name="T66" fmla="*/ 38 w 92"/>
                  <a:gd name="T67" fmla="*/ 17 h 73"/>
                  <a:gd name="T68" fmla="*/ 51 w 92"/>
                  <a:gd name="T69" fmla="*/ 15 h 73"/>
                  <a:gd name="T70" fmla="*/ 55 w 92"/>
                  <a:gd name="T71" fmla="*/ 11 h 73"/>
                  <a:gd name="T72" fmla="*/ 65 w 92"/>
                  <a:gd name="T73" fmla="*/ 3 h 73"/>
                  <a:gd name="T74" fmla="*/ 77 w 92"/>
                  <a:gd name="T75" fmla="*/ 0 h 73"/>
                  <a:gd name="T76" fmla="*/ 57 w 92"/>
                  <a:gd name="T77" fmla="*/ 20 h 73"/>
                  <a:gd name="T78" fmla="*/ 59 w 92"/>
                  <a:gd name="T79" fmla="*/ 16 h 73"/>
                  <a:gd name="T80" fmla="*/ 57 w 92"/>
                  <a:gd name="T81" fmla="*/ 15 h 73"/>
                  <a:gd name="T82" fmla="*/ 57 w 92"/>
                  <a:gd name="T83" fmla="*/ 20 h 73"/>
                  <a:gd name="T84" fmla="*/ 33 w 92"/>
                  <a:gd name="T85" fmla="*/ 53 h 73"/>
                  <a:gd name="T86" fmla="*/ 14 w 92"/>
                  <a:gd name="T87" fmla="*/ 35 h 73"/>
                  <a:gd name="T88" fmla="*/ 13 w 92"/>
                  <a:gd name="T89" fmla="*/ 35 h 73"/>
                  <a:gd name="T90" fmla="*/ 11 w 92"/>
                  <a:gd name="T91" fmla="*/ 37 h 73"/>
                  <a:gd name="T92" fmla="*/ 16 w 92"/>
                  <a:gd name="T93" fmla="*/ 42 h 73"/>
                  <a:gd name="T94" fmla="*/ 33 w 92"/>
                  <a:gd name="T95" fmla="*/ 56 h 73"/>
                  <a:gd name="T96" fmla="*/ 42 w 92"/>
                  <a:gd name="T97" fmla="*/ 62 h 73"/>
                  <a:gd name="T98" fmla="*/ 33 w 92"/>
                  <a:gd name="T99" fmla="*/ 53 h 73"/>
                  <a:gd name="T100" fmla="*/ 8 w 92"/>
                  <a:gd name="T101" fmla="*/ 57 h 73"/>
                  <a:gd name="T102" fmla="*/ 20 w 92"/>
                  <a:gd name="T103" fmla="*/ 50 h 73"/>
                  <a:gd name="T104" fmla="*/ 8 w 92"/>
                  <a:gd name="T105" fmla="*/ 57 h 73"/>
                  <a:gd name="T106" fmla="*/ 19 w 92"/>
                  <a:gd name="T107" fmla="*/ 69 h 73"/>
                  <a:gd name="T108" fmla="*/ 33 w 92"/>
                  <a:gd name="T109" fmla="*/ 60 h 73"/>
                  <a:gd name="T110" fmla="*/ 29 w 92"/>
                  <a:gd name="T111" fmla="*/ 56 h 73"/>
                  <a:gd name="T112" fmla="*/ 19 w 92"/>
                  <a:gd name="T113"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 h="73">
                    <a:moveTo>
                      <a:pt x="77" y="0"/>
                    </a:moveTo>
                    <a:cubicBezTo>
                      <a:pt x="85" y="5"/>
                      <a:pt x="87" y="20"/>
                      <a:pt x="80" y="29"/>
                    </a:cubicBezTo>
                    <a:cubicBezTo>
                      <a:pt x="77" y="32"/>
                      <a:pt x="72" y="33"/>
                      <a:pt x="70" y="36"/>
                    </a:cubicBezTo>
                    <a:cubicBezTo>
                      <a:pt x="68" y="38"/>
                      <a:pt x="66" y="45"/>
                      <a:pt x="67" y="49"/>
                    </a:cubicBezTo>
                    <a:cubicBezTo>
                      <a:pt x="68" y="54"/>
                      <a:pt x="74" y="60"/>
                      <a:pt x="79" y="59"/>
                    </a:cubicBezTo>
                    <a:cubicBezTo>
                      <a:pt x="86" y="57"/>
                      <a:pt x="81" y="49"/>
                      <a:pt x="82" y="46"/>
                    </a:cubicBezTo>
                    <a:cubicBezTo>
                      <a:pt x="82" y="41"/>
                      <a:pt x="87" y="37"/>
                      <a:pt x="92" y="40"/>
                    </a:cubicBezTo>
                    <a:cubicBezTo>
                      <a:pt x="89" y="42"/>
                      <a:pt x="86" y="44"/>
                      <a:pt x="84" y="47"/>
                    </a:cubicBezTo>
                    <a:cubicBezTo>
                      <a:pt x="88" y="51"/>
                      <a:pt x="85" y="60"/>
                      <a:pt x="80" y="61"/>
                    </a:cubicBezTo>
                    <a:cubicBezTo>
                      <a:pt x="74" y="63"/>
                      <a:pt x="68" y="58"/>
                      <a:pt x="66" y="55"/>
                    </a:cubicBezTo>
                    <a:cubicBezTo>
                      <a:pt x="64" y="51"/>
                      <a:pt x="64" y="41"/>
                      <a:pt x="68" y="35"/>
                    </a:cubicBezTo>
                    <a:cubicBezTo>
                      <a:pt x="70" y="32"/>
                      <a:pt x="77" y="29"/>
                      <a:pt x="78" y="27"/>
                    </a:cubicBezTo>
                    <a:cubicBezTo>
                      <a:pt x="84" y="19"/>
                      <a:pt x="81" y="4"/>
                      <a:pt x="75" y="3"/>
                    </a:cubicBezTo>
                    <a:cubicBezTo>
                      <a:pt x="73" y="2"/>
                      <a:pt x="68" y="4"/>
                      <a:pt x="67" y="4"/>
                    </a:cubicBezTo>
                    <a:cubicBezTo>
                      <a:pt x="62" y="8"/>
                      <a:pt x="64" y="19"/>
                      <a:pt x="59" y="23"/>
                    </a:cubicBezTo>
                    <a:cubicBezTo>
                      <a:pt x="61" y="31"/>
                      <a:pt x="59" y="40"/>
                      <a:pt x="54" y="45"/>
                    </a:cubicBezTo>
                    <a:cubicBezTo>
                      <a:pt x="52" y="47"/>
                      <a:pt x="49" y="48"/>
                      <a:pt x="47" y="49"/>
                    </a:cubicBezTo>
                    <a:cubicBezTo>
                      <a:pt x="45" y="51"/>
                      <a:pt x="43" y="54"/>
                      <a:pt x="41" y="53"/>
                    </a:cubicBezTo>
                    <a:cubicBezTo>
                      <a:pt x="42" y="47"/>
                      <a:pt x="48" y="47"/>
                      <a:pt x="52" y="44"/>
                    </a:cubicBezTo>
                    <a:cubicBezTo>
                      <a:pt x="59" y="37"/>
                      <a:pt x="59" y="15"/>
                      <a:pt x="46" y="16"/>
                    </a:cubicBezTo>
                    <a:cubicBezTo>
                      <a:pt x="39" y="16"/>
                      <a:pt x="34" y="25"/>
                      <a:pt x="29" y="29"/>
                    </a:cubicBezTo>
                    <a:cubicBezTo>
                      <a:pt x="26" y="32"/>
                      <a:pt x="22" y="32"/>
                      <a:pt x="21" y="36"/>
                    </a:cubicBezTo>
                    <a:cubicBezTo>
                      <a:pt x="27" y="45"/>
                      <a:pt x="37" y="51"/>
                      <a:pt x="45" y="59"/>
                    </a:cubicBezTo>
                    <a:cubicBezTo>
                      <a:pt x="46" y="68"/>
                      <a:pt x="37" y="68"/>
                      <a:pt x="34" y="62"/>
                    </a:cubicBezTo>
                    <a:cubicBezTo>
                      <a:pt x="29" y="64"/>
                      <a:pt x="26" y="73"/>
                      <a:pt x="20" y="73"/>
                    </a:cubicBezTo>
                    <a:cubicBezTo>
                      <a:pt x="9" y="72"/>
                      <a:pt x="24" y="61"/>
                      <a:pt x="23" y="56"/>
                    </a:cubicBezTo>
                    <a:cubicBezTo>
                      <a:pt x="25" y="56"/>
                      <a:pt x="26" y="56"/>
                      <a:pt x="27" y="55"/>
                    </a:cubicBezTo>
                    <a:cubicBezTo>
                      <a:pt x="26" y="53"/>
                      <a:pt x="24" y="52"/>
                      <a:pt x="22" y="51"/>
                    </a:cubicBezTo>
                    <a:cubicBezTo>
                      <a:pt x="18" y="54"/>
                      <a:pt x="14" y="58"/>
                      <a:pt x="9" y="61"/>
                    </a:cubicBezTo>
                    <a:cubicBezTo>
                      <a:pt x="0" y="57"/>
                      <a:pt x="11" y="49"/>
                      <a:pt x="14" y="45"/>
                    </a:cubicBezTo>
                    <a:cubicBezTo>
                      <a:pt x="12" y="43"/>
                      <a:pt x="9" y="42"/>
                      <a:pt x="7" y="39"/>
                    </a:cubicBezTo>
                    <a:cubicBezTo>
                      <a:pt x="9" y="37"/>
                      <a:pt x="9" y="32"/>
                      <a:pt x="12" y="31"/>
                    </a:cubicBezTo>
                    <a:cubicBezTo>
                      <a:pt x="14" y="31"/>
                      <a:pt x="15" y="33"/>
                      <a:pt x="17" y="34"/>
                    </a:cubicBezTo>
                    <a:cubicBezTo>
                      <a:pt x="23" y="31"/>
                      <a:pt x="31" y="22"/>
                      <a:pt x="38" y="17"/>
                    </a:cubicBezTo>
                    <a:cubicBezTo>
                      <a:pt x="41" y="14"/>
                      <a:pt x="46" y="10"/>
                      <a:pt x="51" y="15"/>
                    </a:cubicBezTo>
                    <a:cubicBezTo>
                      <a:pt x="53" y="14"/>
                      <a:pt x="54" y="13"/>
                      <a:pt x="55" y="11"/>
                    </a:cubicBezTo>
                    <a:cubicBezTo>
                      <a:pt x="61" y="13"/>
                      <a:pt x="63" y="7"/>
                      <a:pt x="65" y="3"/>
                    </a:cubicBezTo>
                    <a:cubicBezTo>
                      <a:pt x="68" y="1"/>
                      <a:pt x="72" y="0"/>
                      <a:pt x="77" y="0"/>
                    </a:cubicBezTo>
                    <a:close/>
                    <a:moveTo>
                      <a:pt x="57" y="20"/>
                    </a:moveTo>
                    <a:cubicBezTo>
                      <a:pt x="59" y="20"/>
                      <a:pt x="59" y="18"/>
                      <a:pt x="59" y="16"/>
                    </a:cubicBezTo>
                    <a:cubicBezTo>
                      <a:pt x="58" y="16"/>
                      <a:pt x="58" y="15"/>
                      <a:pt x="57" y="15"/>
                    </a:cubicBezTo>
                    <a:cubicBezTo>
                      <a:pt x="55" y="16"/>
                      <a:pt x="55" y="19"/>
                      <a:pt x="57" y="20"/>
                    </a:cubicBezTo>
                    <a:close/>
                    <a:moveTo>
                      <a:pt x="33" y="53"/>
                    </a:moveTo>
                    <a:cubicBezTo>
                      <a:pt x="27" y="47"/>
                      <a:pt x="21" y="39"/>
                      <a:pt x="14" y="35"/>
                    </a:cubicBezTo>
                    <a:cubicBezTo>
                      <a:pt x="14" y="35"/>
                      <a:pt x="13" y="35"/>
                      <a:pt x="13" y="35"/>
                    </a:cubicBezTo>
                    <a:cubicBezTo>
                      <a:pt x="12" y="36"/>
                      <a:pt x="12" y="36"/>
                      <a:pt x="11" y="37"/>
                    </a:cubicBezTo>
                    <a:cubicBezTo>
                      <a:pt x="11" y="39"/>
                      <a:pt x="14" y="41"/>
                      <a:pt x="16" y="42"/>
                    </a:cubicBezTo>
                    <a:cubicBezTo>
                      <a:pt x="21" y="47"/>
                      <a:pt x="27" y="51"/>
                      <a:pt x="33" y="56"/>
                    </a:cubicBezTo>
                    <a:cubicBezTo>
                      <a:pt x="34" y="60"/>
                      <a:pt x="38" y="65"/>
                      <a:pt x="42" y="62"/>
                    </a:cubicBezTo>
                    <a:cubicBezTo>
                      <a:pt x="43" y="57"/>
                      <a:pt x="36" y="55"/>
                      <a:pt x="33" y="53"/>
                    </a:cubicBezTo>
                    <a:close/>
                    <a:moveTo>
                      <a:pt x="8" y="57"/>
                    </a:moveTo>
                    <a:cubicBezTo>
                      <a:pt x="13" y="56"/>
                      <a:pt x="15" y="51"/>
                      <a:pt x="20" y="50"/>
                    </a:cubicBezTo>
                    <a:cubicBezTo>
                      <a:pt x="16" y="43"/>
                      <a:pt x="8" y="53"/>
                      <a:pt x="8" y="57"/>
                    </a:cubicBezTo>
                    <a:close/>
                    <a:moveTo>
                      <a:pt x="19" y="69"/>
                    </a:moveTo>
                    <a:cubicBezTo>
                      <a:pt x="27" y="69"/>
                      <a:pt x="26" y="61"/>
                      <a:pt x="33" y="60"/>
                    </a:cubicBezTo>
                    <a:cubicBezTo>
                      <a:pt x="31" y="59"/>
                      <a:pt x="31" y="57"/>
                      <a:pt x="29" y="56"/>
                    </a:cubicBezTo>
                    <a:cubicBezTo>
                      <a:pt x="27" y="62"/>
                      <a:pt x="20" y="62"/>
                      <a:pt x="19" y="69"/>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C5C5C"/>
                  </a:solidFill>
                  <a:latin typeface="Verdana" panose="020B0604030504040204" pitchFamily="34" charset="0"/>
                </a:endParaRPr>
              </a:p>
            </p:txBody>
          </p:sp>
          <p:sp>
            <p:nvSpPr>
              <p:cNvPr id="59" name="Freeform 78">
                <a:extLst>
                  <a:ext uri="{FF2B5EF4-FFF2-40B4-BE49-F238E27FC236}">
                    <a16:creationId xmlns:a16="http://schemas.microsoft.com/office/drawing/2014/main" id="{30A5403D-D97C-4761-AF23-7844F1E90496}"/>
                  </a:ext>
                </a:extLst>
              </p:cNvPr>
              <p:cNvSpPr>
                <a:spLocks/>
              </p:cNvSpPr>
              <p:nvPr/>
            </p:nvSpPr>
            <p:spPr bwMode="auto">
              <a:xfrm>
                <a:off x="8929688" y="3668713"/>
                <a:ext cx="84138" cy="100013"/>
              </a:xfrm>
              <a:custGeom>
                <a:avLst/>
                <a:gdLst>
                  <a:gd name="T0" fmla="*/ 12 w 12"/>
                  <a:gd name="T1" fmla="*/ 14 h 14"/>
                  <a:gd name="T2" fmla="*/ 0 w 12"/>
                  <a:gd name="T3" fmla="*/ 3 h 14"/>
                  <a:gd name="T4" fmla="*/ 12 w 12"/>
                  <a:gd name="T5" fmla="*/ 14 h 14"/>
                </a:gdLst>
                <a:ahLst/>
                <a:cxnLst>
                  <a:cxn ang="0">
                    <a:pos x="T0" y="T1"/>
                  </a:cxn>
                  <a:cxn ang="0">
                    <a:pos x="T2" y="T3"/>
                  </a:cxn>
                  <a:cxn ang="0">
                    <a:pos x="T4" y="T5"/>
                  </a:cxn>
                </a:cxnLst>
                <a:rect l="0" t="0" r="r" b="b"/>
                <a:pathLst>
                  <a:path w="12" h="14">
                    <a:moveTo>
                      <a:pt x="12" y="14"/>
                    </a:moveTo>
                    <a:cubicBezTo>
                      <a:pt x="8" y="11"/>
                      <a:pt x="5" y="6"/>
                      <a:pt x="0" y="3"/>
                    </a:cubicBezTo>
                    <a:cubicBezTo>
                      <a:pt x="5" y="0"/>
                      <a:pt x="11" y="10"/>
                      <a:pt x="12" y="1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C5C5C"/>
                  </a:solidFill>
                  <a:latin typeface="Verdana" panose="020B0604030504040204" pitchFamily="34" charset="0"/>
                </a:endParaRPr>
              </a:p>
            </p:txBody>
          </p:sp>
          <p:sp>
            <p:nvSpPr>
              <p:cNvPr id="60" name="Freeform 79">
                <a:extLst>
                  <a:ext uri="{FF2B5EF4-FFF2-40B4-BE49-F238E27FC236}">
                    <a16:creationId xmlns:a16="http://schemas.microsoft.com/office/drawing/2014/main" id="{BF4F8098-7301-4998-8010-6F596D5DB6A2}"/>
                  </a:ext>
                </a:extLst>
              </p:cNvPr>
              <p:cNvSpPr>
                <a:spLocks/>
              </p:cNvSpPr>
              <p:nvPr/>
            </p:nvSpPr>
            <p:spPr bwMode="auto">
              <a:xfrm>
                <a:off x="8901113" y="3711576"/>
                <a:ext cx="77788" cy="84138"/>
              </a:xfrm>
              <a:custGeom>
                <a:avLst/>
                <a:gdLst>
                  <a:gd name="T0" fmla="*/ 11 w 11"/>
                  <a:gd name="T1" fmla="*/ 12 h 12"/>
                  <a:gd name="T2" fmla="*/ 1 w 11"/>
                  <a:gd name="T3" fmla="*/ 2 h 12"/>
                  <a:gd name="T4" fmla="*/ 1 w 11"/>
                  <a:gd name="T5" fmla="*/ 0 h 12"/>
                  <a:gd name="T6" fmla="*/ 11 w 11"/>
                  <a:gd name="T7" fmla="*/ 12 h 12"/>
                </a:gdLst>
                <a:ahLst/>
                <a:cxnLst>
                  <a:cxn ang="0">
                    <a:pos x="T0" y="T1"/>
                  </a:cxn>
                  <a:cxn ang="0">
                    <a:pos x="T2" y="T3"/>
                  </a:cxn>
                  <a:cxn ang="0">
                    <a:pos x="T4" y="T5"/>
                  </a:cxn>
                  <a:cxn ang="0">
                    <a:pos x="T6" y="T7"/>
                  </a:cxn>
                </a:cxnLst>
                <a:rect l="0" t="0" r="r" b="b"/>
                <a:pathLst>
                  <a:path w="11" h="12">
                    <a:moveTo>
                      <a:pt x="11" y="12"/>
                    </a:moveTo>
                    <a:cubicBezTo>
                      <a:pt x="7" y="9"/>
                      <a:pt x="5" y="4"/>
                      <a:pt x="1" y="2"/>
                    </a:cubicBezTo>
                    <a:cubicBezTo>
                      <a:pt x="0" y="1"/>
                      <a:pt x="1" y="1"/>
                      <a:pt x="1" y="0"/>
                    </a:cubicBezTo>
                    <a:cubicBezTo>
                      <a:pt x="5" y="1"/>
                      <a:pt x="11" y="7"/>
                      <a:pt x="11" y="1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C5C5C"/>
                  </a:solidFill>
                  <a:latin typeface="Verdana" panose="020B0604030504040204" pitchFamily="34" charset="0"/>
                </a:endParaRPr>
              </a:p>
            </p:txBody>
          </p:sp>
          <p:sp>
            <p:nvSpPr>
              <p:cNvPr id="61" name="Freeform 80">
                <a:extLst>
                  <a:ext uri="{FF2B5EF4-FFF2-40B4-BE49-F238E27FC236}">
                    <a16:creationId xmlns:a16="http://schemas.microsoft.com/office/drawing/2014/main" id="{484CBD0A-26DD-45B6-88E3-AD74262874EC}"/>
                  </a:ext>
                </a:extLst>
              </p:cNvPr>
              <p:cNvSpPr>
                <a:spLocks/>
              </p:cNvSpPr>
              <p:nvPr/>
            </p:nvSpPr>
            <p:spPr bwMode="auto">
              <a:xfrm>
                <a:off x="8872538" y="3740151"/>
                <a:ext cx="77788" cy="92075"/>
              </a:xfrm>
              <a:custGeom>
                <a:avLst/>
                <a:gdLst>
                  <a:gd name="T0" fmla="*/ 0 w 11"/>
                  <a:gd name="T1" fmla="*/ 0 h 13"/>
                  <a:gd name="T2" fmla="*/ 11 w 11"/>
                  <a:gd name="T3" fmla="*/ 13 h 13"/>
                  <a:gd name="T4" fmla="*/ 0 w 11"/>
                  <a:gd name="T5" fmla="*/ 0 h 13"/>
                </a:gdLst>
                <a:ahLst/>
                <a:cxnLst>
                  <a:cxn ang="0">
                    <a:pos x="T0" y="T1"/>
                  </a:cxn>
                  <a:cxn ang="0">
                    <a:pos x="T2" y="T3"/>
                  </a:cxn>
                  <a:cxn ang="0">
                    <a:pos x="T4" y="T5"/>
                  </a:cxn>
                </a:cxnLst>
                <a:rect l="0" t="0" r="r" b="b"/>
                <a:pathLst>
                  <a:path w="11" h="13">
                    <a:moveTo>
                      <a:pt x="0" y="0"/>
                    </a:moveTo>
                    <a:cubicBezTo>
                      <a:pt x="4" y="4"/>
                      <a:pt x="9" y="7"/>
                      <a:pt x="11" y="13"/>
                    </a:cubicBezTo>
                    <a:cubicBezTo>
                      <a:pt x="7" y="9"/>
                      <a:pt x="0" y="6"/>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C5C5C"/>
                  </a:solidFill>
                  <a:latin typeface="Verdana" panose="020B0604030504040204" pitchFamily="34" charset="0"/>
                </a:endParaRPr>
              </a:p>
            </p:txBody>
          </p:sp>
          <p:sp>
            <p:nvSpPr>
              <p:cNvPr id="62" name="Freeform 81">
                <a:extLst>
                  <a:ext uri="{FF2B5EF4-FFF2-40B4-BE49-F238E27FC236}">
                    <a16:creationId xmlns:a16="http://schemas.microsoft.com/office/drawing/2014/main" id="{5BBC76A4-C57C-4F73-B255-FD8F5E973597}"/>
                  </a:ext>
                </a:extLst>
              </p:cNvPr>
              <p:cNvSpPr>
                <a:spLocks/>
              </p:cNvSpPr>
              <p:nvPr/>
            </p:nvSpPr>
            <p:spPr bwMode="auto">
              <a:xfrm>
                <a:off x="8829675" y="3775076"/>
                <a:ext cx="92075" cy="85725"/>
              </a:xfrm>
              <a:custGeom>
                <a:avLst/>
                <a:gdLst>
                  <a:gd name="T0" fmla="*/ 13 w 13"/>
                  <a:gd name="T1" fmla="*/ 12 h 12"/>
                  <a:gd name="T2" fmla="*/ 0 w 13"/>
                  <a:gd name="T3" fmla="*/ 1 h 12"/>
                  <a:gd name="T4" fmla="*/ 0 w 13"/>
                  <a:gd name="T5" fmla="*/ 0 h 12"/>
                  <a:gd name="T6" fmla="*/ 13 w 13"/>
                  <a:gd name="T7" fmla="*/ 12 h 12"/>
                </a:gdLst>
                <a:ahLst/>
                <a:cxnLst>
                  <a:cxn ang="0">
                    <a:pos x="T0" y="T1"/>
                  </a:cxn>
                  <a:cxn ang="0">
                    <a:pos x="T2" y="T3"/>
                  </a:cxn>
                  <a:cxn ang="0">
                    <a:pos x="T4" y="T5"/>
                  </a:cxn>
                  <a:cxn ang="0">
                    <a:pos x="T6" y="T7"/>
                  </a:cxn>
                </a:cxnLst>
                <a:rect l="0" t="0" r="r" b="b"/>
                <a:pathLst>
                  <a:path w="13" h="12">
                    <a:moveTo>
                      <a:pt x="13" y="12"/>
                    </a:moveTo>
                    <a:cubicBezTo>
                      <a:pt x="8" y="9"/>
                      <a:pt x="5" y="4"/>
                      <a:pt x="0" y="1"/>
                    </a:cubicBezTo>
                    <a:cubicBezTo>
                      <a:pt x="0" y="0"/>
                      <a:pt x="0" y="0"/>
                      <a:pt x="0" y="0"/>
                    </a:cubicBezTo>
                    <a:cubicBezTo>
                      <a:pt x="6" y="0"/>
                      <a:pt x="12" y="7"/>
                      <a:pt x="13" y="1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C5C5C"/>
                  </a:solidFill>
                  <a:latin typeface="Verdana" panose="020B0604030504040204" pitchFamily="34" charset="0"/>
                </a:endParaRPr>
              </a:p>
            </p:txBody>
          </p:sp>
        </p:grpSp>
        <p:sp>
          <p:nvSpPr>
            <p:cNvPr id="63" name="TextBox 62">
              <a:extLst>
                <a:ext uri="{FF2B5EF4-FFF2-40B4-BE49-F238E27FC236}">
                  <a16:creationId xmlns:a16="http://schemas.microsoft.com/office/drawing/2014/main" id="{C83B22C2-B591-403E-8153-C12AD3743C5E}"/>
                </a:ext>
              </a:extLst>
            </p:cNvPr>
            <p:cNvSpPr txBox="1"/>
            <p:nvPr/>
          </p:nvSpPr>
          <p:spPr>
            <a:xfrm>
              <a:off x="3731127" y="3619326"/>
              <a:ext cx="1449881" cy="276999"/>
            </a:xfrm>
            <a:prstGeom prst="rect">
              <a:avLst/>
            </a:prstGeom>
            <a:noFill/>
          </p:spPr>
          <p:txBody>
            <a:bodyPr wrap="square" rtlCol="0">
              <a:spAutoFit/>
            </a:bodyPr>
            <a:lstStyle/>
            <a:p>
              <a:pPr lvl="0">
                <a:defRPr/>
              </a:pPr>
              <a:r>
                <a:rPr lang="en-US" sz="1200" err="1">
                  <a:latin typeface="Open Sans" panose="020B0606030504020204"/>
                </a:rPr>
                <a:t>Change</a:t>
              </a:r>
              <a:r>
                <a:rPr lang="en-US" sz="1200" err="1">
                  <a:solidFill>
                    <a:srgbClr val="92D050"/>
                  </a:solidFill>
                  <a:latin typeface="Open Sans" panose="020B0606030504020204"/>
                </a:rPr>
                <a:t>Scout</a:t>
              </a:r>
              <a:endParaRPr lang="en-US" sz="1200" b="1">
                <a:solidFill>
                  <a:srgbClr val="92D050"/>
                </a:solidFill>
                <a:latin typeface="+mj-lt"/>
              </a:endParaRPr>
            </a:p>
          </p:txBody>
        </p:sp>
        <p:pic>
          <p:nvPicPr>
            <p:cNvPr id="4" name="Picture 3">
              <a:extLst>
                <a:ext uri="{FF2B5EF4-FFF2-40B4-BE49-F238E27FC236}">
                  <a16:creationId xmlns:a16="http://schemas.microsoft.com/office/drawing/2014/main" id="{0D5A6699-612B-B342-A0C1-8B51A431A9AE}"/>
                </a:ext>
              </a:extLst>
            </p:cNvPr>
            <p:cNvPicPr>
              <a:picLocks noChangeAspect="1"/>
            </p:cNvPicPr>
            <p:nvPr/>
          </p:nvPicPr>
          <p:blipFill>
            <a:blip r:embed="rId9"/>
            <a:stretch>
              <a:fillRect/>
            </a:stretch>
          </p:blipFill>
          <p:spPr>
            <a:xfrm>
              <a:off x="4554578" y="2336545"/>
              <a:ext cx="4174241" cy="3412659"/>
            </a:xfrm>
            <a:prstGeom prst="rect">
              <a:avLst/>
            </a:prstGeom>
          </p:spPr>
        </p:pic>
      </p:grpSp>
      <p:grpSp>
        <p:nvGrpSpPr>
          <p:cNvPr id="5" name="Group 4">
            <a:extLst>
              <a:ext uri="{FF2B5EF4-FFF2-40B4-BE49-F238E27FC236}">
                <a16:creationId xmlns:a16="http://schemas.microsoft.com/office/drawing/2014/main" id="{76AC0904-473E-442B-9C38-27440DD42930}"/>
              </a:ext>
            </a:extLst>
          </p:cNvPr>
          <p:cNvGrpSpPr/>
          <p:nvPr/>
        </p:nvGrpSpPr>
        <p:grpSpPr>
          <a:xfrm>
            <a:off x="414779" y="2434682"/>
            <a:ext cx="2719948" cy="3177793"/>
            <a:chOff x="414779" y="2377899"/>
            <a:chExt cx="2719948" cy="3177793"/>
          </a:xfrm>
        </p:grpSpPr>
        <p:sp>
          <p:nvSpPr>
            <p:cNvPr id="64" name="TextBox 63">
              <a:extLst>
                <a:ext uri="{FF2B5EF4-FFF2-40B4-BE49-F238E27FC236}">
                  <a16:creationId xmlns:a16="http://schemas.microsoft.com/office/drawing/2014/main" id="{092E599F-BB5D-481E-9828-0C05AF4653D0}"/>
                </a:ext>
              </a:extLst>
            </p:cNvPr>
            <p:cNvSpPr txBox="1"/>
            <p:nvPr/>
          </p:nvSpPr>
          <p:spPr>
            <a:xfrm>
              <a:off x="414779" y="2377899"/>
              <a:ext cx="2719948" cy="3177793"/>
            </a:xfrm>
            <a:prstGeom prst="rect">
              <a:avLst/>
            </a:prstGeom>
            <a:noFill/>
          </p:spPr>
          <p:txBody>
            <a:bodyPr wrap="square" rtlCol="0">
              <a:spAutoFit/>
            </a:bodyPr>
            <a:lstStyle/>
            <a:p>
              <a:pPr marL="285750" indent="-285750">
                <a:spcBef>
                  <a:spcPts val="300"/>
                </a:spcBef>
                <a:spcAft>
                  <a:spcPts val="600"/>
                </a:spcAft>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Our 2020 Global Human Capital Trends report draws on insights of nearly 9,000 survey respondents from 119 countries </a:t>
              </a:r>
            </a:p>
            <a:p>
              <a:pPr marL="285750" indent="-285750">
                <a:spcBef>
                  <a:spcPts val="300"/>
                </a:spcBef>
                <a:spcAft>
                  <a:spcPts val="1200"/>
                </a:spcAft>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It explores the greatest paradox of organizations: How to remain </a:t>
              </a: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distinctly human in a technology-driven world?</a:t>
              </a: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a:spcBef>
                  <a:spcPts val="300"/>
                </a:spcBef>
                <a:spcAft>
                  <a:spcPts val="1200"/>
                </a:spcAft>
                <a:defRPr/>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a:spcBef>
                  <a:spcPts val="1800"/>
                </a:spcBef>
                <a:spcAft>
                  <a:spcPts val="1200"/>
                </a:spcAft>
                <a:defRPr/>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300"/>
                </a:spcBef>
                <a:spcAft>
                  <a:spcPts val="1200"/>
                </a:spcAft>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We use the insights from our report as an input into our </a:t>
              </a: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Vision to Value approach </a:t>
              </a:r>
            </a:p>
          </p:txBody>
        </p:sp>
        <p:sp>
          <p:nvSpPr>
            <p:cNvPr id="65" name="Textfeld 313">
              <a:extLst>
                <a:ext uri="{FF2B5EF4-FFF2-40B4-BE49-F238E27FC236}">
                  <a16:creationId xmlns:a16="http://schemas.microsoft.com/office/drawing/2014/main" id="{33EA4F64-EF83-48F5-8D1D-226E47127645}"/>
                </a:ext>
              </a:extLst>
            </p:cNvPr>
            <p:cNvSpPr txBox="1"/>
            <p:nvPr/>
          </p:nvSpPr>
          <p:spPr bwMode="gray">
            <a:xfrm>
              <a:off x="1451144" y="4020001"/>
              <a:ext cx="1570738" cy="307617"/>
            </a:xfrm>
            <a:prstGeom prst="rect">
              <a:avLst/>
            </a:prstGeom>
            <a:noFill/>
          </p:spPr>
          <p:txBody>
            <a:bodyPr wrap="square" lIns="0" tIns="0" rIns="0" bIns="0" rtlCol="0" anchor="t" anchorCtr="0">
              <a:no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Believe that ability to change at scale is critical to success, however only….</a:t>
              </a:r>
            </a:p>
          </p:txBody>
        </p:sp>
        <p:sp>
          <p:nvSpPr>
            <p:cNvPr id="66" name="TextBox 65">
              <a:extLst>
                <a:ext uri="{FF2B5EF4-FFF2-40B4-BE49-F238E27FC236}">
                  <a16:creationId xmlns:a16="http://schemas.microsoft.com/office/drawing/2014/main" id="{006D0BD2-D1B9-4A82-B878-97541E5C7020}"/>
                </a:ext>
              </a:extLst>
            </p:cNvPr>
            <p:cNvSpPr txBox="1"/>
            <p:nvPr/>
          </p:nvSpPr>
          <p:spPr>
            <a:xfrm>
              <a:off x="634937" y="3967792"/>
              <a:ext cx="719749"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n-US" sz="2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90%</a:t>
              </a:r>
            </a:p>
          </p:txBody>
        </p:sp>
        <p:sp>
          <p:nvSpPr>
            <p:cNvPr id="67" name="Textfeld 313">
              <a:extLst>
                <a:ext uri="{FF2B5EF4-FFF2-40B4-BE49-F238E27FC236}">
                  <a16:creationId xmlns:a16="http://schemas.microsoft.com/office/drawing/2014/main" id="{F297746F-C133-4B44-BA24-C6D5586A3558}"/>
                </a:ext>
              </a:extLst>
            </p:cNvPr>
            <p:cNvSpPr txBox="1"/>
            <p:nvPr/>
          </p:nvSpPr>
          <p:spPr bwMode="gray">
            <a:xfrm>
              <a:off x="1432875" y="4525210"/>
              <a:ext cx="1498862" cy="309721"/>
            </a:xfrm>
            <a:prstGeom prst="rect">
              <a:avLst/>
            </a:prstGeom>
            <a:noFill/>
          </p:spPr>
          <p:txBody>
            <a:bodyPr wrap="square" lIns="0" tIns="0" rIns="0" bIns="0" rtlCol="0" anchor="t" anchorCtr="0">
              <a:no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…feel they are ready to change at scale</a:t>
              </a:r>
            </a:p>
          </p:txBody>
        </p:sp>
        <p:sp>
          <p:nvSpPr>
            <p:cNvPr id="68" name="TextBox 67">
              <a:extLst>
                <a:ext uri="{FF2B5EF4-FFF2-40B4-BE49-F238E27FC236}">
                  <a16:creationId xmlns:a16="http://schemas.microsoft.com/office/drawing/2014/main" id="{222A8189-9A50-40EB-BB0C-244440A55BF6}"/>
                </a:ext>
              </a:extLst>
            </p:cNvPr>
            <p:cNvSpPr txBox="1"/>
            <p:nvPr/>
          </p:nvSpPr>
          <p:spPr>
            <a:xfrm>
              <a:off x="634937" y="4464627"/>
              <a:ext cx="719749"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n-US" sz="2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55%</a:t>
              </a:r>
            </a:p>
          </p:txBody>
        </p:sp>
      </p:grpSp>
    </p:spTree>
    <p:extLst>
      <p:ext uri="{BB962C8B-B14F-4D97-AF65-F5344CB8AC3E}">
        <p14:creationId xmlns:p14="http://schemas.microsoft.com/office/powerpoint/2010/main" val="3477088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Object 46" hidden="1">
            <a:extLst>
              <a:ext uri="{FF2B5EF4-FFF2-40B4-BE49-F238E27FC236}">
                <a16:creationId xmlns:a16="http://schemas.microsoft.com/office/drawing/2014/main" id="{68AA35DD-C20A-49EE-A966-6301340047F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51" name="think-cell Slide" r:id="rId4" imgW="475" imgH="476" progId="TCLayout.ActiveDocument.1">
                  <p:embed/>
                </p:oleObj>
              </mc:Choice>
              <mc:Fallback>
                <p:oleObj name="think-cell Slide" r:id="rId4" imgW="475" imgH="476" progId="TCLayout.ActiveDocument.1">
                  <p:embed/>
                  <p:pic>
                    <p:nvPicPr>
                      <p:cNvPr id="47" name="Object 46" hidden="1">
                        <a:extLst>
                          <a:ext uri="{FF2B5EF4-FFF2-40B4-BE49-F238E27FC236}">
                            <a16:creationId xmlns:a16="http://schemas.microsoft.com/office/drawing/2014/main" id="{68AA35DD-C20A-49EE-A966-6301340047F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299FC923-7607-46A3-B4A1-91640C182E2F}"/>
              </a:ext>
            </a:extLst>
          </p:cNvPr>
          <p:cNvSpPr>
            <a:spLocks noGrp="1"/>
          </p:cNvSpPr>
          <p:nvPr>
            <p:ph type="body" sz="quarter" idx="10"/>
          </p:nvPr>
        </p:nvSpPr>
        <p:spPr>
          <a:xfrm>
            <a:off x="331594" y="329819"/>
            <a:ext cx="11202044" cy="369332"/>
          </a:xfrm>
        </p:spPr>
        <p:txBody>
          <a:bodyPr/>
          <a:lstStyle/>
          <a:p>
            <a:r>
              <a:rPr lang="en-US"/>
              <a:t>Rapidly Scaling Our AI Capabilities</a:t>
            </a:r>
          </a:p>
        </p:txBody>
      </p:sp>
      <p:sp>
        <p:nvSpPr>
          <p:cNvPr id="3" name="Text Placeholder 2">
            <a:extLst>
              <a:ext uri="{FF2B5EF4-FFF2-40B4-BE49-F238E27FC236}">
                <a16:creationId xmlns:a16="http://schemas.microsoft.com/office/drawing/2014/main" id="{DC4CB4F8-6F0B-43D6-9F19-2512697F4201}"/>
              </a:ext>
            </a:extLst>
          </p:cNvPr>
          <p:cNvSpPr>
            <a:spLocks noGrp="1"/>
          </p:cNvSpPr>
          <p:nvPr>
            <p:ph type="body" sz="quarter" idx="11"/>
          </p:nvPr>
        </p:nvSpPr>
        <p:spPr>
          <a:xfrm>
            <a:off x="331916" y="781059"/>
            <a:ext cx="11201400" cy="215444"/>
          </a:xfrm>
        </p:spPr>
        <p:txBody>
          <a:bodyPr/>
          <a:lstStyle/>
          <a:p>
            <a:r>
              <a:rPr lang="en-US"/>
              <a:t>We are investing heavily in the next three years to rapidly scale emerging AI capabilities that will fuel Deloitte’s future growth</a:t>
            </a:r>
          </a:p>
        </p:txBody>
      </p:sp>
      <p:pic>
        <p:nvPicPr>
          <p:cNvPr id="4" name="Picture 3">
            <a:extLst>
              <a:ext uri="{FF2B5EF4-FFF2-40B4-BE49-F238E27FC236}">
                <a16:creationId xmlns:a16="http://schemas.microsoft.com/office/drawing/2014/main" id="{D1EC9CBC-1298-4154-AA0D-EF06FFEAA4F9}"/>
              </a:ext>
            </a:extLst>
          </p:cNvPr>
          <p:cNvPicPr>
            <a:picLocks noChangeAspect="1"/>
          </p:cNvPicPr>
          <p:nvPr/>
        </p:nvPicPr>
        <p:blipFill>
          <a:blip r:embed="rId6"/>
          <a:stretch>
            <a:fillRect/>
          </a:stretch>
        </p:blipFill>
        <p:spPr>
          <a:xfrm>
            <a:off x="68184" y="1313596"/>
            <a:ext cx="9734719" cy="4975276"/>
          </a:xfrm>
          <a:prstGeom prst="rect">
            <a:avLst/>
          </a:prstGeom>
        </p:spPr>
      </p:pic>
      <p:grpSp>
        <p:nvGrpSpPr>
          <p:cNvPr id="6" name="Group 5">
            <a:extLst>
              <a:ext uri="{FF2B5EF4-FFF2-40B4-BE49-F238E27FC236}">
                <a16:creationId xmlns:a16="http://schemas.microsoft.com/office/drawing/2014/main" id="{0B3F3485-9B7F-4410-A7CE-363BA2B2F362}"/>
              </a:ext>
            </a:extLst>
          </p:cNvPr>
          <p:cNvGrpSpPr/>
          <p:nvPr/>
        </p:nvGrpSpPr>
        <p:grpSpPr>
          <a:xfrm>
            <a:off x="2666728" y="1312379"/>
            <a:ext cx="2194560" cy="2286000"/>
            <a:chOff x="8075691" y="2152042"/>
            <a:chExt cx="2194560" cy="2286000"/>
          </a:xfrm>
        </p:grpSpPr>
        <p:sp>
          <p:nvSpPr>
            <p:cNvPr id="7" name="object 5">
              <a:extLst>
                <a:ext uri="{FF2B5EF4-FFF2-40B4-BE49-F238E27FC236}">
                  <a16:creationId xmlns:a16="http://schemas.microsoft.com/office/drawing/2014/main" id="{D6385E56-D61F-4366-AE7B-6971131AE9B8}"/>
                </a:ext>
              </a:extLst>
            </p:cNvPr>
            <p:cNvSpPr/>
            <p:nvPr/>
          </p:nvSpPr>
          <p:spPr>
            <a:xfrm>
              <a:off x="8075691" y="2152042"/>
              <a:ext cx="2194560" cy="228600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          Data-in-Motion</a:t>
              </a:r>
            </a:p>
            <a:p>
              <a:pPr marL="0" marR="0" lvl="0" indent="0" algn="l" defTabSz="914400" rtl="0" eaLnBrk="1" fontAlgn="auto" latinLnBrk="0" hangingPunct="1">
                <a:lnSpc>
                  <a:spcPct val="100000"/>
                </a:lnSpc>
                <a:spcBef>
                  <a:spcPts val="0"/>
                </a:spcBef>
                <a:spcAft>
                  <a:spcPts val="0"/>
                </a:spcAft>
                <a:buClr>
                  <a:srgbClr val="787878"/>
                </a:buClr>
                <a:buSzTx/>
                <a:buFontTx/>
                <a:buNone/>
                <a:tabLst/>
                <a:defRPr/>
              </a:pPr>
              <a:endPar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Graphic 8" descr="Chevron arrows">
              <a:extLst>
                <a:ext uri="{FF2B5EF4-FFF2-40B4-BE49-F238E27FC236}">
                  <a16:creationId xmlns:a16="http://schemas.microsoft.com/office/drawing/2014/main" id="{9CCA46E9-F0DE-4D46-A0A8-BFA5468EA57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178189" y="2169572"/>
              <a:ext cx="291356" cy="291356"/>
            </a:xfrm>
            <a:prstGeom prst="rect">
              <a:avLst/>
            </a:prstGeom>
          </p:spPr>
        </p:pic>
      </p:grpSp>
      <p:sp>
        <p:nvSpPr>
          <p:cNvPr id="11" name="object 5">
            <a:extLst>
              <a:ext uri="{FF2B5EF4-FFF2-40B4-BE49-F238E27FC236}">
                <a16:creationId xmlns:a16="http://schemas.microsoft.com/office/drawing/2014/main" id="{96B21C63-B267-4576-B556-B1725AA2ACAA}"/>
              </a:ext>
            </a:extLst>
          </p:cNvPr>
          <p:cNvSpPr/>
          <p:nvPr/>
        </p:nvSpPr>
        <p:spPr>
          <a:xfrm>
            <a:off x="4998720" y="1306564"/>
            <a:ext cx="2194560" cy="228600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          Intelligent</a:t>
            </a:r>
          </a:p>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          Automation</a:t>
            </a:r>
          </a:p>
        </p:txBody>
      </p:sp>
      <p:pic>
        <p:nvPicPr>
          <p:cNvPr id="14" name="Graphic 13" descr="Head with gears">
            <a:extLst>
              <a:ext uri="{FF2B5EF4-FFF2-40B4-BE49-F238E27FC236}">
                <a16:creationId xmlns:a16="http://schemas.microsoft.com/office/drawing/2014/main" id="{9B5A7A4E-DF67-499F-AE3F-0B4179FBF6B6}"/>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147035" y="1355154"/>
            <a:ext cx="291356" cy="291356"/>
          </a:xfrm>
          <a:prstGeom prst="rect">
            <a:avLst/>
          </a:prstGeom>
        </p:spPr>
      </p:pic>
      <p:sp>
        <p:nvSpPr>
          <p:cNvPr id="21" name="object 5">
            <a:extLst>
              <a:ext uri="{FF2B5EF4-FFF2-40B4-BE49-F238E27FC236}">
                <a16:creationId xmlns:a16="http://schemas.microsoft.com/office/drawing/2014/main" id="{176CDF9F-4A89-4098-946B-28DACD62F850}"/>
              </a:ext>
            </a:extLst>
          </p:cNvPr>
          <p:cNvSpPr/>
          <p:nvPr/>
        </p:nvSpPr>
        <p:spPr>
          <a:xfrm>
            <a:off x="7319496" y="1316509"/>
            <a:ext cx="2194560" cy="228600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100" b="1" i="0" u="none" strike="noStrike" kern="1200" cap="none" spc="0" normalizeH="0" baseline="0" noProof="0">
                <a:ln>
                  <a:noFill/>
                </a:ln>
                <a:solidFill>
                  <a:srgbClr val="4BACC6"/>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AI Insights &amp;</a:t>
            </a:r>
          </a:p>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        Engagement</a:t>
            </a:r>
          </a:p>
          <a:p>
            <a:pPr marL="0" marR="0" lvl="0" indent="0" algn="l" defTabSz="914400" rtl="0" eaLnBrk="1" fontAlgn="auto" latinLnBrk="0" hangingPunct="1">
              <a:lnSpc>
                <a:spcPct val="100000"/>
              </a:lnSpc>
              <a:spcBef>
                <a:spcPts val="0"/>
              </a:spcBef>
              <a:spcAft>
                <a:spcPts val="0"/>
              </a:spcAft>
              <a:buClr>
                <a:srgbClr val="787878"/>
              </a:buClr>
              <a:buSzTx/>
              <a:buFontTx/>
              <a:buNone/>
              <a:tabLst/>
              <a:defRPr/>
            </a:pPr>
            <a:endPar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0" name="Graphic 19" descr="Puzzle">
            <a:extLst>
              <a:ext uri="{FF2B5EF4-FFF2-40B4-BE49-F238E27FC236}">
                <a16:creationId xmlns:a16="http://schemas.microsoft.com/office/drawing/2014/main" id="{DFFA01E5-C6C0-4491-930E-A8812E5B2432}"/>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427621" y="1360502"/>
            <a:ext cx="291356" cy="291356"/>
          </a:xfrm>
          <a:prstGeom prst="rect">
            <a:avLst/>
          </a:prstGeom>
        </p:spPr>
      </p:pic>
      <p:grpSp>
        <p:nvGrpSpPr>
          <p:cNvPr id="28" name="Group 27">
            <a:extLst>
              <a:ext uri="{FF2B5EF4-FFF2-40B4-BE49-F238E27FC236}">
                <a16:creationId xmlns:a16="http://schemas.microsoft.com/office/drawing/2014/main" id="{88B5AAA5-E333-411F-BA5F-10002060E35A}"/>
              </a:ext>
            </a:extLst>
          </p:cNvPr>
          <p:cNvGrpSpPr/>
          <p:nvPr/>
        </p:nvGrpSpPr>
        <p:grpSpPr>
          <a:xfrm>
            <a:off x="2665297" y="3745479"/>
            <a:ext cx="2194560" cy="2286000"/>
            <a:chOff x="4485605" y="4240794"/>
            <a:chExt cx="2194560" cy="2286000"/>
          </a:xfrm>
        </p:grpSpPr>
        <p:sp>
          <p:nvSpPr>
            <p:cNvPr id="29" name="object 5">
              <a:extLst>
                <a:ext uri="{FF2B5EF4-FFF2-40B4-BE49-F238E27FC236}">
                  <a16:creationId xmlns:a16="http://schemas.microsoft.com/office/drawing/2014/main" id="{E86D20C0-87E7-4CAA-BAF5-3709FD9B0BA7}"/>
                </a:ext>
              </a:extLst>
            </p:cNvPr>
            <p:cNvSpPr/>
            <p:nvPr/>
          </p:nvSpPr>
          <p:spPr>
            <a:xfrm>
              <a:off x="4485605" y="4240794"/>
              <a:ext cx="2194560" cy="228600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         Cloud ML</a:t>
              </a:r>
            </a:p>
            <a:p>
              <a:pPr marL="0" marR="0" lvl="0" indent="0" algn="l" defTabSz="914400" rtl="0" eaLnBrk="1" fontAlgn="auto" latinLnBrk="0" hangingPunct="1">
                <a:lnSpc>
                  <a:spcPct val="100000"/>
                </a:lnSpc>
                <a:spcBef>
                  <a:spcPts val="0"/>
                </a:spcBef>
                <a:spcAft>
                  <a:spcPts val="0"/>
                </a:spcAft>
                <a:buClr>
                  <a:srgbClr val="787878"/>
                </a:buClr>
                <a:buSzTx/>
                <a:buFontTx/>
                <a:buNone/>
                <a:tabLst/>
                <a:defRPr/>
              </a:pPr>
              <a:endPar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787878"/>
                </a:buClr>
                <a:buSzTx/>
                <a:buFontTx/>
                <a:buNone/>
                <a:tabLst/>
                <a:defRPr/>
              </a:pPr>
              <a:endPar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31" name="Graphic 30" descr="Syncing cloud">
              <a:extLst>
                <a:ext uri="{FF2B5EF4-FFF2-40B4-BE49-F238E27FC236}">
                  <a16:creationId xmlns:a16="http://schemas.microsoft.com/office/drawing/2014/main" id="{AC00037B-21FD-46E7-A080-9FC5E897FF5B}"/>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4562728" y="4253567"/>
              <a:ext cx="291356" cy="291356"/>
            </a:xfrm>
            <a:prstGeom prst="rect">
              <a:avLst/>
            </a:prstGeom>
          </p:spPr>
        </p:pic>
      </p:grpSp>
      <p:sp>
        <p:nvSpPr>
          <p:cNvPr id="32" name="TextBox 31">
            <a:extLst>
              <a:ext uri="{FF2B5EF4-FFF2-40B4-BE49-F238E27FC236}">
                <a16:creationId xmlns:a16="http://schemas.microsoft.com/office/drawing/2014/main" id="{02A28761-3B12-4A50-95B9-33D4B31EF768}"/>
              </a:ext>
            </a:extLst>
          </p:cNvPr>
          <p:cNvSpPr txBox="1"/>
          <p:nvPr/>
        </p:nvSpPr>
        <p:spPr>
          <a:xfrm>
            <a:off x="9802903" y="1488622"/>
            <a:ext cx="2226065" cy="4031873"/>
          </a:xfrm>
          <a:prstGeom prst="rect">
            <a:avLst/>
          </a:prstGeom>
          <a:noFill/>
        </p:spPr>
        <p:txBody>
          <a:bodyPr wrap="square" rtlCol="0">
            <a:spAutoFit/>
          </a:bodyPr>
          <a:lstStyle/>
          <a:p>
            <a:r>
              <a:rPr lang="en-US" sz="1600" b="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We are rapidly scaling capabilities that enable us to take full advantage of the opportunities created in a world of Humans with Machines</a:t>
            </a:r>
          </a:p>
          <a:p>
            <a:endParaRPr lang="en-US" sz="1600"/>
          </a:p>
          <a:p>
            <a:pPr marL="171450" lvl="0" indent="-171450">
              <a:buFont typeface="Arial" panose="020B0604020202020204" pitchFamily="34" charset="0"/>
              <a:buChar char="•"/>
              <a:defRPr/>
            </a:pPr>
            <a:r>
              <a:rPr lang="en-US" sz="1600">
                <a:solidFill>
                  <a:prstClr val="white"/>
                </a:solidFill>
                <a:latin typeface="Open Sans" panose="020B0606030504020204" pitchFamily="34" charset="0"/>
                <a:ea typeface="Open Sans" panose="020B0606030504020204" pitchFamily="34" charset="0"/>
                <a:cs typeface="Open Sans" panose="020B0606030504020204" pitchFamily="34" charset="0"/>
              </a:rPr>
              <a:t>$250M invested</a:t>
            </a:r>
          </a:p>
          <a:p>
            <a:pPr marL="171450" lvl="0" indent="-171450">
              <a:buFont typeface="Arial" panose="020B0604020202020204" pitchFamily="34" charset="0"/>
              <a:buChar char="•"/>
              <a:defRPr/>
            </a:pPr>
            <a:endParaRPr lang="en-US" sz="160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defRPr/>
            </a:pPr>
            <a:r>
              <a:rPr lang="en-US" sz="1600">
                <a:solidFill>
                  <a:prstClr val="white"/>
                </a:solidFill>
                <a:latin typeface="Open Sans" panose="020B0606030504020204" pitchFamily="34" charset="0"/>
                <a:ea typeface="Open Sans" panose="020B0606030504020204" pitchFamily="34" charset="0"/>
                <a:cs typeface="Open Sans" panose="020B0606030504020204" pitchFamily="34" charset="0"/>
              </a:rPr>
              <a:t>Powered by Cortex </a:t>
            </a:r>
          </a:p>
          <a:p>
            <a:pPr marL="171450" lvl="0" indent="-171450">
              <a:buFont typeface="Arial" panose="020B0604020202020204" pitchFamily="34" charset="0"/>
              <a:buChar char="•"/>
              <a:defRPr/>
            </a:pPr>
            <a:endParaRPr lang="en-US" sz="160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defRPr/>
            </a:pPr>
            <a:r>
              <a:rPr lang="en-US" sz="1600">
                <a:solidFill>
                  <a:prstClr val="white"/>
                </a:solidFill>
                <a:latin typeface="Open Sans" panose="020B0606030504020204" pitchFamily="34" charset="0"/>
                <a:ea typeface="Open Sans" panose="020B0606030504020204" pitchFamily="34" charset="0"/>
                <a:cs typeface="Open Sans" panose="020B0606030504020204" pitchFamily="34" charset="0"/>
              </a:rPr>
              <a:t>Integrated with Trustworthy AI</a:t>
            </a:r>
          </a:p>
          <a:p>
            <a:endParaRPr lang="en-US" sz="1600"/>
          </a:p>
        </p:txBody>
      </p:sp>
      <p:grpSp>
        <p:nvGrpSpPr>
          <p:cNvPr id="36" name="Group 35">
            <a:extLst>
              <a:ext uri="{FF2B5EF4-FFF2-40B4-BE49-F238E27FC236}">
                <a16:creationId xmlns:a16="http://schemas.microsoft.com/office/drawing/2014/main" id="{FA488D6D-39E9-4E09-B44B-DE5692D40E91}"/>
              </a:ext>
            </a:extLst>
          </p:cNvPr>
          <p:cNvGrpSpPr/>
          <p:nvPr/>
        </p:nvGrpSpPr>
        <p:grpSpPr>
          <a:xfrm>
            <a:off x="10735567" y="112421"/>
            <a:ext cx="1293401" cy="667512"/>
            <a:chOff x="10735567" y="112421"/>
            <a:chExt cx="1293401" cy="667512"/>
          </a:xfrm>
        </p:grpSpPr>
        <p:pic>
          <p:nvPicPr>
            <p:cNvPr id="37" name="Picture 36">
              <a:extLst>
                <a:ext uri="{FF2B5EF4-FFF2-40B4-BE49-F238E27FC236}">
                  <a16:creationId xmlns:a16="http://schemas.microsoft.com/office/drawing/2014/main" id="{816338F2-D27E-42E2-B0C2-B7CF434E9C68}"/>
                </a:ext>
              </a:extLst>
            </p:cNvPr>
            <p:cNvPicPr>
              <a:picLocks noChangeAspect="1"/>
            </p:cNvPicPr>
            <p:nvPr/>
          </p:nvPicPr>
          <p:blipFill>
            <a:blip r:embed="rId15"/>
            <a:stretch>
              <a:fillRect/>
            </a:stretch>
          </p:blipFill>
          <p:spPr>
            <a:xfrm>
              <a:off x="10735567" y="112421"/>
              <a:ext cx="667512" cy="667512"/>
            </a:xfrm>
            <a:prstGeom prst="rect">
              <a:avLst/>
            </a:prstGeom>
          </p:spPr>
        </p:pic>
        <p:grpSp>
          <p:nvGrpSpPr>
            <p:cNvPr id="38" name="Group 37">
              <a:extLst>
                <a:ext uri="{FF2B5EF4-FFF2-40B4-BE49-F238E27FC236}">
                  <a16:creationId xmlns:a16="http://schemas.microsoft.com/office/drawing/2014/main" id="{20F88238-AA77-43D4-BA0F-DF47C7A02A90}"/>
                </a:ext>
              </a:extLst>
            </p:cNvPr>
            <p:cNvGrpSpPr/>
            <p:nvPr/>
          </p:nvGrpSpPr>
          <p:grpSpPr>
            <a:xfrm>
              <a:off x="11452896" y="149761"/>
              <a:ext cx="576072" cy="576072"/>
              <a:chOff x="11290875" y="232946"/>
              <a:chExt cx="658368" cy="658368"/>
            </a:xfrm>
          </p:grpSpPr>
          <p:grpSp>
            <p:nvGrpSpPr>
              <p:cNvPr id="39" name="Group 38">
                <a:extLst>
                  <a:ext uri="{FF2B5EF4-FFF2-40B4-BE49-F238E27FC236}">
                    <a16:creationId xmlns:a16="http://schemas.microsoft.com/office/drawing/2014/main" id="{2D4420AF-92C2-4522-81A4-5D6806374301}"/>
                  </a:ext>
                </a:extLst>
              </p:cNvPr>
              <p:cNvGrpSpPr>
                <a:grpSpLocks noChangeAspect="1"/>
              </p:cNvGrpSpPr>
              <p:nvPr/>
            </p:nvGrpSpPr>
            <p:grpSpPr>
              <a:xfrm>
                <a:off x="11290875" y="232946"/>
                <a:ext cx="658368" cy="658368"/>
                <a:chOff x="484444" y="1143000"/>
                <a:chExt cx="4572000" cy="4572000"/>
              </a:xfrm>
            </p:grpSpPr>
            <p:sp>
              <p:nvSpPr>
                <p:cNvPr id="41" name="Pie 62">
                  <a:extLst>
                    <a:ext uri="{FF2B5EF4-FFF2-40B4-BE49-F238E27FC236}">
                      <a16:creationId xmlns:a16="http://schemas.microsoft.com/office/drawing/2014/main" id="{87F61089-E492-4353-AA18-E6C1E2294045}"/>
                    </a:ext>
                  </a:extLst>
                </p:cNvPr>
                <p:cNvSpPr>
                  <a:spLocks noChangeAspect="1"/>
                </p:cNvSpPr>
                <p:nvPr/>
              </p:nvSpPr>
              <p:spPr>
                <a:xfrm>
                  <a:off x="484444" y="1143000"/>
                  <a:ext cx="4572000" cy="4572000"/>
                </a:xfrm>
                <a:prstGeom prst="pie">
                  <a:avLst>
                    <a:gd name="adj1" fmla="val 9760010"/>
                    <a:gd name="adj2" fmla="val 14009823"/>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Pie 63">
                  <a:extLst>
                    <a:ext uri="{FF2B5EF4-FFF2-40B4-BE49-F238E27FC236}">
                      <a16:creationId xmlns:a16="http://schemas.microsoft.com/office/drawing/2014/main" id="{026AE31C-30BC-4C4F-B820-6D8DCA30C0E6}"/>
                    </a:ext>
                  </a:extLst>
                </p:cNvPr>
                <p:cNvSpPr>
                  <a:spLocks noChangeAspect="1"/>
                </p:cNvSpPr>
                <p:nvPr/>
              </p:nvSpPr>
              <p:spPr>
                <a:xfrm>
                  <a:off x="484444" y="1143000"/>
                  <a:ext cx="4572000" cy="4572000"/>
                </a:xfrm>
                <a:prstGeom prst="pie">
                  <a:avLst>
                    <a:gd name="adj1" fmla="val 14024487"/>
                    <a:gd name="adj2" fmla="val 18588334"/>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Pie 64">
                  <a:extLst>
                    <a:ext uri="{FF2B5EF4-FFF2-40B4-BE49-F238E27FC236}">
                      <a16:creationId xmlns:a16="http://schemas.microsoft.com/office/drawing/2014/main" id="{EAB20819-7F27-422A-92CC-996E4C6BD66F}"/>
                    </a:ext>
                  </a:extLst>
                </p:cNvPr>
                <p:cNvSpPr>
                  <a:spLocks noChangeAspect="1"/>
                </p:cNvSpPr>
                <p:nvPr/>
              </p:nvSpPr>
              <p:spPr>
                <a:xfrm>
                  <a:off x="484444" y="1143000"/>
                  <a:ext cx="4572000" cy="4572000"/>
                </a:xfrm>
                <a:prstGeom prst="pie">
                  <a:avLst>
                    <a:gd name="adj1" fmla="val 18606185"/>
                    <a:gd name="adj2" fmla="val 1139074"/>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Pie 66">
                  <a:extLst>
                    <a:ext uri="{FF2B5EF4-FFF2-40B4-BE49-F238E27FC236}">
                      <a16:creationId xmlns:a16="http://schemas.microsoft.com/office/drawing/2014/main" id="{020827F0-F6AB-4196-8811-6E7A7A48C311}"/>
                    </a:ext>
                  </a:extLst>
                </p:cNvPr>
                <p:cNvSpPr>
                  <a:spLocks noChangeAspect="1"/>
                </p:cNvSpPr>
                <p:nvPr/>
              </p:nvSpPr>
              <p:spPr>
                <a:xfrm>
                  <a:off x="484444" y="1143000"/>
                  <a:ext cx="4572000" cy="4572000"/>
                </a:xfrm>
                <a:prstGeom prst="pie">
                  <a:avLst>
                    <a:gd name="adj1" fmla="val 5416473"/>
                    <a:gd name="adj2" fmla="val 9753092"/>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Pie 69">
                  <a:extLst>
                    <a:ext uri="{FF2B5EF4-FFF2-40B4-BE49-F238E27FC236}">
                      <a16:creationId xmlns:a16="http://schemas.microsoft.com/office/drawing/2014/main" id="{A59C03EC-A1E2-4056-BFCF-9A43E52AC711}"/>
                    </a:ext>
                  </a:extLst>
                </p:cNvPr>
                <p:cNvSpPr>
                  <a:spLocks noChangeAspect="1"/>
                </p:cNvSpPr>
                <p:nvPr/>
              </p:nvSpPr>
              <p:spPr>
                <a:xfrm>
                  <a:off x="484444" y="1143000"/>
                  <a:ext cx="4572000" cy="4572000"/>
                </a:xfrm>
                <a:prstGeom prst="pie">
                  <a:avLst>
                    <a:gd name="adj1" fmla="val 1144392"/>
                    <a:gd name="adj2" fmla="val 5396955"/>
                  </a:avLst>
                </a:prstGeom>
                <a:solidFill>
                  <a:srgbClr val="00ABAB"/>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0" name="Oval 39">
                <a:extLst>
                  <a:ext uri="{FF2B5EF4-FFF2-40B4-BE49-F238E27FC236}">
                    <a16:creationId xmlns:a16="http://schemas.microsoft.com/office/drawing/2014/main" id="{84038864-EF06-45AF-A3FD-D44D35DAEC44}"/>
                  </a:ext>
                </a:extLst>
              </p:cNvPr>
              <p:cNvSpPr/>
              <p:nvPr/>
            </p:nvSpPr>
            <p:spPr>
              <a:xfrm>
                <a:off x="11482899" y="424970"/>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pic>
        <p:nvPicPr>
          <p:cNvPr id="46" name="Picture 45">
            <a:extLst>
              <a:ext uri="{FF2B5EF4-FFF2-40B4-BE49-F238E27FC236}">
                <a16:creationId xmlns:a16="http://schemas.microsoft.com/office/drawing/2014/main" id="{58EEEF5F-265B-408C-A852-DE9B03A42935}"/>
              </a:ext>
            </a:extLst>
          </p:cNvPr>
          <p:cNvPicPr>
            <a:picLocks noChangeAspect="1"/>
          </p:cNvPicPr>
          <p:nvPr/>
        </p:nvPicPr>
        <p:blipFill>
          <a:blip r:embed="rId16"/>
          <a:stretch>
            <a:fillRect/>
          </a:stretch>
        </p:blipFill>
        <p:spPr>
          <a:xfrm>
            <a:off x="10735567" y="112421"/>
            <a:ext cx="667512" cy="667512"/>
          </a:xfrm>
          <a:prstGeom prst="rect">
            <a:avLst/>
          </a:prstGeom>
        </p:spPr>
      </p:pic>
      <p:pic>
        <p:nvPicPr>
          <p:cNvPr id="52" name="Picture 6" descr="Abstract geometric polygon background wallpaper. Triangle shape low polly">
            <a:extLst>
              <a:ext uri="{FF2B5EF4-FFF2-40B4-BE49-F238E27FC236}">
                <a16:creationId xmlns:a16="http://schemas.microsoft.com/office/drawing/2014/main" id="{47042F74-AB4A-40FB-8C2C-01729EA2F33E}"/>
              </a:ext>
            </a:extLst>
          </p:cNvPr>
          <p:cNvPicPr>
            <a:picLocks noChangeAspect="1" noChangeArrowheads="1"/>
          </p:cNvPicPr>
          <p:nvPr/>
        </p:nvPicPr>
        <p:blipFill rotWithShape="1">
          <a:blip r:embed="rId17">
            <a:duotone>
              <a:schemeClr val="accent5">
                <a:shade val="45000"/>
                <a:satMod val="135000"/>
              </a:schemeClr>
              <a:prstClr val="white"/>
            </a:duotone>
            <a:extLst>
              <a:ext uri="{BEBA8EAE-BF5A-486C-A8C5-ECC9F3942E4B}">
                <a14:imgProps xmlns:a14="http://schemas.microsoft.com/office/drawing/2010/main">
                  <a14:imgLayer r:embed="rId18">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rot="5400000">
            <a:off x="8370338" y="2577722"/>
            <a:ext cx="5132924" cy="25104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A9A9F53C-2A9C-4D98-9AAF-B1EE69F25BEB}"/>
              </a:ext>
            </a:extLst>
          </p:cNvPr>
          <p:cNvSpPr txBox="1"/>
          <p:nvPr/>
        </p:nvSpPr>
        <p:spPr>
          <a:xfrm>
            <a:off x="9756743" y="1419863"/>
            <a:ext cx="2300139" cy="3924151"/>
          </a:xfrm>
          <a:prstGeom prst="rect">
            <a:avLst/>
          </a:prstGeom>
          <a:noFill/>
        </p:spPr>
        <p:txBody>
          <a:bodyPr wrap="square" rtlCol="0">
            <a:spAutoFit/>
          </a:bodyPr>
          <a:lstStyle/>
          <a:p>
            <a:r>
              <a:rPr lang="en-US" sz="1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As the Art of Possible is shifting, we are rapidly scaling capabilities that enable us to fuel future growth for Deloitte globally </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a:spcBef>
                <a:spcPts val="600"/>
              </a:spcBef>
              <a:buFont typeface="Arial" panose="020B0604020202020204" pitchFamily="34" charset="0"/>
              <a:buChar char="•"/>
              <a:defRP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Acquired AI-focused companies</a:t>
            </a:r>
          </a:p>
          <a:p>
            <a:pPr marL="171450" indent="-171450">
              <a:spcBef>
                <a:spcPts val="600"/>
              </a:spcBef>
              <a:buFont typeface="Arial" panose="020B0604020202020204" pitchFamily="34" charset="0"/>
              <a:buChar char="•"/>
              <a:defRP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Hired strategic AI talent</a:t>
            </a:r>
          </a:p>
          <a:p>
            <a:pPr marL="171450" lvl="0" indent="-171450">
              <a:spcBef>
                <a:spcPts val="600"/>
              </a:spcBef>
              <a:buFont typeface="Arial" panose="020B0604020202020204" pitchFamily="34" charset="0"/>
              <a:buChar char="•"/>
              <a:defRP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Powered by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CortexAI</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a:spcBef>
                <a:spcPts val="600"/>
              </a:spcBef>
              <a:buFont typeface="Arial" panose="020B0604020202020204" pitchFamily="34" charset="0"/>
              <a:buChar char="•"/>
              <a:defRP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Reinforced with Trustworthy AI</a:t>
            </a:r>
          </a:p>
          <a:p>
            <a:pPr marL="171450" lvl="0" indent="-171450">
              <a:spcBef>
                <a:spcPts val="600"/>
              </a:spcBef>
              <a:buFont typeface="Arial" panose="020B0604020202020204" pitchFamily="34" charset="0"/>
              <a:buChar char="•"/>
              <a:defRP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Delivered by the Talent Model of the Future</a:t>
            </a:r>
            <a:endParaRPr lang="en-US" sz="14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8" name="Picture 57" descr="A picture containing table, umbrella&#10;&#10;Description automatically generated">
            <a:extLst>
              <a:ext uri="{FF2B5EF4-FFF2-40B4-BE49-F238E27FC236}">
                <a16:creationId xmlns:a16="http://schemas.microsoft.com/office/drawing/2014/main" id="{38CBBEE9-7EB0-4EEF-A2D3-CCB31EA1D056}"/>
              </a:ext>
            </a:extLst>
          </p:cNvPr>
          <p:cNvPicPr>
            <a:picLocks noChangeAspect="1"/>
          </p:cNvPicPr>
          <p:nvPr/>
        </p:nvPicPr>
        <p:blipFill rotWithShape="1">
          <a:blip r:embed="rId19"/>
          <a:srcRect t="87463"/>
          <a:stretch/>
        </p:blipFill>
        <p:spPr>
          <a:xfrm>
            <a:off x="0" y="5998245"/>
            <a:ext cx="12192000" cy="859755"/>
          </a:xfrm>
          <a:prstGeom prst="rect">
            <a:avLst/>
          </a:prstGeom>
        </p:spPr>
      </p:pic>
      <p:sp>
        <p:nvSpPr>
          <p:cNvPr id="55" name="object 5">
            <a:extLst>
              <a:ext uri="{FF2B5EF4-FFF2-40B4-BE49-F238E27FC236}">
                <a16:creationId xmlns:a16="http://schemas.microsoft.com/office/drawing/2014/main" id="{F81447E5-0388-4637-BD97-B3DD8A59C19E}"/>
              </a:ext>
            </a:extLst>
          </p:cNvPr>
          <p:cNvSpPr/>
          <p:nvPr/>
        </p:nvSpPr>
        <p:spPr>
          <a:xfrm>
            <a:off x="7318355" y="3753709"/>
            <a:ext cx="2194560" cy="228600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400" b="1" i="0" u="none" strike="noStrike" kern="1200" cap="none" spc="0" normalizeH="0" baseline="0" noProof="0" err="1">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Cognitizing</a:t>
            </a: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 our</a:t>
            </a:r>
          </a:p>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lang="en-US" sz="1400" b="1">
                <a:solidFill>
                  <a:srgbClr val="4BACC6"/>
                </a:solidFill>
                <a:latin typeface="Open Sans" panose="020B0606030504020204" pitchFamily="34" charset="0"/>
                <a:ea typeface="Open Sans" panose="020B0606030504020204" pitchFamily="34" charset="0"/>
                <a:cs typeface="Open Sans" panose="020B0606030504020204" pitchFamily="34" charset="0"/>
              </a:rPr>
              <a:t>        </a:t>
            </a: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Business</a:t>
            </a:r>
          </a:p>
        </p:txBody>
      </p:sp>
      <p:pic>
        <p:nvPicPr>
          <p:cNvPr id="61" name="Picture 60" descr="A picture containing graphics, drawing, plate&#10;&#10;Description automatically generated">
            <a:extLst>
              <a:ext uri="{FF2B5EF4-FFF2-40B4-BE49-F238E27FC236}">
                <a16:creationId xmlns:a16="http://schemas.microsoft.com/office/drawing/2014/main" id="{21D49E40-11A6-4EC7-9E62-CBEE6524788C}"/>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b="38889"/>
          <a:stretch/>
        </p:blipFill>
        <p:spPr>
          <a:xfrm>
            <a:off x="7377754" y="5098434"/>
            <a:ext cx="645171" cy="211473"/>
          </a:xfrm>
          <a:prstGeom prst="rect">
            <a:avLst/>
          </a:prstGeom>
        </p:spPr>
      </p:pic>
      <p:pic>
        <p:nvPicPr>
          <p:cNvPr id="6148" name="Picture 4" descr="Los Angeles Rams NFL - Rams News, Scores, Stats, Rumors &amp; More - ESPN">
            <a:extLst>
              <a:ext uri="{FF2B5EF4-FFF2-40B4-BE49-F238E27FC236}">
                <a16:creationId xmlns:a16="http://schemas.microsoft.com/office/drawing/2014/main" id="{559E7AE1-8A9D-4508-96C8-DDBC1396577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54855" y="2966493"/>
            <a:ext cx="598277" cy="598277"/>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50B191A3-58CA-45D4-AF24-D48DE2E8C69A}"/>
              </a:ext>
            </a:extLst>
          </p:cNvPr>
          <p:cNvGrpSpPr/>
          <p:nvPr/>
        </p:nvGrpSpPr>
        <p:grpSpPr>
          <a:xfrm>
            <a:off x="333335" y="1330962"/>
            <a:ext cx="2194560" cy="2286000"/>
            <a:chOff x="1890165" y="1330962"/>
            <a:chExt cx="2194560" cy="2286000"/>
          </a:xfrm>
        </p:grpSpPr>
        <p:sp>
          <p:nvSpPr>
            <p:cNvPr id="25" name="object 5">
              <a:extLst>
                <a:ext uri="{FF2B5EF4-FFF2-40B4-BE49-F238E27FC236}">
                  <a16:creationId xmlns:a16="http://schemas.microsoft.com/office/drawing/2014/main" id="{12735A62-51E8-4E92-975E-519ADB9E7D26}"/>
                </a:ext>
              </a:extLst>
            </p:cNvPr>
            <p:cNvSpPr/>
            <p:nvPr/>
          </p:nvSpPr>
          <p:spPr>
            <a:xfrm>
              <a:off x="1890165" y="1330962"/>
              <a:ext cx="2194560" cy="228600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1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AI Strategy</a:t>
              </a:r>
              <a:r>
                <a:rPr kumimoji="0" lang="en-US" sz="1400" b="1" i="0" u="none" strike="noStrike" kern="1200" cap="none" spc="0" normalizeH="0" baseline="0" noProof="0">
                  <a:ln>
                    <a:noFill/>
                  </a:ln>
                  <a:solidFill>
                    <a:srgbClr val="4BACC6"/>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p>
          </p:txBody>
        </p:sp>
        <p:pic>
          <p:nvPicPr>
            <p:cNvPr id="26" name="Picture 6" descr="Flag of Europe - Wikipedia">
              <a:extLst>
                <a:ext uri="{FF2B5EF4-FFF2-40B4-BE49-F238E27FC236}">
                  <a16:creationId xmlns:a16="http://schemas.microsoft.com/office/drawing/2014/main" id="{16E291EE-8A02-470C-B302-C8E864E9DB6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80438" y="3090703"/>
              <a:ext cx="535939" cy="357293"/>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Playbook">
              <a:extLst>
                <a:ext uri="{FF2B5EF4-FFF2-40B4-BE49-F238E27FC236}">
                  <a16:creationId xmlns:a16="http://schemas.microsoft.com/office/drawing/2014/main" id="{B8933FA2-ABA3-47BA-B081-D83A2A28F703}"/>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1992644" y="1348492"/>
              <a:ext cx="291356" cy="291356"/>
            </a:xfrm>
            <a:prstGeom prst="rect">
              <a:avLst/>
            </a:prstGeom>
          </p:spPr>
        </p:pic>
      </p:grpSp>
      <p:grpSp>
        <p:nvGrpSpPr>
          <p:cNvPr id="15" name="Group 14">
            <a:extLst>
              <a:ext uri="{FF2B5EF4-FFF2-40B4-BE49-F238E27FC236}">
                <a16:creationId xmlns:a16="http://schemas.microsoft.com/office/drawing/2014/main" id="{AB415BBD-E603-4845-86D4-8CA6DE280409}"/>
              </a:ext>
            </a:extLst>
          </p:cNvPr>
          <p:cNvGrpSpPr/>
          <p:nvPr/>
        </p:nvGrpSpPr>
        <p:grpSpPr>
          <a:xfrm>
            <a:off x="4994395" y="3753709"/>
            <a:ext cx="2194560" cy="2286000"/>
            <a:chOff x="8075692" y="4240793"/>
            <a:chExt cx="2194560" cy="2286000"/>
          </a:xfrm>
        </p:grpSpPr>
        <p:sp>
          <p:nvSpPr>
            <p:cNvPr id="16" name="object 5">
              <a:extLst>
                <a:ext uri="{FF2B5EF4-FFF2-40B4-BE49-F238E27FC236}">
                  <a16:creationId xmlns:a16="http://schemas.microsoft.com/office/drawing/2014/main" id="{7D645508-8F18-499B-B8AA-E6B113AE2154}"/>
                </a:ext>
              </a:extLst>
            </p:cNvPr>
            <p:cNvSpPr/>
            <p:nvPr/>
          </p:nvSpPr>
          <p:spPr>
            <a:xfrm>
              <a:off x="8075692" y="4240793"/>
              <a:ext cx="2194560" cy="228600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           Cyber AI</a:t>
              </a:r>
              <a:endPar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7" name="Graphic 16" descr="Circles with lines">
              <a:extLst>
                <a:ext uri="{FF2B5EF4-FFF2-40B4-BE49-F238E27FC236}">
                  <a16:creationId xmlns:a16="http://schemas.microsoft.com/office/drawing/2014/main" id="{3398A810-C6C2-4DE0-B449-6046522D9FD1}"/>
                </a:ext>
              </a:extLst>
            </p:cNvPr>
            <p:cNvPicPr>
              <a:picLocks noChangeAspect="1"/>
            </p:cNvPicPr>
            <p:nvPr/>
          </p:nvPicPr>
          <p:blipFill>
            <a:blip r:embed="rId25">
              <a:extLst>
                <a:ext uri="{96DAC541-7B7A-43D3-8B79-37D633B846F1}">
                  <asvg:svgBlip xmlns:asvg="http://schemas.microsoft.com/office/drawing/2016/SVG/main" xmlns="" r:embed="rId27"/>
                </a:ext>
              </a:extLst>
            </a:blip>
            <a:stretch>
              <a:fillRect/>
            </a:stretch>
          </p:blipFill>
          <p:spPr>
            <a:xfrm>
              <a:off x="8178189" y="4244827"/>
              <a:ext cx="387795" cy="387795"/>
            </a:xfrm>
            <a:prstGeom prst="rect">
              <a:avLst/>
            </a:prstGeom>
          </p:spPr>
        </p:pic>
      </p:grpSp>
      <p:pic>
        <p:nvPicPr>
          <p:cNvPr id="10" name="Picture 9">
            <a:extLst>
              <a:ext uri="{FF2B5EF4-FFF2-40B4-BE49-F238E27FC236}">
                <a16:creationId xmlns:a16="http://schemas.microsoft.com/office/drawing/2014/main" id="{6377A733-8A10-43B5-BC9A-3DA106C43FC2}"/>
              </a:ext>
            </a:extLst>
          </p:cNvPr>
          <p:cNvPicPr>
            <a:picLocks noChangeAspect="1"/>
          </p:cNvPicPr>
          <p:nvPr/>
        </p:nvPicPr>
        <p:blipFill rotWithShape="1">
          <a:blip r:embed="rId28"/>
          <a:srcRect l="24909" t="25257" r="1449" b="25975"/>
          <a:stretch/>
        </p:blipFill>
        <p:spPr>
          <a:xfrm>
            <a:off x="8182355" y="5138320"/>
            <a:ext cx="1115943" cy="157219"/>
          </a:xfrm>
          <a:prstGeom prst="rect">
            <a:avLst/>
          </a:prstGeom>
        </p:spPr>
      </p:pic>
      <p:sp>
        <p:nvSpPr>
          <p:cNvPr id="24" name="Rectangle 23">
            <a:extLst>
              <a:ext uri="{FF2B5EF4-FFF2-40B4-BE49-F238E27FC236}">
                <a16:creationId xmlns:a16="http://schemas.microsoft.com/office/drawing/2014/main" id="{9474634E-308D-4668-B7CD-FD09F226AD0F}"/>
              </a:ext>
            </a:extLst>
          </p:cNvPr>
          <p:cNvSpPr/>
          <p:nvPr/>
        </p:nvSpPr>
        <p:spPr>
          <a:xfrm>
            <a:off x="8182356" y="5347597"/>
            <a:ext cx="934782" cy="173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140+ Clients</a:t>
            </a:r>
          </a:p>
        </p:txBody>
      </p:sp>
      <p:sp>
        <p:nvSpPr>
          <p:cNvPr id="62" name="Rectangle 61">
            <a:extLst>
              <a:ext uri="{FF2B5EF4-FFF2-40B4-BE49-F238E27FC236}">
                <a16:creationId xmlns:a16="http://schemas.microsoft.com/office/drawing/2014/main" id="{B13C657E-1CC2-44B7-B3B8-5566AF73BCF7}"/>
              </a:ext>
            </a:extLst>
          </p:cNvPr>
          <p:cNvSpPr/>
          <p:nvPr/>
        </p:nvSpPr>
        <p:spPr>
          <a:xfrm>
            <a:off x="7297624" y="5347597"/>
            <a:ext cx="824705" cy="155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600+ clients</a:t>
            </a:r>
          </a:p>
        </p:txBody>
      </p:sp>
      <p:sp>
        <p:nvSpPr>
          <p:cNvPr id="19" name="Rectangle 18">
            <a:extLst>
              <a:ext uri="{FF2B5EF4-FFF2-40B4-BE49-F238E27FC236}">
                <a16:creationId xmlns:a16="http://schemas.microsoft.com/office/drawing/2014/main" id="{28DD53E4-AECE-4B5A-BAA8-03B0B35BD3A3}"/>
              </a:ext>
            </a:extLst>
          </p:cNvPr>
          <p:cNvSpPr/>
          <p:nvPr/>
        </p:nvSpPr>
        <p:spPr>
          <a:xfrm>
            <a:off x="3732780" y="5337203"/>
            <a:ext cx="1471430" cy="292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Large</a:t>
            </a:r>
          </a:p>
          <a:p>
            <a:r>
              <a:rPr lang="en-US" sz="1100" dirty="0">
                <a:solidFill>
                  <a:schemeClr val="tx1"/>
                </a:solidFill>
              </a:rPr>
              <a:t>Asset Manager</a:t>
            </a:r>
          </a:p>
        </p:txBody>
      </p:sp>
      <p:pic>
        <p:nvPicPr>
          <p:cNvPr id="13" name="Graphic 12" descr="Lightbulb and gear">
            <a:extLst>
              <a:ext uri="{FF2B5EF4-FFF2-40B4-BE49-F238E27FC236}">
                <a16:creationId xmlns:a16="http://schemas.microsoft.com/office/drawing/2014/main" id="{9454FC32-32D1-4B88-8F5F-AFD12F1613E0}"/>
              </a:ext>
            </a:extLst>
          </p:cNvPr>
          <p:cNvPicPr>
            <a:picLocks noChangeAspect="1"/>
          </p:cNvPicPr>
          <p:nvPr/>
        </p:nvPicPr>
        <p:blipFill>
          <a:blip r:embed="rId29">
            <a:extLst>
              <a:ext uri="{96DAC541-7B7A-43D3-8B79-37D633B846F1}">
                <asvg:svgBlip xmlns:asvg="http://schemas.microsoft.com/office/drawing/2016/SVG/main" xmlns="" r:embed="rId31"/>
              </a:ext>
            </a:extLst>
          </a:blip>
          <a:stretch>
            <a:fillRect/>
          </a:stretch>
        </p:blipFill>
        <p:spPr>
          <a:xfrm>
            <a:off x="7398485" y="3803778"/>
            <a:ext cx="320492" cy="320492"/>
          </a:xfrm>
          <a:prstGeom prst="rect">
            <a:avLst/>
          </a:prstGeom>
        </p:spPr>
      </p:pic>
      <p:sp>
        <p:nvSpPr>
          <p:cNvPr id="18" name="Rectangle 17">
            <a:extLst>
              <a:ext uri="{FF2B5EF4-FFF2-40B4-BE49-F238E27FC236}">
                <a16:creationId xmlns:a16="http://schemas.microsoft.com/office/drawing/2014/main" id="{2D232889-E700-4E29-B728-DD78ABA05028}"/>
              </a:ext>
            </a:extLst>
          </p:cNvPr>
          <p:cNvSpPr/>
          <p:nvPr/>
        </p:nvSpPr>
        <p:spPr>
          <a:xfrm>
            <a:off x="7489552" y="5610176"/>
            <a:ext cx="1947754" cy="289046"/>
          </a:xfrm>
          <a:prstGeom prst="rect">
            <a:avLst/>
          </a:prstGeom>
        </p:spPr>
        <p:txBody>
          <a:bodyPr wrap="square" lIns="0" tIns="0" rIns="0" bIns="0">
            <a:spAutoFit/>
          </a:bodyPr>
          <a:lstStyle/>
          <a:p>
            <a:pPr algn="ctr"/>
            <a:r>
              <a:rPr lang="en-US" sz="900" b="1" dirty="0"/>
              <a:t>2020 Audit Innovation of the Year </a:t>
            </a:r>
          </a:p>
          <a:p>
            <a:pPr algn="ctr"/>
            <a:r>
              <a:rPr lang="en-US" sz="800" dirty="0"/>
              <a:t>at the Digital Accountancy Forum &amp; Awards</a:t>
            </a:r>
          </a:p>
        </p:txBody>
      </p:sp>
      <p:sp>
        <p:nvSpPr>
          <p:cNvPr id="70" name="object 5">
            <a:extLst>
              <a:ext uri="{FF2B5EF4-FFF2-40B4-BE49-F238E27FC236}">
                <a16:creationId xmlns:a16="http://schemas.microsoft.com/office/drawing/2014/main" id="{A185E3DF-E38A-428E-8E08-89903EE11C89}"/>
              </a:ext>
            </a:extLst>
          </p:cNvPr>
          <p:cNvSpPr/>
          <p:nvPr/>
        </p:nvSpPr>
        <p:spPr>
          <a:xfrm>
            <a:off x="333007" y="3745480"/>
            <a:ext cx="2194560" cy="228600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400" b="1" i="0" u="none" strike="noStrike" kern="1200" cap="none" spc="0" normalizeH="0" baseline="0" noProof="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           AI Foundry</a:t>
            </a:r>
            <a:endPar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76" name="Group 75">
            <a:extLst>
              <a:ext uri="{FF2B5EF4-FFF2-40B4-BE49-F238E27FC236}">
                <a16:creationId xmlns:a16="http://schemas.microsoft.com/office/drawing/2014/main" id="{2F231E67-FC7D-44C2-BFCB-8F44DEC23822}"/>
              </a:ext>
            </a:extLst>
          </p:cNvPr>
          <p:cNvGrpSpPr/>
          <p:nvPr/>
        </p:nvGrpSpPr>
        <p:grpSpPr>
          <a:xfrm>
            <a:off x="471110" y="3836581"/>
            <a:ext cx="256088" cy="302264"/>
            <a:chOff x="6145213" y="7040563"/>
            <a:chExt cx="484187" cy="571500"/>
          </a:xfrm>
          <a:solidFill>
            <a:srgbClr val="174062"/>
          </a:solidFill>
        </p:grpSpPr>
        <p:sp>
          <p:nvSpPr>
            <p:cNvPr id="77" name="Freeform 365">
              <a:extLst>
                <a:ext uri="{FF2B5EF4-FFF2-40B4-BE49-F238E27FC236}">
                  <a16:creationId xmlns:a16="http://schemas.microsoft.com/office/drawing/2014/main" id="{A524CD05-B303-47D8-B078-82B37F4AF9F2}"/>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66">
              <a:extLst>
                <a:ext uri="{FF2B5EF4-FFF2-40B4-BE49-F238E27FC236}">
                  <a16:creationId xmlns:a16="http://schemas.microsoft.com/office/drawing/2014/main" id="{DADD79AE-799C-4D03-8846-6E32F86BEB68}"/>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67">
              <a:extLst>
                <a:ext uri="{FF2B5EF4-FFF2-40B4-BE49-F238E27FC236}">
                  <a16:creationId xmlns:a16="http://schemas.microsoft.com/office/drawing/2014/main" id="{2A4A1E72-624A-45B1-9E58-2082938C09AF}"/>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68">
              <a:extLst>
                <a:ext uri="{FF2B5EF4-FFF2-40B4-BE49-F238E27FC236}">
                  <a16:creationId xmlns:a16="http://schemas.microsoft.com/office/drawing/2014/main" id="{5E297202-A81F-4DD3-851C-D705F8D19812}"/>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69">
              <a:extLst>
                <a:ext uri="{FF2B5EF4-FFF2-40B4-BE49-F238E27FC236}">
                  <a16:creationId xmlns:a16="http://schemas.microsoft.com/office/drawing/2014/main" id="{410F5DE7-5BEE-4764-98F5-FF1EDCC42E6D}"/>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70">
              <a:extLst>
                <a:ext uri="{FF2B5EF4-FFF2-40B4-BE49-F238E27FC236}">
                  <a16:creationId xmlns:a16="http://schemas.microsoft.com/office/drawing/2014/main" id="{C3B25D87-82C1-46CB-88FC-A9BB5E68F0C2}"/>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4">
            <a:extLst>
              <a:ext uri="{FF2B5EF4-FFF2-40B4-BE49-F238E27FC236}">
                <a16:creationId xmlns:a16="http://schemas.microsoft.com/office/drawing/2014/main" id="{51B634C9-4A11-8C4D-881C-4D63B7F7E9F2}"/>
              </a:ext>
            </a:extLst>
          </p:cNvPr>
          <p:cNvSpPr/>
          <p:nvPr/>
        </p:nvSpPr>
        <p:spPr>
          <a:xfrm>
            <a:off x="471084" y="1817844"/>
            <a:ext cx="1918014" cy="738664"/>
          </a:xfrm>
          <a:prstGeom prst="rect">
            <a:avLst/>
          </a:prstGeom>
        </p:spPr>
        <p:txBody>
          <a:bodyPr wrap="square" lIns="0" tIns="0" rIns="0" bIns="0">
            <a:spAutoFit/>
          </a:bodyPr>
          <a:lstStyle/>
          <a:p>
            <a:pPr lvl="0">
              <a:buClr>
                <a:srgbClr val="787878"/>
              </a:buClr>
              <a:defRPr/>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Design and deliver strategy-led, data- and AI-fueled transformations to drive tangible value</a:t>
            </a:r>
          </a:p>
        </p:txBody>
      </p:sp>
      <p:sp>
        <p:nvSpPr>
          <p:cNvPr id="12" name="Rectangle 11">
            <a:extLst>
              <a:ext uri="{FF2B5EF4-FFF2-40B4-BE49-F238E27FC236}">
                <a16:creationId xmlns:a16="http://schemas.microsoft.com/office/drawing/2014/main" id="{E23D3FD4-A62C-994A-8A67-05894E9EEFFA}"/>
              </a:ext>
            </a:extLst>
          </p:cNvPr>
          <p:cNvSpPr/>
          <p:nvPr/>
        </p:nvSpPr>
        <p:spPr>
          <a:xfrm>
            <a:off x="435504" y="4281942"/>
            <a:ext cx="2032488" cy="923330"/>
          </a:xfrm>
          <a:prstGeom prst="rect">
            <a:avLst/>
          </a:prstGeom>
        </p:spPr>
        <p:txBody>
          <a:bodyPr wrap="square" lIns="0" tIns="0" rIns="0" bIns="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Provide cost-effective capacity and capability skilled in AI technologies, powered by assets, data, insights, and ecosystems </a:t>
            </a:r>
            <a:endParaRPr lang="en-US" sz="1200" b="0" i="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6" name="Rectangle 95">
            <a:extLst>
              <a:ext uri="{FF2B5EF4-FFF2-40B4-BE49-F238E27FC236}">
                <a16:creationId xmlns:a16="http://schemas.microsoft.com/office/drawing/2014/main" id="{7B858A79-13FD-0A4F-AFF8-1C576F07ACD8}"/>
              </a:ext>
            </a:extLst>
          </p:cNvPr>
          <p:cNvSpPr/>
          <p:nvPr/>
        </p:nvSpPr>
        <p:spPr>
          <a:xfrm>
            <a:off x="2789681" y="1817844"/>
            <a:ext cx="1929101" cy="923330"/>
          </a:xfrm>
          <a:prstGeom prst="rect">
            <a:avLst/>
          </a:prstGeom>
        </p:spPr>
        <p:txBody>
          <a:bodyPr wrap="square" lIns="0" tIns="0" rIns="0" bIns="0">
            <a:spAutoFit/>
          </a:bodyPr>
          <a:lstStyle/>
          <a:p>
            <a:pPr lvl="0">
              <a:buClr>
                <a:srgbClr val="787878"/>
              </a:buClr>
              <a:defRPr/>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Build the architectural services, talent, and development capabilities to deploy streaming data ecosystems</a:t>
            </a:r>
          </a:p>
        </p:txBody>
      </p:sp>
      <p:sp>
        <p:nvSpPr>
          <p:cNvPr id="97" name="Rectangle 96">
            <a:extLst>
              <a:ext uri="{FF2B5EF4-FFF2-40B4-BE49-F238E27FC236}">
                <a16:creationId xmlns:a16="http://schemas.microsoft.com/office/drawing/2014/main" id="{99AE77F0-7B6D-4647-B37A-2DCB7553583B}"/>
              </a:ext>
            </a:extLst>
          </p:cNvPr>
          <p:cNvSpPr/>
          <p:nvPr/>
        </p:nvSpPr>
        <p:spPr>
          <a:xfrm>
            <a:off x="5147034" y="1916179"/>
            <a:ext cx="1914143" cy="738664"/>
          </a:xfrm>
          <a:prstGeom prst="rect">
            <a:avLst/>
          </a:prstGeom>
        </p:spPr>
        <p:txBody>
          <a:bodyPr wrap="square" lIns="0" tIns="0" rIns="0" bIns="0">
            <a:spAutoFit/>
          </a:bodyPr>
          <a:lstStyle/>
          <a:p>
            <a:pPr lvl="0">
              <a:buClr>
                <a:srgbClr val="787878"/>
              </a:buClr>
              <a:defRPr/>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Use AI to drive business process transformation, cost reduction, and ERP value optimization</a:t>
            </a:r>
          </a:p>
        </p:txBody>
      </p:sp>
      <p:sp>
        <p:nvSpPr>
          <p:cNvPr id="98" name="Rectangle 97">
            <a:extLst>
              <a:ext uri="{FF2B5EF4-FFF2-40B4-BE49-F238E27FC236}">
                <a16:creationId xmlns:a16="http://schemas.microsoft.com/office/drawing/2014/main" id="{B9CD8B07-1675-AA42-9C7C-EBA834A7289C}"/>
              </a:ext>
            </a:extLst>
          </p:cNvPr>
          <p:cNvSpPr/>
          <p:nvPr/>
        </p:nvSpPr>
        <p:spPr>
          <a:xfrm>
            <a:off x="7427621" y="1919964"/>
            <a:ext cx="1936838" cy="923330"/>
          </a:xfrm>
          <a:prstGeom prst="rect">
            <a:avLst/>
          </a:prstGeom>
        </p:spPr>
        <p:txBody>
          <a:bodyPr wrap="square" lIns="0" tIns="0" rIns="0" bIns="0">
            <a:spAutoFit/>
          </a:bodyPr>
          <a:lstStyle/>
          <a:p>
            <a:pPr lvl="0">
              <a:buClr>
                <a:srgbClr val="787878"/>
              </a:buClr>
              <a:defRPr/>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Harness the power of ML, conversational AI, vision AI, and tailored AI sector solutions to augment human capabilities</a:t>
            </a:r>
          </a:p>
        </p:txBody>
      </p:sp>
      <p:sp>
        <p:nvSpPr>
          <p:cNvPr id="99" name="Rectangle 98">
            <a:extLst>
              <a:ext uri="{FF2B5EF4-FFF2-40B4-BE49-F238E27FC236}">
                <a16:creationId xmlns:a16="http://schemas.microsoft.com/office/drawing/2014/main" id="{AF85265B-3074-9F4F-9977-524F9D0C06C0}"/>
              </a:ext>
            </a:extLst>
          </p:cNvPr>
          <p:cNvSpPr/>
          <p:nvPr/>
        </p:nvSpPr>
        <p:spPr>
          <a:xfrm>
            <a:off x="5143820" y="4281942"/>
            <a:ext cx="1914143" cy="738664"/>
          </a:xfrm>
          <a:prstGeom prst="rect">
            <a:avLst/>
          </a:prstGeom>
        </p:spPr>
        <p:txBody>
          <a:bodyPr wrap="square" lIns="0" tIns="0" rIns="0" bIns="0">
            <a:spAutoFit/>
          </a:bodyPr>
          <a:lstStyle/>
          <a:p>
            <a:pPr lvl="0">
              <a:buClr>
                <a:srgbClr val="787878"/>
              </a:buClr>
              <a:defRPr/>
            </a:pPr>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Secure our clients’ environment to build trust in the community and with customers they serve</a:t>
            </a:r>
          </a:p>
        </p:txBody>
      </p:sp>
      <p:sp>
        <p:nvSpPr>
          <p:cNvPr id="100" name="Rectangle 99">
            <a:extLst>
              <a:ext uri="{FF2B5EF4-FFF2-40B4-BE49-F238E27FC236}">
                <a16:creationId xmlns:a16="http://schemas.microsoft.com/office/drawing/2014/main" id="{139DD0BE-6B0E-4C46-B02E-6EC8CD055AEF}"/>
              </a:ext>
            </a:extLst>
          </p:cNvPr>
          <p:cNvSpPr/>
          <p:nvPr/>
        </p:nvSpPr>
        <p:spPr>
          <a:xfrm>
            <a:off x="7438968" y="4281942"/>
            <a:ext cx="1914143" cy="738664"/>
          </a:xfrm>
          <a:prstGeom prst="rect">
            <a:avLst/>
          </a:prstGeom>
        </p:spPr>
        <p:txBody>
          <a:bodyPr wrap="square" lIns="0" tIns="0" rIns="0" bIns="0">
            <a:spAutoFit/>
          </a:bodyPr>
          <a:lstStyle/>
          <a:p>
            <a:pPr lvl="0">
              <a:buClr>
                <a:srgbClr val="787878"/>
              </a:buClr>
              <a:defRPr/>
            </a:pPr>
            <a:r>
              <a:rPr lang="en-US" sz="12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Cognitize</a:t>
            </a:r>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 how we deliver Audit and Tax services through AI-enabled delivery</a:t>
            </a:r>
          </a:p>
        </p:txBody>
      </p:sp>
      <p:pic>
        <p:nvPicPr>
          <p:cNvPr id="103" name="Picture 16" descr="British American Tobacco - Basis Technologies">
            <a:extLst>
              <a:ext uri="{FF2B5EF4-FFF2-40B4-BE49-F238E27FC236}">
                <a16:creationId xmlns:a16="http://schemas.microsoft.com/office/drawing/2014/main" id="{61DE41DA-9902-9441-9FAF-926733CB793C}"/>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14500" t="18282" r="15402" b="22408"/>
          <a:stretch/>
        </p:blipFill>
        <p:spPr bwMode="auto">
          <a:xfrm>
            <a:off x="8071755" y="3053204"/>
            <a:ext cx="649846" cy="412955"/>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C49829D3-09EE-514A-B262-4B786DCBB04C}"/>
              </a:ext>
            </a:extLst>
          </p:cNvPr>
          <p:cNvSpPr/>
          <p:nvPr/>
        </p:nvSpPr>
        <p:spPr>
          <a:xfrm>
            <a:off x="2786046" y="4281942"/>
            <a:ext cx="1914143" cy="738664"/>
          </a:xfrm>
          <a:prstGeom prst="rect">
            <a:avLst/>
          </a:prstGeom>
        </p:spPr>
        <p:txBody>
          <a:bodyPr wrap="square" lIns="0" tIns="0" rIns="0" bIns="0">
            <a:spAutoFit/>
          </a:bodyPr>
          <a:lstStyle/>
          <a:p>
            <a:pPr lvl="0">
              <a:buClr>
                <a:srgbClr val="787878"/>
              </a:buClr>
              <a:defRPr/>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Help clients operationalize and scale their AI aspirations on Cloud architecture</a:t>
            </a:r>
          </a:p>
        </p:txBody>
      </p:sp>
      <p:pic>
        <p:nvPicPr>
          <p:cNvPr id="12291" name="Picture 3" descr="US Bank Logo">
            <a:extLst>
              <a:ext uri="{FF2B5EF4-FFF2-40B4-BE49-F238E27FC236}">
                <a16:creationId xmlns:a16="http://schemas.microsoft.com/office/drawing/2014/main" id="{ACAE366A-BD0D-8143-B29F-14630B49D95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86763" y="5401295"/>
            <a:ext cx="1092974" cy="272029"/>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Trophy">
            <a:extLst>
              <a:ext uri="{FF2B5EF4-FFF2-40B4-BE49-F238E27FC236}">
                <a16:creationId xmlns:a16="http://schemas.microsoft.com/office/drawing/2014/main" id="{75325471-69A7-4C5C-9211-5D7F84172F36}"/>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7352791" y="5645249"/>
            <a:ext cx="218900" cy="218900"/>
          </a:xfrm>
          <a:prstGeom prst="rect">
            <a:avLst/>
          </a:prstGeom>
        </p:spPr>
      </p:pic>
      <p:sp>
        <p:nvSpPr>
          <p:cNvPr id="83" name="TextBox 82">
            <a:extLst>
              <a:ext uri="{FF2B5EF4-FFF2-40B4-BE49-F238E27FC236}">
                <a16:creationId xmlns:a16="http://schemas.microsoft.com/office/drawing/2014/main" id="{422C5AC6-247A-704D-B829-532EFD58913C}"/>
              </a:ext>
            </a:extLst>
          </p:cNvPr>
          <p:cNvSpPr txBox="1"/>
          <p:nvPr/>
        </p:nvSpPr>
        <p:spPr>
          <a:xfrm>
            <a:off x="11560429" y="6513576"/>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b="0" i="0" smtClean="0">
                <a:solidFill>
                  <a:schemeClr val="tx1"/>
                </a:solidFill>
                <a:latin typeface="Open Sans Regular" charset="0"/>
              </a:rPr>
              <a:pPr algn="r">
                <a:spcBef>
                  <a:spcPts val="800"/>
                </a:spcBef>
                <a:buSzPct val="100000"/>
                <a:buFont typeface="Arial"/>
                <a:buNone/>
              </a:pPr>
              <a:t>11</a:t>
            </a:fld>
            <a:endParaRPr lang="en-US" sz="650" b="0" i="0">
              <a:solidFill>
                <a:schemeClr val="tx1"/>
              </a:solidFill>
              <a:latin typeface="Open Sans Regular" charset="0"/>
            </a:endParaRPr>
          </a:p>
        </p:txBody>
      </p:sp>
      <p:sp>
        <p:nvSpPr>
          <p:cNvPr id="86" name="Copyright">
            <a:extLst>
              <a:ext uri="{FF2B5EF4-FFF2-40B4-BE49-F238E27FC236}">
                <a16:creationId xmlns:a16="http://schemas.microsoft.com/office/drawing/2014/main" id="{0D80C70B-DB57-4CF1-BFE9-B3403E511434}"/>
              </a:ext>
            </a:extLst>
          </p:cNvPr>
          <p:cNvSpPr txBox="1"/>
          <p:nvPr/>
        </p:nvSpPr>
        <p:spPr>
          <a:xfrm>
            <a:off x="329184" y="6513576"/>
            <a:ext cx="5355167" cy="100027"/>
          </a:xfrm>
          <a:prstGeom prst="rect">
            <a:avLst/>
          </a:prstGeom>
          <a:noFill/>
        </p:spPr>
        <p:txBody>
          <a:bodyPr vert="horz" wrap="square" lIns="0" tIns="0" rIns="0" bIns="0" rtlCol="0" anchor="t">
            <a:noAutofit/>
          </a:bodyPr>
          <a:lstStyle/>
          <a:p>
            <a:pPr marL="0" marR="0" lvl="0" indent="0" algn="l" defTabSz="1219170" rtl="0" eaLnBrk="1" fontAlgn="auto" latinLnBrk="0" hangingPunct="1">
              <a:lnSpc>
                <a:spcPct val="100000"/>
              </a:lnSpc>
              <a:spcBef>
                <a:spcPts val="800"/>
              </a:spcBef>
              <a:spcAft>
                <a:spcPts val="0"/>
              </a:spcAft>
              <a:buClrTx/>
              <a:buSzPct val="100000"/>
              <a:buFont typeface="Arial"/>
              <a:buNone/>
              <a:tabLst/>
              <a:defRPr/>
            </a:pPr>
            <a:r>
              <a:rPr kumimoji="0" lang="en-US" sz="650" b="0" i="0" u="none" strike="noStrike" kern="1200" cap="none" spc="0" normalizeH="0" baseline="0" noProof="0" dirty="0">
                <a:ln>
                  <a:noFill/>
                </a:ln>
                <a:solidFill>
                  <a:prstClr val="black">
                    <a:lumMod val="65000"/>
                    <a:lumOff val="35000"/>
                  </a:prstClr>
                </a:solidFill>
                <a:effectLst/>
                <a:uLnTx/>
                <a:uFillTx/>
                <a:latin typeface="Calibri"/>
                <a:ea typeface="+mn-ea"/>
                <a:cs typeface="+mn-cs"/>
              </a:rPr>
              <a:t>Copyright © 2021 Deloitte Development LLC. All rights reserved.</a:t>
            </a:r>
          </a:p>
        </p:txBody>
      </p:sp>
      <p:sp>
        <p:nvSpPr>
          <p:cNvPr id="22" name="Rectangle 21">
            <a:extLst>
              <a:ext uri="{FF2B5EF4-FFF2-40B4-BE49-F238E27FC236}">
                <a16:creationId xmlns:a16="http://schemas.microsoft.com/office/drawing/2014/main" id="{531934CB-D6DA-4F27-BD33-52E89AC52F65}"/>
              </a:ext>
            </a:extLst>
          </p:cNvPr>
          <p:cNvSpPr/>
          <p:nvPr/>
        </p:nvSpPr>
        <p:spPr>
          <a:xfrm>
            <a:off x="5006427" y="2775279"/>
            <a:ext cx="1632178" cy="215444"/>
          </a:xfrm>
          <a:prstGeom prst="rect">
            <a:avLst/>
          </a:prstGeom>
        </p:spPr>
        <p:txBody>
          <a:bodyPr wrap="none">
            <a:spAutoFit/>
          </a:bodyPr>
          <a:lstStyle/>
          <a:p>
            <a:r>
              <a:rPr lang="en-US" sz="800" dirty="0"/>
              <a:t>&lt;Electric Utility Company #2 Logo&gt;</a:t>
            </a:r>
          </a:p>
        </p:txBody>
      </p:sp>
      <p:sp>
        <p:nvSpPr>
          <p:cNvPr id="23" name="Rectangle 22">
            <a:extLst>
              <a:ext uri="{FF2B5EF4-FFF2-40B4-BE49-F238E27FC236}">
                <a16:creationId xmlns:a16="http://schemas.microsoft.com/office/drawing/2014/main" id="{C896B6BE-6EC8-48ED-8340-FA46347139C9}"/>
              </a:ext>
            </a:extLst>
          </p:cNvPr>
          <p:cNvSpPr/>
          <p:nvPr/>
        </p:nvSpPr>
        <p:spPr>
          <a:xfrm>
            <a:off x="5141383" y="3267200"/>
            <a:ext cx="1627369" cy="215444"/>
          </a:xfrm>
          <a:prstGeom prst="rect">
            <a:avLst/>
          </a:prstGeom>
        </p:spPr>
        <p:txBody>
          <a:bodyPr wrap="none">
            <a:spAutoFit/>
          </a:bodyPr>
          <a:lstStyle/>
          <a:p>
            <a:r>
              <a:rPr lang="en-US" sz="800" dirty="0"/>
              <a:t>&lt;Postal Services Provider #1 Logo&gt;</a:t>
            </a:r>
            <a:endParaRPr lang="en-US" sz="800" dirty="0">
              <a:effectLst/>
            </a:endParaRPr>
          </a:p>
        </p:txBody>
      </p:sp>
      <p:sp>
        <p:nvSpPr>
          <p:cNvPr id="30" name="Rectangle 29">
            <a:extLst>
              <a:ext uri="{FF2B5EF4-FFF2-40B4-BE49-F238E27FC236}">
                <a16:creationId xmlns:a16="http://schemas.microsoft.com/office/drawing/2014/main" id="{25C70B61-2769-4DFB-B697-1B0B3B981230}"/>
              </a:ext>
            </a:extLst>
          </p:cNvPr>
          <p:cNvSpPr/>
          <p:nvPr/>
        </p:nvSpPr>
        <p:spPr>
          <a:xfrm>
            <a:off x="7255476" y="2825070"/>
            <a:ext cx="1423788" cy="338554"/>
          </a:xfrm>
          <a:prstGeom prst="rect">
            <a:avLst/>
          </a:prstGeom>
        </p:spPr>
        <p:txBody>
          <a:bodyPr wrap="none">
            <a:spAutoFit/>
          </a:bodyPr>
          <a:lstStyle/>
          <a:p>
            <a:r>
              <a:rPr lang="en-US" sz="800" dirty="0"/>
              <a:t>&lt;Pharmaceutical Preparation </a:t>
            </a:r>
          </a:p>
          <a:p>
            <a:r>
              <a:rPr lang="en-US" sz="800" dirty="0"/>
              <a:t>Manufacturer #31 Logo&gt;</a:t>
            </a:r>
            <a:endParaRPr lang="en-US" sz="800" dirty="0">
              <a:effectLst/>
            </a:endParaRPr>
          </a:p>
        </p:txBody>
      </p:sp>
      <p:sp>
        <p:nvSpPr>
          <p:cNvPr id="35" name="Rectangle 34">
            <a:extLst>
              <a:ext uri="{FF2B5EF4-FFF2-40B4-BE49-F238E27FC236}">
                <a16:creationId xmlns:a16="http://schemas.microsoft.com/office/drawing/2014/main" id="{4D5F0B9F-1BDA-42A7-A65B-71D87457041B}"/>
              </a:ext>
            </a:extLst>
          </p:cNvPr>
          <p:cNvSpPr/>
          <p:nvPr/>
        </p:nvSpPr>
        <p:spPr>
          <a:xfrm>
            <a:off x="7638175" y="3424713"/>
            <a:ext cx="1606530" cy="215444"/>
          </a:xfrm>
          <a:prstGeom prst="rect">
            <a:avLst/>
          </a:prstGeom>
        </p:spPr>
        <p:txBody>
          <a:bodyPr wrap="none">
            <a:spAutoFit/>
          </a:bodyPr>
          <a:lstStyle/>
          <a:p>
            <a:r>
              <a:rPr lang="en-US" sz="800" dirty="0"/>
              <a:t>&lt;Bank Holding Company #1 Logo&gt;</a:t>
            </a:r>
            <a:endParaRPr lang="en-US" sz="800" dirty="0">
              <a:effectLst/>
            </a:endParaRPr>
          </a:p>
        </p:txBody>
      </p:sp>
      <p:sp>
        <p:nvSpPr>
          <p:cNvPr id="54" name="Rectangle 53">
            <a:extLst>
              <a:ext uri="{FF2B5EF4-FFF2-40B4-BE49-F238E27FC236}">
                <a16:creationId xmlns:a16="http://schemas.microsoft.com/office/drawing/2014/main" id="{891F4F79-122B-466B-B746-3EDCAB6610BC}"/>
              </a:ext>
            </a:extLst>
          </p:cNvPr>
          <p:cNvSpPr/>
          <p:nvPr/>
        </p:nvSpPr>
        <p:spPr>
          <a:xfrm>
            <a:off x="2714414" y="5174241"/>
            <a:ext cx="1859805" cy="215444"/>
          </a:xfrm>
          <a:prstGeom prst="rect">
            <a:avLst/>
          </a:prstGeom>
        </p:spPr>
        <p:txBody>
          <a:bodyPr wrap="none">
            <a:spAutoFit/>
          </a:bodyPr>
          <a:lstStyle/>
          <a:p>
            <a:r>
              <a:rPr lang="en-US" sz="800" dirty="0"/>
              <a:t>&lt;Insurance Holding Company #10 Logo&gt;</a:t>
            </a:r>
            <a:endParaRPr lang="en-US" sz="800" dirty="0">
              <a:effectLst/>
            </a:endParaRPr>
          </a:p>
        </p:txBody>
      </p:sp>
      <p:sp>
        <p:nvSpPr>
          <p:cNvPr id="56" name="Rectangle 55">
            <a:extLst>
              <a:ext uri="{FF2B5EF4-FFF2-40B4-BE49-F238E27FC236}">
                <a16:creationId xmlns:a16="http://schemas.microsoft.com/office/drawing/2014/main" id="{C9F9FCC2-7D2F-4ED5-B5A0-E18066AF94DC}"/>
              </a:ext>
            </a:extLst>
          </p:cNvPr>
          <p:cNvSpPr/>
          <p:nvPr/>
        </p:nvSpPr>
        <p:spPr>
          <a:xfrm>
            <a:off x="5205510" y="5620706"/>
            <a:ext cx="1750800" cy="215444"/>
          </a:xfrm>
          <a:prstGeom prst="rect">
            <a:avLst/>
          </a:prstGeom>
        </p:spPr>
        <p:txBody>
          <a:bodyPr wrap="none">
            <a:spAutoFit/>
          </a:bodyPr>
          <a:lstStyle/>
          <a:p>
            <a:r>
              <a:rPr lang="en-US" sz="800" dirty="0"/>
              <a:t>&lt;Logistics Holding Company #1 Logo&gt;</a:t>
            </a:r>
            <a:endParaRPr lang="en-US" sz="800" dirty="0">
              <a:effectLst/>
            </a:endParaRPr>
          </a:p>
        </p:txBody>
      </p:sp>
      <p:sp>
        <p:nvSpPr>
          <p:cNvPr id="57" name="Rectangle 56">
            <a:extLst>
              <a:ext uri="{FF2B5EF4-FFF2-40B4-BE49-F238E27FC236}">
                <a16:creationId xmlns:a16="http://schemas.microsoft.com/office/drawing/2014/main" id="{7BC644DC-2FF5-43D8-B478-849F0CC45802}"/>
              </a:ext>
            </a:extLst>
          </p:cNvPr>
          <p:cNvSpPr/>
          <p:nvPr/>
        </p:nvSpPr>
        <p:spPr>
          <a:xfrm>
            <a:off x="5415325" y="5520599"/>
            <a:ext cx="1681871" cy="215444"/>
          </a:xfrm>
          <a:prstGeom prst="rect">
            <a:avLst/>
          </a:prstGeom>
        </p:spPr>
        <p:txBody>
          <a:bodyPr wrap="none">
            <a:spAutoFit/>
          </a:bodyPr>
          <a:lstStyle/>
          <a:p>
            <a:r>
              <a:rPr lang="en-US" sz="800" dirty="0"/>
              <a:t>&lt;U.S, Department of Defense Logo&gt;</a:t>
            </a:r>
          </a:p>
        </p:txBody>
      </p:sp>
      <p:sp>
        <p:nvSpPr>
          <p:cNvPr id="8" name="TextBox 7"/>
          <p:cNvSpPr txBox="1"/>
          <p:nvPr/>
        </p:nvSpPr>
        <p:spPr>
          <a:xfrm>
            <a:off x="412748" y="2789629"/>
            <a:ext cx="1048663" cy="338554"/>
          </a:xfrm>
          <a:prstGeom prst="rect">
            <a:avLst/>
          </a:prstGeom>
          <a:noFill/>
        </p:spPr>
        <p:txBody>
          <a:bodyPr wrap="square" rtlCol="0">
            <a:spAutoFit/>
          </a:bodyPr>
          <a:lstStyle/>
          <a:p>
            <a:r>
              <a:rPr lang="en-US" sz="800" dirty="0"/>
              <a:t>&lt;Hospitality </a:t>
            </a:r>
            <a:r>
              <a:rPr lang="en-US" sz="800" dirty="0"/>
              <a:t>Service Provider #</a:t>
            </a:r>
            <a:r>
              <a:rPr lang="en-US" sz="800" dirty="0"/>
              <a:t>9 Logo&gt;</a:t>
            </a:r>
            <a:endParaRPr lang="en-US" sz="800" dirty="0"/>
          </a:p>
        </p:txBody>
      </p:sp>
      <p:sp>
        <p:nvSpPr>
          <p:cNvPr id="84" name="TextBox 83"/>
          <p:cNvSpPr txBox="1"/>
          <p:nvPr/>
        </p:nvSpPr>
        <p:spPr>
          <a:xfrm>
            <a:off x="5506182" y="5135893"/>
            <a:ext cx="1475795" cy="338554"/>
          </a:xfrm>
          <a:prstGeom prst="rect">
            <a:avLst/>
          </a:prstGeom>
          <a:noFill/>
        </p:spPr>
        <p:txBody>
          <a:bodyPr wrap="square" rtlCol="0">
            <a:spAutoFit/>
          </a:bodyPr>
          <a:lstStyle/>
          <a:p>
            <a:r>
              <a:rPr lang="en-US" sz="800" dirty="0" smtClean="0"/>
              <a:t>&lt;</a:t>
            </a:r>
            <a:r>
              <a:rPr lang="en-US" sz="800" dirty="0"/>
              <a:t>Diversified Insurance Company #</a:t>
            </a:r>
            <a:r>
              <a:rPr lang="en-US" sz="800" dirty="0" smtClean="0"/>
              <a:t>3 Logo</a:t>
            </a:r>
            <a:r>
              <a:rPr lang="en-US" sz="800" dirty="0"/>
              <a:t>&gt;</a:t>
            </a:r>
            <a:endParaRPr lang="en-US" sz="800" dirty="0"/>
          </a:p>
        </p:txBody>
      </p:sp>
    </p:spTree>
    <p:extLst>
      <p:ext uri="{BB962C8B-B14F-4D97-AF65-F5344CB8AC3E}">
        <p14:creationId xmlns:p14="http://schemas.microsoft.com/office/powerpoint/2010/main" val="2979576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9A46ED5-044F-F745-82BF-59B04237F14C}"/>
              </a:ext>
            </a:extLst>
          </p:cNvPr>
          <p:cNvSpPr/>
          <p:nvPr/>
        </p:nvSpPr>
        <p:spPr>
          <a:xfrm>
            <a:off x="0" y="5249451"/>
            <a:ext cx="8533591" cy="16038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object 5">
            <a:extLst>
              <a:ext uri="{FF2B5EF4-FFF2-40B4-BE49-F238E27FC236}">
                <a16:creationId xmlns:a16="http://schemas.microsoft.com/office/drawing/2014/main" id="{9D0421E4-28A6-F548-91AB-7E5FBEC70329}"/>
              </a:ext>
            </a:extLst>
          </p:cNvPr>
          <p:cNvSpPr/>
          <p:nvPr/>
        </p:nvSpPr>
        <p:spPr>
          <a:xfrm>
            <a:off x="331594" y="3133119"/>
            <a:ext cx="7770681" cy="2097009"/>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93000"/>
            </a:srgbClr>
          </a:solidFill>
          <a:effectLst>
            <a:outerShdw blurRad="889000" dist="38100" dir="8160000" algn="tl" rotWithShape="0">
              <a:prstClr val="black">
                <a:alpha val="16000"/>
              </a:prstClr>
            </a:outerShdw>
          </a:effectLst>
        </p:spPr>
        <p:txBody>
          <a:bodyPr wrap="square" lIns="182880" tIns="182880" rIns="182880" b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68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Object 4" hidden="1">
            <a:extLst>
              <a:ext uri="{FF2B5EF4-FFF2-40B4-BE49-F238E27FC236}">
                <a16:creationId xmlns:a16="http://schemas.microsoft.com/office/drawing/2014/main" id="{16B3F668-E566-4115-9950-E27D955B242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72" name="think-cell Slide" r:id="rId6" imgW="415" imgH="416" progId="TCLayout.ActiveDocument.1">
                  <p:embed/>
                </p:oleObj>
              </mc:Choice>
              <mc:Fallback>
                <p:oleObj name="think-cell Slide" r:id="rId6" imgW="415" imgH="416" progId="TCLayout.ActiveDocument.1">
                  <p:embed/>
                  <p:pic>
                    <p:nvPicPr>
                      <p:cNvPr id="5" name="Object 4" hidden="1">
                        <a:extLst>
                          <a:ext uri="{FF2B5EF4-FFF2-40B4-BE49-F238E27FC236}">
                            <a16:creationId xmlns:a16="http://schemas.microsoft.com/office/drawing/2014/main" id="{16B3F668-E566-4115-9950-E27D955B242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5662DB-5A0A-48FD-979D-A197F993173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hronicle Display Black" pitchFamily="50" charset="0"/>
              <a:ea typeface="+mn-ea"/>
              <a:cs typeface="+mn-cs"/>
              <a:sym typeface="Chronicle Display Black" pitchFamily="50" charset="0"/>
            </a:endParaRPr>
          </a:p>
        </p:txBody>
      </p:sp>
      <p:sp>
        <p:nvSpPr>
          <p:cNvPr id="7" name="Text Placeholder 6">
            <a:extLst>
              <a:ext uri="{FF2B5EF4-FFF2-40B4-BE49-F238E27FC236}">
                <a16:creationId xmlns:a16="http://schemas.microsoft.com/office/drawing/2014/main" id="{E5E10BD9-00CE-9E43-B790-50A78DE06E06}"/>
              </a:ext>
            </a:extLst>
          </p:cNvPr>
          <p:cNvSpPr>
            <a:spLocks noGrp="1"/>
          </p:cNvSpPr>
          <p:nvPr>
            <p:ph type="body" sz="quarter" idx="11"/>
          </p:nvPr>
        </p:nvSpPr>
        <p:spPr>
          <a:xfrm>
            <a:off x="331788" y="781059"/>
            <a:ext cx="11612562" cy="215444"/>
          </a:xfrm>
        </p:spPr>
        <p:txBody>
          <a:bodyPr/>
          <a:lstStyle/>
          <a:p>
            <a:pPr algn="l" rtl="0"/>
            <a:r>
              <a:rPr lang="en-US" dirty="0">
                <a:solidFill>
                  <a:prstClr val="black"/>
                </a:solidFill>
              </a:rPr>
              <a:t>Flexible deployment to support inhouse capacity to glean insights from petabytes of data</a:t>
            </a:r>
          </a:p>
        </p:txBody>
      </p:sp>
      <p:sp>
        <p:nvSpPr>
          <p:cNvPr id="20" name="Text Placeholder 1">
            <a:extLst>
              <a:ext uri="{FF2B5EF4-FFF2-40B4-BE49-F238E27FC236}">
                <a16:creationId xmlns:a16="http://schemas.microsoft.com/office/drawing/2014/main" id="{6919B16F-3B44-4644-B92E-B4C229FA0AA4}"/>
              </a:ext>
            </a:extLst>
          </p:cNvPr>
          <p:cNvSpPr>
            <a:spLocks noGrp="1"/>
          </p:cNvSpPr>
          <p:nvPr>
            <p:ph type="body" sz="quarter" idx="10"/>
          </p:nvPr>
        </p:nvSpPr>
        <p:spPr/>
        <p:txBody>
          <a:bodyPr/>
          <a:lstStyle/>
          <a:p>
            <a:pPr algn="l" rtl="0"/>
            <a:r>
              <a:rPr lang="en-US" kern="1200" dirty="0">
                <a:latin typeface="Open Sans" panose="020B0606030504020204" pitchFamily="34" charset="0"/>
                <a:ea typeface="Open Sans" panose="020B0606030504020204" pitchFamily="34" charset="0"/>
                <a:cs typeface="Open Sans" panose="020B0606030504020204" pitchFamily="34" charset="0"/>
              </a:rPr>
              <a:t>Client Spotlight: Global Devices &amp; Platform Tech Company</a:t>
            </a:r>
          </a:p>
        </p:txBody>
      </p:sp>
      <p:sp>
        <p:nvSpPr>
          <p:cNvPr id="2" name="Rectangle 1">
            <a:extLst>
              <a:ext uri="{FF2B5EF4-FFF2-40B4-BE49-F238E27FC236}">
                <a16:creationId xmlns:a16="http://schemas.microsoft.com/office/drawing/2014/main" id="{CE98A858-F8A1-3C42-8592-8E858C119D5D}"/>
              </a:ext>
            </a:extLst>
          </p:cNvPr>
          <p:cNvSpPr/>
          <p:nvPr/>
        </p:nvSpPr>
        <p:spPr>
          <a:xfrm>
            <a:off x="431741" y="3268773"/>
            <a:ext cx="7680960" cy="1985159"/>
          </a:xfrm>
          <a:prstGeom prst="rect">
            <a:avLst/>
          </a:prstGeom>
        </p:spPr>
        <p:txBody>
          <a:bodyPr wrap="square">
            <a:spAutoFit/>
          </a:bodyPr>
          <a:lstStyle/>
          <a:p>
            <a:pPr marL="285750" marR="0" indent="-285750" defTabSz="914229" fontAlgn="auto">
              <a:lnSpc>
                <a:spcPct val="100000"/>
              </a:lnSpc>
              <a:spcAft>
                <a:spcPts val="300"/>
              </a:spcAft>
              <a:buClr>
                <a:srgbClr val="787878"/>
              </a:buClr>
              <a:buSzPct val="75000"/>
              <a:buFont typeface="Wingdings" panose="05000000000000000000" pitchFamily="2" charset="2"/>
              <a:buChar char="§"/>
              <a:tabLst/>
              <a:defRPr/>
            </a:pPr>
            <a:r>
              <a:rPr lang="en-US" sz="1200"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Provided </a:t>
            </a:r>
            <a:r>
              <a:rPr lang="en-US" sz="1200" b="1"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superior business agility </a:t>
            </a:r>
            <a:r>
              <a:rPr lang="en-US" sz="1200"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with an operating model that can re-focus data and AI resources</a:t>
            </a:r>
          </a:p>
          <a:p>
            <a:pPr marL="285750" marR="0" indent="-285750" defTabSz="914229" fontAlgn="auto">
              <a:lnSpc>
                <a:spcPct val="100000"/>
              </a:lnSpc>
              <a:spcAft>
                <a:spcPts val="300"/>
              </a:spcAft>
              <a:buClr>
                <a:srgbClr val="787878"/>
              </a:buClr>
              <a:buSzPct val="75000"/>
              <a:buFont typeface="Wingdings" panose="05000000000000000000" pitchFamily="2" charset="2"/>
              <a:buChar char="§"/>
              <a:tabLst/>
              <a:defRPr/>
            </a:pPr>
            <a:r>
              <a:rPr lang="en-US" sz="1200"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Generated </a:t>
            </a:r>
            <a:r>
              <a:rPr lang="en-US" sz="1200" b="1"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insights that enable client to monitor health of new services and notable trends </a:t>
            </a:r>
            <a:r>
              <a:rPr lang="en-US" sz="1200"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for timely and effective decision making. Examples include:</a:t>
            </a:r>
          </a:p>
          <a:p>
            <a:pPr marL="742950" lvl="1" indent="-285750" defTabSz="914229">
              <a:spcAft>
                <a:spcPts val="300"/>
              </a:spcAft>
              <a:buClr>
                <a:srgbClr val="787878"/>
              </a:buClr>
              <a:buSzPct val="75000"/>
              <a:buFont typeface="Symbol" panose="05050102010706020507" pitchFamily="18" charset="2"/>
              <a:buChar char="-"/>
              <a:defRPr/>
            </a:pPr>
            <a:r>
              <a:rPr lang="en-US" sz="1200"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Rapidly detect and intervene on fraudulent activity by analyzing payments and device data</a:t>
            </a:r>
          </a:p>
          <a:p>
            <a:pPr marL="742950" lvl="1" indent="-285750" defTabSz="914229">
              <a:spcAft>
                <a:spcPts val="300"/>
              </a:spcAft>
              <a:buClr>
                <a:srgbClr val="787878"/>
              </a:buClr>
              <a:buSzPct val="75000"/>
              <a:buFont typeface="Symbol" panose="05050102010706020507" pitchFamily="18" charset="2"/>
              <a:buChar char="-"/>
              <a:defRPr/>
            </a:pPr>
            <a:r>
              <a:rPr lang="en-US" sz="1200"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Reduce resolution time for service issues due to proactive anomaly detection</a:t>
            </a:r>
          </a:p>
          <a:p>
            <a:pPr marL="742950" lvl="1" indent="-285750" defTabSz="914229">
              <a:spcAft>
                <a:spcPts val="300"/>
              </a:spcAft>
              <a:buClr>
                <a:srgbClr val="787878"/>
              </a:buClr>
              <a:buSzPct val="75000"/>
              <a:buFont typeface="Symbol" panose="05050102010706020507" pitchFamily="18" charset="2"/>
              <a:buChar char="-"/>
              <a:defRPr/>
            </a:pPr>
            <a:r>
              <a:rPr lang="en-US" sz="1200"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Monitor KPIs dynamically through stronger merchant engagement and greater retention</a:t>
            </a:r>
          </a:p>
          <a:p>
            <a:pPr marL="742950" lvl="1" indent="-285750" defTabSz="914229">
              <a:spcAft>
                <a:spcPts val="300"/>
              </a:spcAft>
              <a:buClr>
                <a:srgbClr val="787878"/>
              </a:buClr>
              <a:buSzPct val="75000"/>
              <a:buFont typeface="Symbol" panose="05050102010706020507" pitchFamily="18" charset="2"/>
              <a:buChar char="-"/>
              <a:defRPr/>
            </a:pPr>
            <a:r>
              <a:rPr lang="en-US" sz="1200"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Lower media customer drop-offs by analyzing 1.5b records / day of redemption click data</a:t>
            </a:r>
          </a:p>
          <a:p>
            <a:pPr marL="285750" indent="-285750" defTabSz="914229">
              <a:spcAft>
                <a:spcPts val="300"/>
              </a:spcAft>
              <a:buClr>
                <a:srgbClr val="787878"/>
              </a:buClr>
              <a:buSzPct val="75000"/>
              <a:buFont typeface="Wingdings" panose="05000000000000000000" pitchFamily="2" charset="2"/>
              <a:buChar char="§"/>
              <a:defRPr/>
            </a:pPr>
            <a:r>
              <a:rPr lang="en-US" sz="1200"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Enabled </a:t>
            </a:r>
            <a:r>
              <a:rPr lang="en-US" sz="1200" b="1"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faster insights </a:t>
            </a:r>
            <a:r>
              <a:rPr lang="en-US" sz="1200" spc="-30" dirty="0">
                <a:solidFill>
                  <a:srgbClr val="0097A9"/>
                </a:solidFill>
                <a:latin typeface="Open Sans" panose="020B0606030504020204" pitchFamily="34" charset="0"/>
                <a:ea typeface="Open Sans" panose="020B0606030504020204" pitchFamily="34" charset="0"/>
                <a:cs typeface="Open Sans" panose="020B0606030504020204" pitchFamily="34" charset="0"/>
              </a:rPr>
              <a:t>through advances in data engineering and continuous integration and delivery capabilities to deliver timely data to data scientists and data analysts</a:t>
            </a:r>
          </a:p>
        </p:txBody>
      </p:sp>
      <p:grpSp>
        <p:nvGrpSpPr>
          <p:cNvPr id="37" name="Group 36">
            <a:extLst>
              <a:ext uri="{FF2B5EF4-FFF2-40B4-BE49-F238E27FC236}">
                <a16:creationId xmlns:a16="http://schemas.microsoft.com/office/drawing/2014/main" id="{B2E0909C-794C-F84B-8C2F-05A9AA97F997}"/>
              </a:ext>
            </a:extLst>
          </p:cNvPr>
          <p:cNvGrpSpPr/>
          <p:nvPr/>
        </p:nvGrpSpPr>
        <p:grpSpPr>
          <a:xfrm>
            <a:off x="387446" y="3206124"/>
            <a:ext cx="493214" cy="365760"/>
            <a:chOff x="-9939" y="2222134"/>
            <a:chExt cx="365760" cy="365760"/>
          </a:xfrm>
        </p:grpSpPr>
        <p:cxnSp>
          <p:nvCxnSpPr>
            <p:cNvPr id="39" name="Straight Connector 38">
              <a:extLst>
                <a:ext uri="{FF2B5EF4-FFF2-40B4-BE49-F238E27FC236}">
                  <a16:creationId xmlns:a16="http://schemas.microsoft.com/office/drawing/2014/main" id="{E7F30149-45FC-CD40-BDD3-0A2B8BA03BF0}"/>
                </a:ext>
              </a:extLst>
            </p:cNvPr>
            <p:cNvCxnSpPr/>
            <p:nvPr/>
          </p:nvCxnSpPr>
          <p:spPr>
            <a:xfrm>
              <a:off x="-9939" y="2232074"/>
              <a:ext cx="365760" cy="0"/>
            </a:xfrm>
            <a:prstGeom prst="line">
              <a:avLst/>
            </a:prstGeom>
            <a:ln w="38100">
              <a:solidFill>
                <a:srgbClr val="86BC2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560CE2-1C52-7B41-8552-0582832AA9EA}"/>
                </a:ext>
              </a:extLst>
            </p:cNvPr>
            <p:cNvCxnSpPr>
              <a:cxnSpLocks/>
            </p:cNvCxnSpPr>
            <p:nvPr/>
          </p:nvCxnSpPr>
          <p:spPr>
            <a:xfrm>
              <a:off x="-6626" y="2222134"/>
              <a:ext cx="0" cy="365760"/>
            </a:xfrm>
            <a:prstGeom prst="line">
              <a:avLst/>
            </a:prstGeom>
            <a:ln w="38100">
              <a:solidFill>
                <a:srgbClr val="86BC25"/>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A692F1C3-66F3-7045-AB3D-217F3843F468}"/>
              </a:ext>
            </a:extLst>
          </p:cNvPr>
          <p:cNvGrpSpPr/>
          <p:nvPr/>
        </p:nvGrpSpPr>
        <p:grpSpPr>
          <a:xfrm rot="10800000">
            <a:off x="7551165" y="4750683"/>
            <a:ext cx="490996" cy="365760"/>
            <a:chOff x="-9939" y="2222134"/>
            <a:chExt cx="365760" cy="365760"/>
          </a:xfrm>
        </p:grpSpPr>
        <p:cxnSp>
          <p:nvCxnSpPr>
            <p:cNvPr id="44" name="Straight Connector 43">
              <a:extLst>
                <a:ext uri="{FF2B5EF4-FFF2-40B4-BE49-F238E27FC236}">
                  <a16:creationId xmlns:a16="http://schemas.microsoft.com/office/drawing/2014/main" id="{990EC5C7-EC3F-8E48-8E28-DA96C42992C1}"/>
                </a:ext>
              </a:extLst>
            </p:cNvPr>
            <p:cNvCxnSpPr/>
            <p:nvPr/>
          </p:nvCxnSpPr>
          <p:spPr>
            <a:xfrm>
              <a:off x="-9939" y="2232074"/>
              <a:ext cx="365760" cy="0"/>
            </a:xfrm>
            <a:prstGeom prst="line">
              <a:avLst/>
            </a:prstGeom>
            <a:ln w="38100">
              <a:solidFill>
                <a:srgbClr val="86BC2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816C087-853E-3A41-8693-AB3364F2C993}"/>
                </a:ext>
              </a:extLst>
            </p:cNvPr>
            <p:cNvCxnSpPr>
              <a:cxnSpLocks/>
            </p:cNvCxnSpPr>
            <p:nvPr/>
          </p:nvCxnSpPr>
          <p:spPr>
            <a:xfrm>
              <a:off x="-6626" y="2222134"/>
              <a:ext cx="0" cy="365760"/>
            </a:xfrm>
            <a:prstGeom prst="line">
              <a:avLst/>
            </a:prstGeom>
            <a:ln w="38100">
              <a:solidFill>
                <a:srgbClr val="86BC25"/>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C1B67FC8-64CD-8C4E-8FBB-68D284765C5C}"/>
              </a:ext>
            </a:extLst>
          </p:cNvPr>
          <p:cNvSpPr txBox="1"/>
          <p:nvPr/>
        </p:nvSpPr>
        <p:spPr>
          <a:xfrm>
            <a:off x="331594" y="1135788"/>
            <a:ext cx="3657600"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SITUATION</a:t>
            </a:r>
          </a:p>
        </p:txBody>
      </p:sp>
      <p:sp>
        <p:nvSpPr>
          <p:cNvPr id="50" name="TextBox 49">
            <a:extLst>
              <a:ext uri="{FF2B5EF4-FFF2-40B4-BE49-F238E27FC236}">
                <a16:creationId xmlns:a16="http://schemas.microsoft.com/office/drawing/2014/main" id="{8A5717BB-BA55-6749-A59D-55147EF6492C}"/>
              </a:ext>
            </a:extLst>
          </p:cNvPr>
          <p:cNvSpPr txBox="1"/>
          <p:nvPr/>
        </p:nvSpPr>
        <p:spPr>
          <a:xfrm>
            <a:off x="331594" y="1429477"/>
            <a:ext cx="3657600" cy="121058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Client launched new subscription business and needed to process petabytes of new daily data</a:t>
            </a:r>
          </a:p>
          <a:p>
            <a:pPr marL="285750" marR="0" lvl="0" indent="-2857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Needed to enhance inhouse capability </a:t>
            </a:r>
          </a:p>
          <a:p>
            <a:pPr marL="285750" indent="-285750">
              <a:spcBef>
                <a:spcPts val="400"/>
              </a:spcBef>
              <a:buFont typeface="Arial" panose="020B0604020202020204" pitchFamily="34" charset="0"/>
              <a:buChar char="•"/>
              <a:defRPr/>
            </a:pP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7 incumbent support vendors focused only on “keeping the lights on” and not driving efficiency or innovation</a:t>
            </a:r>
          </a:p>
        </p:txBody>
      </p:sp>
      <p:sp>
        <p:nvSpPr>
          <p:cNvPr id="57" name="TextBox 56">
            <a:extLst>
              <a:ext uri="{FF2B5EF4-FFF2-40B4-BE49-F238E27FC236}">
                <a16:creationId xmlns:a16="http://schemas.microsoft.com/office/drawing/2014/main" id="{67434354-4F89-704C-B08B-DD492760CFC2}"/>
              </a:ext>
            </a:extLst>
          </p:cNvPr>
          <p:cNvSpPr txBox="1"/>
          <p:nvPr/>
        </p:nvSpPr>
        <p:spPr>
          <a:xfrm>
            <a:off x="4435969" y="1135788"/>
            <a:ext cx="3657600"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SOLUTION </a:t>
            </a:r>
          </a:p>
        </p:txBody>
      </p:sp>
      <p:sp>
        <p:nvSpPr>
          <p:cNvPr id="58" name="TextBox 57">
            <a:extLst>
              <a:ext uri="{FF2B5EF4-FFF2-40B4-BE49-F238E27FC236}">
                <a16:creationId xmlns:a16="http://schemas.microsoft.com/office/drawing/2014/main" id="{B1F83A99-121C-6847-B6B0-193DAE0D6EB3}"/>
              </a:ext>
            </a:extLst>
          </p:cNvPr>
          <p:cNvSpPr txBox="1"/>
          <p:nvPr/>
        </p:nvSpPr>
        <p:spPr>
          <a:xfrm>
            <a:off x="4435968" y="1429477"/>
            <a:ext cx="3766839" cy="1395254"/>
          </a:xfrm>
          <a:prstGeom prst="rect">
            <a:avLst/>
          </a:prstGeom>
          <a:noFill/>
        </p:spPr>
        <p:txBody>
          <a:bodyPr wrap="square" lIns="0" tIns="0" rIns="0" bIns="0" rtlCol="0">
            <a:spAutoFit/>
          </a:bodyPr>
          <a:lstStyle/>
          <a:p>
            <a:pPr marL="285750" marR="0" lvl="0" indent="-285750" fontAlgn="auto">
              <a:lnSpc>
                <a:spcPct val="100000"/>
              </a:lnSpc>
              <a:spcBef>
                <a:spcPts val="400"/>
              </a:spcBef>
              <a:spcAft>
                <a:spcPts val="0"/>
              </a:spcAft>
              <a:buClrTx/>
              <a:buSzTx/>
              <a:buFont typeface="Arial" panose="020B0604020202020204" pitchFamily="34" charset="0"/>
              <a:buChar char="•"/>
              <a:tabLst/>
              <a:defRPr/>
            </a:pPr>
            <a:r>
              <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rPr>
              <a:t>Mobilized AI Foundry Capacity-as-a-Service model to augment client through both onshore and offshore resources</a:t>
            </a:r>
          </a:p>
          <a:p>
            <a:pPr marL="285750" marR="0" lvl="0" indent="-285750" fontAlgn="auto">
              <a:lnSpc>
                <a:spcPct val="100000"/>
              </a:lnSpc>
              <a:spcBef>
                <a:spcPts val="400"/>
              </a:spcBef>
              <a:spcAft>
                <a:spcPts val="0"/>
              </a:spcAft>
              <a:buClrTx/>
              <a:buSzTx/>
              <a:buFont typeface="Arial" panose="020B0604020202020204" pitchFamily="34" charset="0"/>
              <a:buChar char="•"/>
              <a:tabLst/>
              <a:defRPr/>
            </a:pPr>
            <a:r>
              <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rPr>
              <a:t>Replaced all 7 incumbent vendors with Deloitte services and capabilities</a:t>
            </a:r>
          </a:p>
          <a:p>
            <a:pPr marL="285750" marR="0" lvl="0" indent="-285750" fontAlgn="auto">
              <a:lnSpc>
                <a:spcPct val="100000"/>
              </a:lnSpc>
              <a:spcBef>
                <a:spcPts val="400"/>
              </a:spcBef>
              <a:spcAft>
                <a:spcPts val="0"/>
              </a:spcAft>
              <a:buClrTx/>
              <a:buSzTx/>
              <a:buFont typeface="Arial" panose="020B0604020202020204" pitchFamily="34" charset="0"/>
              <a:buChar char="•"/>
              <a:tabLst/>
              <a:defRPr/>
            </a:pPr>
            <a:r>
              <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rPr>
              <a:t>Scaled AI Foundry to 4 BUs focused on the client’s most pressing AI challenges</a:t>
            </a:r>
          </a:p>
        </p:txBody>
      </p:sp>
      <p:sp>
        <p:nvSpPr>
          <p:cNvPr id="52" name="Rectangle 51">
            <a:extLst>
              <a:ext uri="{FF2B5EF4-FFF2-40B4-BE49-F238E27FC236}">
                <a16:creationId xmlns:a16="http://schemas.microsoft.com/office/drawing/2014/main" id="{276C3871-5E1E-5342-9A3F-4EE4164A0E03}"/>
              </a:ext>
            </a:extLst>
          </p:cNvPr>
          <p:cNvSpPr/>
          <p:nvPr/>
        </p:nvSpPr>
        <p:spPr>
          <a:xfrm>
            <a:off x="783593" y="5341309"/>
            <a:ext cx="2094223" cy="12121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Open Sans"/>
                <a:ea typeface="+mn-ea"/>
                <a:cs typeface="+mn-cs"/>
              </a:rPr>
              <a:t>7 </a:t>
            </a:r>
            <a:r>
              <a:rPr kumimoji="0" lang="en-US" sz="1800" b="1" i="0" u="none" strike="noStrike" kern="1200" cap="none" spc="0" normalizeH="0" baseline="0" noProof="0">
                <a:ln>
                  <a:noFill/>
                </a:ln>
                <a:solidFill>
                  <a:prstClr val="black"/>
                </a:solidFill>
                <a:effectLst/>
                <a:uLnTx/>
                <a:uFillTx/>
                <a:latin typeface="Open Sans"/>
                <a:ea typeface="+mn-ea"/>
                <a:cs typeface="+mn-cs"/>
                <a:sym typeface="Wingdings" panose="05000000000000000000" pitchFamily="2" charset="2"/>
              </a:rPr>
              <a:t> </a:t>
            </a:r>
            <a:endParaRPr kumimoji="0" lang="en-US" sz="1800" b="1" i="0" u="none" strike="noStrike" kern="120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a:ea typeface="+mn-ea"/>
                <a:cs typeface="+mn-cs"/>
              </a:rPr>
              <a:t>Deloitte replaced 7 incumbent support vendors with Foundry services and capabilities</a:t>
            </a:r>
          </a:p>
        </p:txBody>
      </p:sp>
      <p:sp>
        <p:nvSpPr>
          <p:cNvPr id="65" name="Rectangle 64">
            <a:extLst>
              <a:ext uri="{FF2B5EF4-FFF2-40B4-BE49-F238E27FC236}">
                <a16:creationId xmlns:a16="http://schemas.microsoft.com/office/drawing/2014/main" id="{D3CA4EDC-AEC3-794D-8A7D-E5A4F613B090}"/>
              </a:ext>
            </a:extLst>
          </p:cNvPr>
          <p:cNvSpPr/>
          <p:nvPr/>
        </p:nvSpPr>
        <p:spPr>
          <a:xfrm>
            <a:off x="3360414" y="5341309"/>
            <a:ext cx="2094223" cy="12121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Open Sans"/>
              </a:rPr>
              <a:t>4x Insights</a:t>
            </a:r>
            <a:endParaRPr kumimoji="0" lang="en-US" sz="1800" b="1"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a:ea typeface="+mn-ea"/>
                <a:cs typeface="+mn-cs"/>
              </a:rPr>
              <a:t>Faster time to insights and 4x growth in insights artifacts developed over a 6-month time period</a:t>
            </a:r>
            <a:endParaRPr kumimoji="0" lang="en-US" sz="1200" b="1" i="0" u="none" strike="noStrike" kern="1200" cap="none" spc="0" normalizeH="0" baseline="0" noProof="0" dirty="0">
              <a:ln>
                <a:noFill/>
              </a:ln>
              <a:solidFill>
                <a:prstClr val="black"/>
              </a:solidFill>
              <a:effectLst/>
              <a:uLnTx/>
              <a:uFillTx/>
              <a:latin typeface="Open Sans"/>
              <a:ea typeface="+mn-ea"/>
              <a:cs typeface="+mn-cs"/>
            </a:endParaRPr>
          </a:p>
        </p:txBody>
      </p:sp>
      <p:sp>
        <p:nvSpPr>
          <p:cNvPr id="71" name="Rectangle 70">
            <a:extLst>
              <a:ext uri="{FF2B5EF4-FFF2-40B4-BE49-F238E27FC236}">
                <a16:creationId xmlns:a16="http://schemas.microsoft.com/office/drawing/2014/main" id="{40B69E4B-45D1-8E41-9560-BD80C834D6B7}"/>
              </a:ext>
            </a:extLst>
          </p:cNvPr>
          <p:cNvSpPr/>
          <p:nvPr/>
        </p:nvSpPr>
        <p:spPr>
          <a:xfrm>
            <a:off x="6124010" y="5341309"/>
            <a:ext cx="2367986" cy="12121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Open Sans"/>
              </a:rPr>
              <a:t>75+ Resources</a:t>
            </a:r>
            <a:endParaRPr kumimoji="0" lang="en-US" sz="1800" b="1" i="0" u="none" strike="noStrike" kern="1200" cap="none" spc="0" normalizeH="0" baseline="0" noProof="0">
              <a:ln>
                <a:noFill/>
              </a:ln>
              <a:solidFill>
                <a:prstClr val="black"/>
              </a:solidFill>
              <a:effectLst/>
              <a:uLnTx/>
              <a:uFillTx/>
              <a:latin typeface="Open Sans"/>
              <a:ea typeface="+mn-ea"/>
              <a:cs typeface="+mn-cs"/>
            </a:endParaRPr>
          </a:p>
          <a:p>
            <a:pPr lvl="0">
              <a:defRPr/>
            </a:pPr>
            <a:r>
              <a:rPr lang="en-US" sz="1200">
                <a:solidFill>
                  <a:prstClr val="black"/>
                </a:solidFill>
                <a:latin typeface="Open Sans"/>
              </a:rPr>
              <a:t>AI Foundry model has ramped up to 75+ resources in 18 months, supporting across 4 business units</a:t>
            </a:r>
            <a:endParaRPr kumimoji="0" lang="en-US" sz="1200" b="0" i="0" u="none" strike="noStrike" kern="1200" cap="none" spc="0" normalizeH="0" baseline="0" noProof="0">
              <a:ln>
                <a:noFill/>
              </a:ln>
              <a:solidFill>
                <a:prstClr val="black"/>
              </a:solidFill>
              <a:effectLst/>
              <a:uLnTx/>
              <a:uFillTx/>
              <a:latin typeface="Open Sans"/>
              <a:ea typeface="+mn-ea"/>
              <a:cs typeface="+mn-cs"/>
            </a:endParaRPr>
          </a:p>
        </p:txBody>
      </p:sp>
      <p:sp>
        <p:nvSpPr>
          <p:cNvPr id="76" name="Copyright">
            <a:extLst>
              <a:ext uri="{FF2B5EF4-FFF2-40B4-BE49-F238E27FC236}">
                <a16:creationId xmlns:a16="http://schemas.microsoft.com/office/drawing/2014/main" id="{B815F93B-F0AB-B447-8FC1-7042612A93D7}"/>
              </a:ext>
            </a:extLst>
          </p:cNvPr>
          <p:cNvSpPr txBox="1"/>
          <p:nvPr/>
        </p:nvSpPr>
        <p:spPr>
          <a:xfrm>
            <a:off x="329184" y="6513576"/>
            <a:ext cx="5355167" cy="100027"/>
          </a:xfrm>
          <a:prstGeom prst="rect">
            <a:avLst/>
          </a:prstGeom>
          <a:noFill/>
        </p:spPr>
        <p:txBody>
          <a:bodyPr vert="horz" wrap="square" lIns="0" tIns="0" rIns="0" bIns="0" rtlCol="0" anchor="t">
            <a:noAutofit/>
          </a:bodyPr>
          <a:lstStyle/>
          <a:p>
            <a:pPr marL="0" marR="0" lvl="0" indent="0" algn="l" defTabSz="1219170" rtl="0" eaLnBrk="1" fontAlgn="auto" latinLnBrk="0" hangingPunct="1">
              <a:lnSpc>
                <a:spcPct val="100000"/>
              </a:lnSpc>
              <a:spcBef>
                <a:spcPts val="800"/>
              </a:spcBef>
              <a:spcAft>
                <a:spcPts val="0"/>
              </a:spcAft>
              <a:buClrTx/>
              <a:buSzPct val="100000"/>
              <a:buFont typeface="Arial"/>
              <a:buNone/>
              <a:tabLst/>
              <a:defRPr/>
            </a:pPr>
            <a:r>
              <a:rPr kumimoji="0" lang="en-US" sz="650" b="0" i="0" u="none" strike="noStrike" kern="1200" cap="none" spc="0" normalizeH="0" baseline="0" noProof="0" dirty="0">
                <a:ln>
                  <a:noFill/>
                </a:ln>
                <a:solidFill>
                  <a:prstClr val="black">
                    <a:lumMod val="65000"/>
                    <a:lumOff val="35000"/>
                  </a:prstClr>
                </a:solidFill>
                <a:effectLst/>
                <a:uLnTx/>
                <a:uFillTx/>
                <a:latin typeface="Calibri"/>
                <a:ea typeface="+mn-ea"/>
                <a:cs typeface="+mn-cs"/>
              </a:rPr>
              <a:t>Copyright © 2021 Deloitte Development LLC. All rights reserved.</a:t>
            </a:r>
          </a:p>
        </p:txBody>
      </p:sp>
      <p:pic>
        <p:nvPicPr>
          <p:cNvPr id="6" name="Picture 5">
            <a:extLst>
              <a:ext uri="{FF2B5EF4-FFF2-40B4-BE49-F238E27FC236}">
                <a16:creationId xmlns:a16="http://schemas.microsoft.com/office/drawing/2014/main" id="{94269AA3-8A5B-074C-90B5-46D5C5A14AF7}"/>
              </a:ext>
            </a:extLst>
          </p:cNvPr>
          <p:cNvPicPr>
            <a:picLocks noChangeAspect="1"/>
          </p:cNvPicPr>
          <p:nvPr/>
        </p:nvPicPr>
        <p:blipFill rotWithShape="1">
          <a:blip r:embed="rId8"/>
          <a:srcRect l="37679" r="26728"/>
          <a:stretch/>
        </p:blipFill>
        <p:spPr>
          <a:xfrm>
            <a:off x="8530940" y="0"/>
            <a:ext cx="3661060" cy="6858000"/>
          </a:xfrm>
          <a:prstGeom prst="rect">
            <a:avLst/>
          </a:prstGeom>
        </p:spPr>
      </p:pic>
      <p:sp>
        <p:nvSpPr>
          <p:cNvPr id="33" name="Freeform 7">
            <a:extLst>
              <a:ext uri="{FF2B5EF4-FFF2-40B4-BE49-F238E27FC236}">
                <a16:creationId xmlns:a16="http://schemas.microsoft.com/office/drawing/2014/main" id="{11AB7C28-7976-4C56-8122-84C5DBB23765}"/>
              </a:ext>
            </a:extLst>
          </p:cNvPr>
          <p:cNvSpPr>
            <a:spLocks noEditPoints="1"/>
          </p:cNvSpPr>
          <p:nvPr/>
        </p:nvSpPr>
        <p:spPr bwMode="auto">
          <a:xfrm>
            <a:off x="110476" y="5654450"/>
            <a:ext cx="712199" cy="384947"/>
          </a:xfrm>
          <a:custGeom>
            <a:avLst/>
            <a:gdLst>
              <a:gd name="T0" fmla="*/ 76 w 442"/>
              <a:gd name="T1" fmla="*/ 81 h 239"/>
              <a:gd name="T2" fmla="*/ 53 w 442"/>
              <a:gd name="T3" fmla="*/ 57 h 239"/>
              <a:gd name="T4" fmla="*/ 30 w 442"/>
              <a:gd name="T5" fmla="*/ 81 h 239"/>
              <a:gd name="T6" fmla="*/ 76 w 442"/>
              <a:gd name="T7" fmla="*/ 81 h 239"/>
              <a:gd name="T8" fmla="*/ 0 w 442"/>
              <a:gd name="T9" fmla="*/ 178 h 239"/>
              <a:gd name="T10" fmla="*/ 0 w 442"/>
              <a:gd name="T11" fmla="*/ 173 h 239"/>
              <a:gd name="T12" fmla="*/ 6 w 442"/>
              <a:gd name="T13" fmla="*/ 136 h 239"/>
              <a:gd name="T14" fmla="*/ 31 w 442"/>
              <a:gd name="T15" fmla="*/ 118 h 239"/>
              <a:gd name="T16" fmla="*/ 35 w 442"/>
              <a:gd name="T17" fmla="*/ 118 h 239"/>
              <a:gd name="T18" fmla="*/ 71 w 442"/>
              <a:gd name="T19" fmla="*/ 118 h 239"/>
              <a:gd name="T20" fmla="*/ 75 w 442"/>
              <a:gd name="T21" fmla="*/ 118 h 239"/>
              <a:gd name="T22" fmla="*/ 90 w 442"/>
              <a:gd name="T23" fmla="*/ 123 h 239"/>
              <a:gd name="T24" fmla="*/ 83 w 442"/>
              <a:gd name="T25" fmla="*/ 150 h 239"/>
              <a:gd name="T26" fmla="*/ 0 w 442"/>
              <a:gd name="T27" fmla="*/ 178 h 239"/>
              <a:gd name="T28" fmla="*/ 184 w 442"/>
              <a:gd name="T29" fmla="*/ 56 h 239"/>
              <a:gd name="T30" fmla="*/ 155 w 442"/>
              <a:gd name="T31" fmla="*/ 27 h 239"/>
              <a:gd name="T32" fmla="*/ 127 w 442"/>
              <a:gd name="T33" fmla="*/ 56 h 239"/>
              <a:gd name="T34" fmla="*/ 184 w 442"/>
              <a:gd name="T35" fmla="*/ 56 h 239"/>
              <a:gd name="T36" fmla="*/ 90 w 442"/>
              <a:gd name="T37" fmla="*/ 148 h 239"/>
              <a:gd name="T38" fmla="*/ 97 w 442"/>
              <a:gd name="T39" fmla="*/ 124 h 239"/>
              <a:gd name="T40" fmla="*/ 128 w 442"/>
              <a:gd name="T41" fmla="*/ 102 h 239"/>
              <a:gd name="T42" fmla="*/ 133 w 442"/>
              <a:gd name="T43" fmla="*/ 102 h 239"/>
              <a:gd name="T44" fmla="*/ 177 w 442"/>
              <a:gd name="T45" fmla="*/ 102 h 239"/>
              <a:gd name="T46" fmla="*/ 183 w 442"/>
              <a:gd name="T47" fmla="*/ 102 h 239"/>
              <a:gd name="T48" fmla="*/ 200 w 442"/>
              <a:gd name="T49" fmla="*/ 107 h 239"/>
              <a:gd name="T50" fmla="*/ 198 w 442"/>
              <a:gd name="T51" fmla="*/ 111 h 239"/>
              <a:gd name="T52" fmla="*/ 188 w 442"/>
              <a:gd name="T53" fmla="*/ 167 h 239"/>
              <a:gd name="T54" fmla="*/ 188 w 442"/>
              <a:gd name="T55" fmla="*/ 183 h 239"/>
              <a:gd name="T56" fmla="*/ 187 w 442"/>
              <a:gd name="T57" fmla="*/ 183 h 239"/>
              <a:gd name="T58" fmla="*/ 143 w 442"/>
              <a:gd name="T59" fmla="*/ 145 h 239"/>
              <a:gd name="T60" fmla="*/ 130 w 442"/>
              <a:gd name="T61" fmla="*/ 134 h 239"/>
              <a:gd name="T62" fmla="*/ 90 w 442"/>
              <a:gd name="T63" fmla="*/ 148 h 239"/>
              <a:gd name="T64" fmla="*/ 308 w 442"/>
              <a:gd name="T65" fmla="*/ 34 h 239"/>
              <a:gd name="T66" fmla="*/ 274 w 442"/>
              <a:gd name="T67" fmla="*/ 0 h 239"/>
              <a:gd name="T68" fmla="*/ 240 w 442"/>
              <a:gd name="T69" fmla="*/ 34 h 239"/>
              <a:gd name="T70" fmla="*/ 308 w 442"/>
              <a:gd name="T71" fmla="*/ 34 h 239"/>
              <a:gd name="T72" fmla="*/ 196 w 442"/>
              <a:gd name="T73" fmla="*/ 180 h 239"/>
              <a:gd name="T74" fmla="*/ 196 w 442"/>
              <a:gd name="T75" fmla="*/ 167 h 239"/>
              <a:gd name="T76" fmla="*/ 205 w 442"/>
              <a:gd name="T77" fmla="*/ 114 h 239"/>
              <a:gd name="T78" fmla="*/ 242 w 442"/>
              <a:gd name="T79" fmla="*/ 88 h 239"/>
              <a:gd name="T80" fmla="*/ 248 w 442"/>
              <a:gd name="T81" fmla="*/ 88 h 239"/>
              <a:gd name="T82" fmla="*/ 299 w 442"/>
              <a:gd name="T83" fmla="*/ 88 h 239"/>
              <a:gd name="T84" fmla="*/ 305 w 442"/>
              <a:gd name="T85" fmla="*/ 88 h 239"/>
              <a:gd name="T86" fmla="*/ 342 w 442"/>
              <a:gd name="T87" fmla="*/ 114 h 239"/>
              <a:gd name="T88" fmla="*/ 346 w 442"/>
              <a:gd name="T89" fmla="*/ 123 h 239"/>
              <a:gd name="T90" fmla="*/ 196 w 442"/>
              <a:gd name="T91" fmla="*/ 180 h 239"/>
              <a:gd name="T92" fmla="*/ 347 w 442"/>
              <a:gd name="T93" fmla="*/ 96 h 239"/>
              <a:gd name="T94" fmla="*/ 360 w 442"/>
              <a:gd name="T95" fmla="*/ 129 h 239"/>
              <a:gd name="T96" fmla="*/ 185 w 442"/>
              <a:gd name="T97" fmla="*/ 195 h 239"/>
              <a:gd name="T98" fmla="*/ 136 w 442"/>
              <a:gd name="T99" fmla="*/ 153 h 239"/>
              <a:gd name="T100" fmla="*/ 128 w 442"/>
              <a:gd name="T101" fmla="*/ 146 h 239"/>
              <a:gd name="T102" fmla="*/ 118 w 442"/>
              <a:gd name="T103" fmla="*/ 149 h 239"/>
              <a:gd name="T104" fmla="*/ 1 w 442"/>
              <a:gd name="T105" fmla="*/ 188 h 239"/>
              <a:gd name="T106" fmla="*/ 13 w 442"/>
              <a:gd name="T107" fmla="*/ 224 h 239"/>
              <a:gd name="T108" fmla="*/ 120 w 442"/>
              <a:gd name="T109" fmla="*/ 189 h 239"/>
              <a:gd name="T110" fmla="*/ 169 w 442"/>
              <a:gd name="T111" fmla="*/ 231 h 239"/>
              <a:gd name="T112" fmla="*/ 178 w 442"/>
              <a:gd name="T113" fmla="*/ 239 h 239"/>
              <a:gd name="T114" fmla="*/ 189 w 442"/>
              <a:gd name="T115" fmla="*/ 235 h 239"/>
              <a:gd name="T116" fmla="*/ 373 w 442"/>
              <a:gd name="T117" fmla="*/ 164 h 239"/>
              <a:gd name="T118" fmla="*/ 385 w 442"/>
              <a:gd name="T119" fmla="*/ 195 h 239"/>
              <a:gd name="T120" fmla="*/ 442 w 442"/>
              <a:gd name="T121" fmla="*/ 114 h 239"/>
              <a:gd name="T122" fmla="*/ 347 w 442"/>
              <a:gd name="T123" fmla="*/ 9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2" h="239">
                <a:moveTo>
                  <a:pt x="76" y="81"/>
                </a:moveTo>
                <a:cubicBezTo>
                  <a:pt x="76" y="68"/>
                  <a:pt x="68" y="57"/>
                  <a:pt x="53" y="57"/>
                </a:cubicBezTo>
                <a:cubicBezTo>
                  <a:pt x="38" y="57"/>
                  <a:pt x="30" y="68"/>
                  <a:pt x="30" y="81"/>
                </a:cubicBezTo>
                <a:cubicBezTo>
                  <a:pt x="30" y="131"/>
                  <a:pt x="77" y="130"/>
                  <a:pt x="76" y="81"/>
                </a:cubicBezTo>
                <a:close/>
                <a:moveTo>
                  <a:pt x="0" y="178"/>
                </a:moveTo>
                <a:cubicBezTo>
                  <a:pt x="0" y="173"/>
                  <a:pt x="0" y="173"/>
                  <a:pt x="0" y="173"/>
                </a:cubicBezTo>
                <a:cubicBezTo>
                  <a:pt x="0" y="160"/>
                  <a:pt x="0" y="146"/>
                  <a:pt x="6" y="136"/>
                </a:cubicBezTo>
                <a:cubicBezTo>
                  <a:pt x="11" y="126"/>
                  <a:pt x="20" y="118"/>
                  <a:pt x="31" y="118"/>
                </a:cubicBezTo>
                <a:cubicBezTo>
                  <a:pt x="35" y="118"/>
                  <a:pt x="35" y="118"/>
                  <a:pt x="35" y="118"/>
                </a:cubicBezTo>
                <a:cubicBezTo>
                  <a:pt x="46" y="127"/>
                  <a:pt x="61" y="127"/>
                  <a:pt x="71" y="118"/>
                </a:cubicBezTo>
                <a:cubicBezTo>
                  <a:pt x="75" y="118"/>
                  <a:pt x="75" y="118"/>
                  <a:pt x="75" y="118"/>
                </a:cubicBezTo>
                <a:cubicBezTo>
                  <a:pt x="81" y="118"/>
                  <a:pt x="86" y="120"/>
                  <a:pt x="90" y="123"/>
                </a:cubicBezTo>
                <a:cubicBezTo>
                  <a:pt x="86" y="131"/>
                  <a:pt x="84" y="141"/>
                  <a:pt x="83" y="150"/>
                </a:cubicBezTo>
                <a:cubicBezTo>
                  <a:pt x="0" y="178"/>
                  <a:pt x="0" y="178"/>
                  <a:pt x="0" y="178"/>
                </a:cubicBezTo>
                <a:close/>
                <a:moveTo>
                  <a:pt x="184" y="56"/>
                </a:moveTo>
                <a:cubicBezTo>
                  <a:pt x="184" y="40"/>
                  <a:pt x="173" y="27"/>
                  <a:pt x="155" y="27"/>
                </a:cubicBezTo>
                <a:cubicBezTo>
                  <a:pt x="137" y="27"/>
                  <a:pt x="127" y="40"/>
                  <a:pt x="127" y="56"/>
                </a:cubicBezTo>
                <a:cubicBezTo>
                  <a:pt x="127" y="118"/>
                  <a:pt x="185" y="117"/>
                  <a:pt x="184" y="56"/>
                </a:cubicBezTo>
                <a:close/>
                <a:moveTo>
                  <a:pt x="90" y="148"/>
                </a:moveTo>
                <a:cubicBezTo>
                  <a:pt x="91" y="139"/>
                  <a:pt x="93" y="131"/>
                  <a:pt x="97" y="124"/>
                </a:cubicBezTo>
                <a:cubicBezTo>
                  <a:pt x="103" y="113"/>
                  <a:pt x="115" y="102"/>
                  <a:pt x="128" y="102"/>
                </a:cubicBezTo>
                <a:cubicBezTo>
                  <a:pt x="133" y="102"/>
                  <a:pt x="133" y="102"/>
                  <a:pt x="133" y="102"/>
                </a:cubicBezTo>
                <a:cubicBezTo>
                  <a:pt x="146" y="114"/>
                  <a:pt x="165" y="114"/>
                  <a:pt x="177" y="102"/>
                </a:cubicBezTo>
                <a:cubicBezTo>
                  <a:pt x="183" y="102"/>
                  <a:pt x="183" y="102"/>
                  <a:pt x="183" y="102"/>
                </a:cubicBezTo>
                <a:cubicBezTo>
                  <a:pt x="189" y="102"/>
                  <a:pt x="195" y="104"/>
                  <a:pt x="200" y="107"/>
                </a:cubicBezTo>
                <a:cubicBezTo>
                  <a:pt x="199" y="109"/>
                  <a:pt x="198" y="110"/>
                  <a:pt x="198" y="111"/>
                </a:cubicBezTo>
                <a:cubicBezTo>
                  <a:pt x="189" y="127"/>
                  <a:pt x="188" y="149"/>
                  <a:pt x="188" y="167"/>
                </a:cubicBezTo>
                <a:cubicBezTo>
                  <a:pt x="188" y="183"/>
                  <a:pt x="188" y="183"/>
                  <a:pt x="188" y="183"/>
                </a:cubicBezTo>
                <a:cubicBezTo>
                  <a:pt x="187" y="183"/>
                  <a:pt x="187" y="183"/>
                  <a:pt x="187" y="183"/>
                </a:cubicBezTo>
                <a:cubicBezTo>
                  <a:pt x="143" y="145"/>
                  <a:pt x="143" y="145"/>
                  <a:pt x="143" y="145"/>
                </a:cubicBezTo>
                <a:cubicBezTo>
                  <a:pt x="130" y="134"/>
                  <a:pt x="130" y="134"/>
                  <a:pt x="130" y="134"/>
                </a:cubicBezTo>
                <a:cubicBezTo>
                  <a:pt x="90" y="148"/>
                  <a:pt x="90" y="148"/>
                  <a:pt x="90" y="148"/>
                </a:cubicBezTo>
                <a:close/>
                <a:moveTo>
                  <a:pt x="308" y="34"/>
                </a:moveTo>
                <a:cubicBezTo>
                  <a:pt x="307" y="16"/>
                  <a:pt x="294" y="0"/>
                  <a:pt x="274" y="0"/>
                </a:cubicBezTo>
                <a:cubicBezTo>
                  <a:pt x="252" y="0"/>
                  <a:pt x="240" y="15"/>
                  <a:pt x="240" y="34"/>
                </a:cubicBezTo>
                <a:cubicBezTo>
                  <a:pt x="240" y="107"/>
                  <a:pt x="308" y="106"/>
                  <a:pt x="308" y="34"/>
                </a:cubicBezTo>
                <a:close/>
                <a:moveTo>
                  <a:pt x="196" y="180"/>
                </a:moveTo>
                <a:cubicBezTo>
                  <a:pt x="196" y="167"/>
                  <a:pt x="196" y="167"/>
                  <a:pt x="196" y="167"/>
                </a:cubicBezTo>
                <a:cubicBezTo>
                  <a:pt x="196" y="149"/>
                  <a:pt x="197" y="129"/>
                  <a:pt x="205" y="114"/>
                </a:cubicBezTo>
                <a:cubicBezTo>
                  <a:pt x="212" y="100"/>
                  <a:pt x="226" y="88"/>
                  <a:pt x="242" y="88"/>
                </a:cubicBezTo>
                <a:cubicBezTo>
                  <a:pt x="248" y="88"/>
                  <a:pt x="248" y="88"/>
                  <a:pt x="248" y="88"/>
                </a:cubicBezTo>
                <a:cubicBezTo>
                  <a:pt x="263" y="102"/>
                  <a:pt x="285" y="102"/>
                  <a:pt x="299" y="88"/>
                </a:cubicBezTo>
                <a:cubicBezTo>
                  <a:pt x="305" y="88"/>
                  <a:pt x="305" y="88"/>
                  <a:pt x="305" y="88"/>
                </a:cubicBezTo>
                <a:cubicBezTo>
                  <a:pt x="321" y="88"/>
                  <a:pt x="335" y="100"/>
                  <a:pt x="342" y="114"/>
                </a:cubicBezTo>
                <a:cubicBezTo>
                  <a:pt x="344" y="117"/>
                  <a:pt x="345" y="120"/>
                  <a:pt x="346" y="123"/>
                </a:cubicBezTo>
                <a:cubicBezTo>
                  <a:pt x="196" y="180"/>
                  <a:pt x="196" y="180"/>
                  <a:pt x="196" y="180"/>
                </a:cubicBezTo>
                <a:close/>
                <a:moveTo>
                  <a:pt x="347" y="96"/>
                </a:moveTo>
                <a:cubicBezTo>
                  <a:pt x="360" y="129"/>
                  <a:pt x="360" y="129"/>
                  <a:pt x="360" y="129"/>
                </a:cubicBezTo>
                <a:cubicBezTo>
                  <a:pt x="185" y="195"/>
                  <a:pt x="185" y="195"/>
                  <a:pt x="185" y="195"/>
                </a:cubicBezTo>
                <a:cubicBezTo>
                  <a:pt x="136" y="153"/>
                  <a:pt x="136" y="153"/>
                  <a:pt x="136" y="153"/>
                </a:cubicBezTo>
                <a:cubicBezTo>
                  <a:pt x="128" y="146"/>
                  <a:pt x="128" y="146"/>
                  <a:pt x="128" y="146"/>
                </a:cubicBezTo>
                <a:cubicBezTo>
                  <a:pt x="118" y="149"/>
                  <a:pt x="118" y="149"/>
                  <a:pt x="118" y="149"/>
                </a:cubicBezTo>
                <a:cubicBezTo>
                  <a:pt x="1" y="188"/>
                  <a:pt x="1" y="188"/>
                  <a:pt x="1" y="188"/>
                </a:cubicBezTo>
                <a:cubicBezTo>
                  <a:pt x="13" y="224"/>
                  <a:pt x="13" y="224"/>
                  <a:pt x="13" y="224"/>
                </a:cubicBezTo>
                <a:cubicBezTo>
                  <a:pt x="120" y="189"/>
                  <a:pt x="120" y="189"/>
                  <a:pt x="120" y="189"/>
                </a:cubicBezTo>
                <a:cubicBezTo>
                  <a:pt x="169" y="231"/>
                  <a:pt x="169" y="231"/>
                  <a:pt x="169" y="231"/>
                </a:cubicBezTo>
                <a:cubicBezTo>
                  <a:pt x="178" y="239"/>
                  <a:pt x="178" y="239"/>
                  <a:pt x="178" y="239"/>
                </a:cubicBezTo>
                <a:cubicBezTo>
                  <a:pt x="189" y="235"/>
                  <a:pt x="189" y="235"/>
                  <a:pt x="189" y="235"/>
                </a:cubicBezTo>
                <a:cubicBezTo>
                  <a:pt x="373" y="164"/>
                  <a:pt x="373" y="164"/>
                  <a:pt x="373" y="164"/>
                </a:cubicBezTo>
                <a:cubicBezTo>
                  <a:pt x="385" y="195"/>
                  <a:pt x="385" y="195"/>
                  <a:pt x="385" y="195"/>
                </a:cubicBezTo>
                <a:cubicBezTo>
                  <a:pt x="442" y="114"/>
                  <a:pt x="442" y="114"/>
                  <a:pt x="442" y="114"/>
                </a:cubicBezTo>
                <a:cubicBezTo>
                  <a:pt x="347" y="96"/>
                  <a:pt x="347" y="96"/>
                  <a:pt x="347" y="96"/>
                </a:cubicBezTo>
                <a:close/>
              </a:path>
            </a:pathLst>
          </a:custGeom>
          <a:solidFill>
            <a:srgbClr val="86BC2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4" name="Group 33">
            <a:extLst>
              <a:ext uri="{FF2B5EF4-FFF2-40B4-BE49-F238E27FC236}">
                <a16:creationId xmlns:a16="http://schemas.microsoft.com/office/drawing/2014/main" id="{74B48D62-C5D0-497C-A256-5264471579D9}"/>
              </a:ext>
            </a:extLst>
          </p:cNvPr>
          <p:cNvGrpSpPr/>
          <p:nvPr/>
        </p:nvGrpSpPr>
        <p:grpSpPr>
          <a:xfrm>
            <a:off x="2836798" y="5625510"/>
            <a:ext cx="472348" cy="442827"/>
            <a:chOff x="2244726" y="2117725"/>
            <a:chExt cx="1016000" cy="952501"/>
          </a:xfrm>
          <a:solidFill>
            <a:srgbClr val="86BC25"/>
          </a:solidFill>
        </p:grpSpPr>
        <p:sp>
          <p:nvSpPr>
            <p:cNvPr id="35" name="Freeform 75">
              <a:extLst>
                <a:ext uri="{FF2B5EF4-FFF2-40B4-BE49-F238E27FC236}">
                  <a16:creationId xmlns:a16="http://schemas.microsoft.com/office/drawing/2014/main" id="{40818475-57CA-43AF-AECF-BDEDD68E8B1E}"/>
                </a:ext>
              </a:extLst>
            </p:cNvPr>
            <p:cNvSpPr>
              <a:spLocks/>
            </p:cNvSpPr>
            <p:nvPr/>
          </p:nvSpPr>
          <p:spPr bwMode="auto">
            <a:xfrm>
              <a:off x="2244726" y="2398713"/>
              <a:ext cx="973138" cy="671513"/>
            </a:xfrm>
            <a:custGeom>
              <a:avLst/>
              <a:gdLst>
                <a:gd name="T0" fmla="*/ 218 w 392"/>
                <a:gd name="T1" fmla="*/ 270 h 270"/>
                <a:gd name="T2" fmla="*/ 139 w 392"/>
                <a:gd name="T3" fmla="*/ 253 h 270"/>
                <a:gd name="T4" fmla="*/ 44 w 392"/>
                <a:gd name="T5" fmla="*/ 0 h 270"/>
                <a:gd name="T6" fmla="*/ 107 w 392"/>
                <a:gd name="T7" fmla="*/ 29 h 270"/>
                <a:gd name="T8" fmla="*/ 168 w 392"/>
                <a:gd name="T9" fmla="*/ 189 h 270"/>
                <a:gd name="T10" fmla="*/ 329 w 392"/>
                <a:gd name="T11" fmla="*/ 128 h 270"/>
                <a:gd name="T12" fmla="*/ 392 w 392"/>
                <a:gd name="T13" fmla="*/ 157 h 270"/>
                <a:gd name="T14" fmla="*/ 286 w 392"/>
                <a:gd name="T15" fmla="*/ 257 h 270"/>
                <a:gd name="T16" fmla="*/ 218 w 392"/>
                <a:gd name="T17"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270">
                  <a:moveTo>
                    <a:pt x="218" y="270"/>
                  </a:moveTo>
                  <a:cubicBezTo>
                    <a:pt x="191" y="270"/>
                    <a:pt x="164" y="264"/>
                    <a:pt x="139" y="253"/>
                  </a:cubicBezTo>
                  <a:cubicBezTo>
                    <a:pt x="43" y="209"/>
                    <a:pt x="0" y="96"/>
                    <a:pt x="44" y="0"/>
                  </a:cubicBezTo>
                  <a:cubicBezTo>
                    <a:pt x="107" y="29"/>
                    <a:pt x="107" y="29"/>
                    <a:pt x="107" y="29"/>
                  </a:cubicBezTo>
                  <a:cubicBezTo>
                    <a:pt x="80" y="90"/>
                    <a:pt x="107" y="162"/>
                    <a:pt x="168" y="189"/>
                  </a:cubicBezTo>
                  <a:cubicBezTo>
                    <a:pt x="229" y="217"/>
                    <a:pt x="301" y="190"/>
                    <a:pt x="329" y="128"/>
                  </a:cubicBezTo>
                  <a:cubicBezTo>
                    <a:pt x="392" y="157"/>
                    <a:pt x="392" y="157"/>
                    <a:pt x="392" y="157"/>
                  </a:cubicBezTo>
                  <a:cubicBezTo>
                    <a:pt x="371" y="204"/>
                    <a:pt x="333" y="239"/>
                    <a:pt x="286" y="257"/>
                  </a:cubicBezTo>
                  <a:cubicBezTo>
                    <a:pt x="264" y="266"/>
                    <a:pt x="241" y="270"/>
                    <a:pt x="218"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Freeform 76">
              <a:extLst>
                <a:ext uri="{FF2B5EF4-FFF2-40B4-BE49-F238E27FC236}">
                  <a16:creationId xmlns:a16="http://schemas.microsoft.com/office/drawing/2014/main" id="{C1A1E69E-9147-44F1-B3F6-D05560818B6A}"/>
                </a:ext>
              </a:extLst>
            </p:cNvPr>
            <p:cNvSpPr>
              <a:spLocks/>
            </p:cNvSpPr>
            <p:nvPr/>
          </p:nvSpPr>
          <p:spPr bwMode="auto">
            <a:xfrm>
              <a:off x="2374901" y="2120900"/>
              <a:ext cx="369888" cy="311150"/>
            </a:xfrm>
            <a:custGeom>
              <a:avLst/>
              <a:gdLst>
                <a:gd name="T0" fmla="*/ 149 w 149"/>
                <a:gd name="T1" fmla="*/ 0 h 125"/>
                <a:gd name="T2" fmla="*/ 17 w 149"/>
                <a:gd name="T3" fmla="*/ 71 h 125"/>
                <a:gd name="T4" fmla="*/ 0 w 149"/>
                <a:gd name="T5" fmla="*/ 96 h 125"/>
                <a:gd name="T6" fmla="*/ 63 w 149"/>
                <a:gd name="T7" fmla="*/ 125 h 125"/>
                <a:gd name="T8" fmla="*/ 71 w 149"/>
                <a:gd name="T9" fmla="*/ 115 h 125"/>
                <a:gd name="T10" fmla="*/ 149 w 149"/>
                <a:gd name="T11" fmla="*/ 70 h 125"/>
                <a:gd name="T12" fmla="*/ 149 w 149"/>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49" h="125">
                  <a:moveTo>
                    <a:pt x="149" y="0"/>
                  </a:moveTo>
                  <a:cubicBezTo>
                    <a:pt x="97" y="5"/>
                    <a:pt x="50" y="30"/>
                    <a:pt x="17" y="71"/>
                  </a:cubicBezTo>
                  <a:cubicBezTo>
                    <a:pt x="10" y="79"/>
                    <a:pt x="5" y="88"/>
                    <a:pt x="0" y="96"/>
                  </a:cubicBezTo>
                  <a:cubicBezTo>
                    <a:pt x="63" y="125"/>
                    <a:pt x="63" y="125"/>
                    <a:pt x="63" y="125"/>
                  </a:cubicBezTo>
                  <a:cubicBezTo>
                    <a:pt x="66" y="122"/>
                    <a:pt x="68" y="118"/>
                    <a:pt x="71" y="115"/>
                  </a:cubicBezTo>
                  <a:cubicBezTo>
                    <a:pt x="91" y="90"/>
                    <a:pt x="118" y="75"/>
                    <a:pt x="149" y="70"/>
                  </a:cubicBez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77">
              <a:extLst>
                <a:ext uri="{FF2B5EF4-FFF2-40B4-BE49-F238E27FC236}">
                  <a16:creationId xmlns:a16="http://schemas.microsoft.com/office/drawing/2014/main" id="{C77F98BF-95CA-440D-A806-B1DBF681F1AF}"/>
                </a:ext>
              </a:extLst>
            </p:cNvPr>
            <p:cNvSpPr>
              <a:spLocks/>
            </p:cNvSpPr>
            <p:nvPr/>
          </p:nvSpPr>
          <p:spPr bwMode="auto">
            <a:xfrm>
              <a:off x="3076576" y="2636838"/>
              <a:ext cx="180975" cy="112713"/>
            </a:xfrm>
            <a:custGeom>
              <a:avLst/>
              <a:gdLst>
                <a:gd name="T0" fmla="*/ 3 w 73"/>
                <a:gd name="T1" fmla="*/ 0 h 45"/>
                <a:gd name="T2" fmla="*/ 0 w 73"/>
                <a:gd name="T3" fmla="*/ 16 h 45"/>
                <a:gd name="T4" fmla="*/ 63 w 73"/>
                <a:gd name="T5" fmla="*/ 45 h 45"/>
                <a:gd name="T6" fmla="*/ 73 w 73"/>
                <a:gd name="T7" fmla="*/ 0 h 45"/>
                <a:gd name="T8" fmla="*/ 3 w 73"/>
                <a:gd name="T9" fmla="*/ 0 h 45"/>
              </a:gdLst>
              <a:ahLst/>
              <a:cxnLst>
                <a:cxn ang="0">
                  <a:pos x="T0" y="T1"/>
                </a:cxn>
                <a:cxn ang="0">
                  <a:pos x="T2" y="T3"/>
                </a:cxn>
                <a:cxn ang="0">
                  <a:pos x="T4" y="T5"/>
                </a:cxn>
                <a:cxn ang="0">
                  <a:pos x="T6" y="T7"/>
                </a:cxn>
                <a:cxn ang="0">
                  <a:pos x="T8" y="T9"/>
                </a:cxn>
              </a:cxnLst>
              <a:rect l="0" t="0" r="r" b="b"/>
              <a:pathLst>
                <a:path w="73" h="45">
                  <a:moveTo>
                    <a:pt x="3" y="0"/>
                  </a:moveTo>
                  <a:cubicBezTo>
                    <a:pt x="2" y="5"/>
                    <a:pt x="1" y="11"/>
                    <a:pt x="0" y="16"/>
                  </a:cubicBezTo>
                  <a:cubicBezTo>
                    <a:pt x="63" y="45"/>
                    <a:pt x="63" y="45"/>
                    <a:pt x="63" y="45"/>
                  </a:cubicBezTo>
                  <a:cubicBezTo>
                    <a:pt x="68" y="31"/>
                    <a:pt x="72" y="15"/>
                    <a:pt x="73"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Freeform 78">
              <a:extLst>
                <a:ext uri="{FF2B5EF4-FFF2-40B4-BE49-F238E27FC236}">
                  <a16:creationId xmlns:a16="http://schemas.microsoft.com/office/drawing/2014/main" id="{CF2A9096-51CF-4001-92C3-173FC3D49687}"/>
                </a:ext>
              </a:extLst>
            </p:cNvPr>
            <p:cNvSpPr>
              <a:spLocks/>
            </p:cNvSpPr>
            <p:nvPr/>
          </p:nvSpPr>
          <p:spPr bwMode="auto">
            <a:xfrm>
              <a:off x="2786063" y="2117725"/>
              <a:ext cx="474663" cy="477838"/>
            </a:xfrm>
            <a:custGeom>
              <a:avLst/>
              <a:gdLst>
                <a:gd name="T0" fmla="*/ 191 w 191"/>
                <a:gd name="T1" fmla="*/ 192 h 192"/>
                <a:gd name="T2" fmla="*/ 121 w 191"/>
                <a:gd name="T3" fmla="*/ 192 h 192"/>
                <a:gd name="T4" fmla="*/ 0 w 191"/>
                <a:gd name="T5" fmla="*/ 70 h 192"/>
                <a:gd name="T6" fmla="*/ 0 w 191"/>
                <a:gd name="T7" fmla="*/ 0 h 192"/>
                <a:gd name="T8" fmla="*/ 191 w 191"/>
                <a:gd name="T9" fmla="*/ 192 h 192"/>
              </a:gdLst>
              <a:ahLst/>
              <a:cxnLst>
                <a:cxn ang="0">
                  <a:pos x="T0" y="T1"/>
                </a:cxn>
                <a:cxn ang="0">
                  <a:pos x="T2" y="T3"/>
                </a:cxn>
                <a:cxn ang="0">
                  <a:pos x="T4" y="T5"/>
                </a:cxn>
                <a:cxn ang="0">
                  <a:pos x="T6" y="T7"/>
                </a:cxn>
                <a:cxn ang="0">
                  <a:pos x="T8" y="T9"/>
                </a:cxn>
              </a:cxnLst>
              <a:rect l="0" t="0" r="r" b="b"/>
              <a:pathLst>
                <a:path w="191" h="192">
                  <a:moveTo>
                    <a:pt x="191" y="192"/>
                  </a:moveTo>
                  <a:cubicBezTo>
                    <a:pt x="121" y="192"/>
                    <a:pt x="121" y="192"/>
                    <a:pt x="121" y="192"/>
                  </a:cubicBezTo>
                  <a:cubicBezTo>
                    <a:pt x="121" y="124"/>
                    <a:pt x="67" y="70"/>
                    <a:pt x="0" y="70"/>
                  </a:cubicBezTo>
                  <a:cubicBezTo>
                    <a:pt x="0" y="0"/>
                    <a:pt x="0" y="0"/>
                    <a:pt x="0" y="0"/>
                  </a:cubicBezTo>
                  <a:cubicBezTo>
                    <a:pt x="105" y="0"/>
                    <a:pt x="191" y="86"/>
                    <a:pt x="19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Rectangle 79">
              <a:extLst>
                <a:ext uri="{FF2B5EF4-FFF2-40B4-BE49-F238E27FC236}">
                  <a16:creationId xmlns:a16="http://schemas.microsoft.com/office/drawing/2014/main" id="{FAE36CF3-0B4F-4ADF-8331-5E53D526C40A}"/>
                </a:ext>
              </a:extLst>
            </p:cNvPr>
            <p:cNvSpPr>
              <a:spLocks noChangeArrowheads="1"/>
            </p:cNvSpPr>
            <p:nvPr/>
          </p:nvSpPr>
          <p:spPr bwMode="auto">
            <a:xfrm>
              <a:off x="2613026" y="2652713"/>
              <a:ext cx="85725" cy="111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Rectangle 80">
              <a:extLst>
                <a:ext uri="{FF2B5EF4-FFF2-40B4-BE49-F238E27FC236}">
                  <a16:creationId xmlns:a16="http://schemas.microsoft.com/office/drawing/2014/main" id="{D74A033D-B4CB-4357-914C-3AEF90C641BF}"/>
                </a:ext>
              </a:extLst>
            </p:cNvPr>
            <p:cNvSpPr>
              <a:spLocks noChangeArrowheads="1"/>
            </p:cNvSpPr>
            <p:nvPr/>
          </p:nvSpPr>
          <p:spPr bwMode="auto">
            <a:xfrm>
              <a:off x="2744788" y="2513013"/>
              <a:ext cx="8413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Rectangle 81">
              <a:extLst>
                <a:ext uri="{FF2B5EF4-FFF2-40B4-BE49-F238E27FC236}">
                  <a16:creationId xmlns:a16="http://schemas.microsoft.com/office/drawing/2014/main" id="{A2D8FD2D-AD1E-4193-A785-3DB5A0E009E6}"/>
                </a:ext>
              </a:extLst>
            </p:cNvPr>
            <p:cNvSpPr>
              <a:spLocks noChangeArrowheads="1"/>
            </p:cNvSpPr>
            <p:nvPr/>
          </p:nvSpPr>
          <p:spPr bwMode="auto">
            <a:xfrm>
              <a:off x="2873376" y="2441575"/>
              <a:ext cx="84138" cy="322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Freeform 85">
            <a:extLst>
              <a:ext uri="{FF2B5EF4-FFF2-40B4-BE49-F238E27FC236}">
                <a16:creationId xmlns:a16="http://schemas.microsoft.com/office/drawing/2014/main" id="{D1E07AFA-1F4F-4E16-ADAA-8DC5ABA4E3A3}"/>
              </a:ext>
            </a:extLst>
          </p:cNvPr>
          <p:cNvSpPr>
            <a:spLocks noEditPoints="1"/>
          </p:cNvSpPr>
          <p:nvPr/>
        </p:nvSpPr>
        <p:spPr bwMode="auto">
          <a:xfrm>
            <a:off x="5629805" y="5611674"/>
            <a:ext cx="469738" cy="470499"/>
          </a:xfrm>
          <a:custGeom>
            <a:avLst/>
            <a:gdLst>
              <a:gd name="T0" fmla="*/ 0 w 523"/>
              <a:gd name="T1" fmla="*/ 75 h 524"/>
              <a:gd name="T2" fmla="*/ 34 w 523"/>
              <a:gd name="T3" fmla="*/ 524 h 524"/>
              <a:gd name="T4" fmla="*/ 523 w 523"/>
              <a:gd name="T5" fmla="*/ 491 h 524"/>
              <a:gd name="T6" fmla="*/ 490 w 523"/>
              <a:gd name="T7" fmla="*/ 42 h 524"/>
              <a:gd name="T8" fmla="*/ 401 w 523"/>
              <a:gd name="T9" fmla="*/ 14 h 524"/>
              <a:gd name="T10" fmla="*/ 374 w 523"/>
              <a:gd name="T11" fmla="*/ 14 h 524"/>
              <a:gd name="T12" fmla="*/ 148 w 523"/>
              <a:gd name="T13" fmla="*/ 42 h 524"/>
              <a:gd name="T14" fmla="*/ 135 w 523"/>
              <a:gd name="T15" fmla="*/ 0 h 524"/>
              <a:gd name="T16" fmla="*/ 121 w 523"/>
              <a:gd name="T17" fmla="*/ 42 h 524"/>
              <a:gd name="T18" fmla="*/ 401 w 523"/>
              <a:gd name="T19" fmla="*/ 69 h 524"/>
              <a:gd name="T20" fmla="*/ 495 w 523"/>
              <a:gd name="T21" fmla="*/ 497 h 524"/>
              <a:gd name="T22" fmla="*/ 27 w 523"/>
              <a:gd name="T23" fmla="*/ 69 h 524"/>
              <a:gd name="T24" fmla="*/ 121 w 523"/>
              <a:gd name="T25" fmla="*/ 91 h 524"/>
              <a:gd name="T26" fmla="*/ 112 w 523"/>
              <a:gd name="T27" fmla="*/ 110 h 524"/>
              <a:gd name="T28" fmla="*/ 158 w 523"/>
              <a:gd name="T29" fmla="*/ 110 h 524"/>
              <a:gd name="T30" fmla="*/ 148 w 523"/>
              <a:gd name="T31" fmla="*/ 91 h 524"/>
              <a:gd name="T32" fmla="*/ 374 w 523"/>
              <a:gd name="T33" fmla="*/ 69 h 524"/>
              <a:gd name="T34" fmla="*/ 372 w 523"/>
              <a:gd name="T35" fmla="*/ 93 h 524"/>
              <a:gd name="T36" fmla="*/ 387 w 523"/>
              <a:gd name="T37" fmla="*/ 133 h 524"/>
              <a:gd name="T38" fmla="*/ 402 w 523"/>
              <a:gd name="T39" fmla="*/ 93 h 524"/>
              <a:gd name="T40" fmla="*/ 401 w 523"/>
              <a:gd name="T41" fmla="*/ 69 h 524"/>
              <a:gd name="T42" fmla="*/ 446 w 523"/>
              <a:gd name="T43" fmla="*/ 315 h 524"/>
              <a:gd name="T44" fmla="*/ 450 w 523"/>
              <a:gd name="T45" fmla="*/ 423 h 524"/>
              <a:gd name="T46" fmla="*/ 444 w 523"/>
              <a:gd name="T47" fmla="*/ 426 h 524"/>
              <a:gd name="T48" fmla="*/ 412 w 523"/>
              <a:gd name="T49" fmla="*/ 399 h 524"/>
              <a:gd name="T50" fmla="*/ 215 w 523"/>
              <a:gd name="T51" fmla="*/ 459 h 524"/>
              <a:gd name="T52" fmla="*/ 367 w 523"/>
              <a:gd name="T53" fmla="*/ 355 h 524"/>
              <a:gd name="T54" fmla="*/ 334 w 523"/>
              <a:gd name="T55" fmla="*/ 315 h 524"/>
              <a:gd name="T56" fmla="*/ 63 w 523"/>
              <a:gd name="T57" fmla="*/ 422 h 524"/>
              <a:gd name="T58" fmla="*/ 146 w 523"/>
              <a:gd name="T59" fmla="*/ 257 h 524"/>
              <a:gd name="T60" fmla="*/ 211 w 523"/>
              <a:gd name="T61" fmla="*/ 251 h 524"/>
              <a:gd name="T62" fmla="*/ 220 w 523"/>
              <a:gd name="T63" fmla="*/ 257 h 524"/>
              <a:gd name="T64" fmla="*/ 321 w 523"/>
              <a:gd name="T65" fmla="*/ 229 h 524"/>
              <a:gd name="T66" fmla="*/ 398 w 523"/>
              <a:gd name="T67" fmla="*/ 224 h 524"/>
              <a:gd name="T68" fmla="*/ 460 w 523"/>
              <a:gd name="T69" fmla="*/ 137 h 524"/>
              <a:gd name="T70" fmla="*/ 413 w 523"/>
              <a:gd name="T71" fmla="*/ 238 h 524"/>
              <a:gd name="T72" fmla="*/ 404 w 523"/>
              <a:gd name="T73" fmla="*/ 245 h 524"/>
              <a:gd name="T74" fmla="*/ 272 w 523"/>
              <a:gd name="T75" fmla="*/ 356 h 524"/>
              <a:gd name="T76" fmla="*/ 254 w 523"/>
              <a:gd name="T77" fmla="*/ 357 h 524"/>
              <a:gd name="T78" fmla="*/ 161 w 523"/>
              <a:gd name="T79" fmla="*/ 272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3" h="524">
                <a:moveTo>
                  <a:pt x="34" y="42"/>
                </a:moveTo>
                <a:cubicBezTo>
                  <a:pt x="14" y="42"/>
                  <a:pt x="0" y="56"/>
                  <a:pt x="0" y="75"/>
                </a:cubicBezTo>
                <a:cubicBezTo>
                  <a:pt x="0" y="492"/>
                  <a:pt x="0" y="492"/>
                  <a:pt x="0" y="492"/>
                </a:cubicBezTo>
                <a:cubicBezTo>
                  <a:pt x="0" y="511"/>
                  <a:pt x="15" y="524"/>
                  <a:pt x="34" y="524"/>
                </a:cubicBezTo>
                <a:cubicBezTo>
                  <a:pt x="490" y="524"/>
                  <a:pt x="490" y="524"/>
                  <a:pt x="490" y="524"/>
                </a:cubicBezTo>
                <a:cubicBezTo>
                  <a:pt x="509" y="524"/>
                  <a:pt x="523" y="510"/>
                  <a:pt x="523" y="491"/>
                </a:cubicBezTo>
                <a:cubicBezTo>
                  <a:pt x="523" y="74"/>
                  <a:pt x="523" y="74"/>
                  <a:pt x="523" y="74"/>
                </a:cubicBezTo>
                <a:cubicBezTo>
                  <a:pt x="523" y="56"/>
                  <a:pt x="508" y="42"/>
                  <a:pt x="490" y="42"/>
                </a:cubicBezTo>
                <a:cubicBezTo>
                  <a:pt x="401" y="42"/>
                  <a:pt x="401" y="42"/>
                  <a:pt x="401" y="42"/>
                </a:cubicBezTo>
                <a:cubicBezTo>
                  <a:pt x="401" y="14"/>
                  <a:pt x="401" y="14"/>
                  <a:pt x="401" y="14"/>
                </a:cubicBezTo>
                <a:cubicBezTo>
                  <a:pt x="401" y="6"/>
                  <a:pt x="395" y="0"/>
                  <a:pt x="387" y="0"/>
                </a:cubicBezTo>
                <a:cubicBezTo>
                  <a:pt x="380" y="0"/>
                  <a:pt x="374" y="6"/>
                  <a:pt x="374" y="14"/>
                </a:cubicBezTo>
                <a:cubicBezTo>
                  <a:pt x="374" y="42"/>
                  <a:pt x="374" y="42"/>
                  <a:pt x="374" y="42"/>
                </a:cubicBezTo>
                <a:cubicBezTo>
                  <a:pt x="148" y="42"/>
                  <a:pt x="148" y="42"/>
                  <a:pt x="148" y="42"/>
                </a:cubicBezTo>
                <a:cubicBezTo>
                  <a:pt x="148" y="14"/>
                  <a:pt x="148" y="14"/>
                  <a:pt x="148" y="14"/>
                </a:cubicBezTo>
                <a:cubicBezTo>
                  <a:pt x="148" y="6"/>
                  <a:pt x="142" y="0"/>
                  <a:pt x="135" y="0"/>
                </a:cubicBezTo>
                <a:cubicBezTo>
                  <a:pt x="127" y="0"/>
                  <a:pt x="121" y="6"/>
                  <a:pt x="121" y="14"/>
                </a:cubicBezTo>
                <a:cubicBezTo>
                  <a:pt x="121" y="42"/>
                  <a:pt x="121" y="42"/>
                  <a:pt x="121" y="42"/>
                </a:cubicBezTo>
                <a:cubicBezTo>
                  <a:pt x="34" y="42"/>
                  <a:pt x="34" y="42"/>
                  <a:pt x="34" y="42"/>
                </a:cubicBezTo>
                <a:close/>
                <a:moveTo>
                  <a:pt x="401" y="69"/>
                </a:moveTo>
                <a:cubicBezTo>
                  <a:pt x="495" y="69"/>
                  <a:pt x="495" y="69"/>
                  <a:pt x="495" y="69"/>
                </a:cubicBezTo>
                <a:cubicBezTo>
                  <a:pt x="495" y="497"/>
                  <a:pt x="495" y="497"/>
                  <a:pt x="495" y="497"/>
                </a:cubicBezTo>
                <a:cubicBezTo>
                  <a:pt x="27" y="497"/>
                  <a:pt x="27" y="497"/>
                  <a:pt x="27" y="497"/>
                </a:cubicBezTo>
                <a:cubicBezTo>
                  <a:pt x="27" y="69"/>
                  <a:pt x="27" y="69"/>
                  <a:pt x="27" y="69"/>
                </a:cubicBezTo>
                <a:cubicBezTo>
                  <a:pt x="121" y="69"/>
                  <a:pt x="121" y="69"/>
                  <a:pt x="121" y="69"/>
                </a:cubicBezTo>
                <a:cubicBezTo>
                  <a:pt x="121" y="91"/>
                  <a:pt x="121" y="91"/>
                  <a:pt x="121" y="91"/>
                </a:cubicBezTo>
                <a:cubicBezTo>
                  <a:pt x="120" y="93"/>
                  <a:pt x="120" y="93"/>
                  <a:pt x="120" y="93"/>
                </a:cubicBezTo>
                <a:cubicBezTo>
                  <a:pt x="115" y="97"/>
                  <a:pt x="112" y="103"/>
                  <a:pt x="112" y="110"/>
                </a:cubicBezTo>
                <a:cubicBezTo>
                  <a:pt x="112" y="123"/>
                  <a:pt x="122" y="133"/>
                  <a:pt x="135" y="133"/>
                </a:cubicBezTo>
                <a:cubicBezTo>
                  <a:pt x="148" y="133"/>
                  <a:pt x="158" y="123"/>
                  <a:pt x="158" y="110"/>
                </a:cubicBezTo>
                <a:cubicBezTo>
                  <a:pt x="158" y="103"/>
                  <a:pt x="155" y="97"/>
                  <a:pt x="150" y="93"/>
                </a:cubicBezTo>
                <a:cubicBezTo>
                  <a:pt x="148" y="91"/>
                  <a:pt x="148" y="91"/>
                  <a:pt x="148" y="91"/>
                </a:cubicBezTo>
                <a:cubicBezTo>
                  <a:pt x="148" y="69"/>
                  <a:pt x="148" y="69"/>
                  <a:pt x="148" y="69"/>
                </a:cubicBezTo>
                <a:cubicBezTo>
                  <a:pt x="374" y="69"/>
                  <a:pt x="374" y="69"/>
                  <a:pt x="374" y="69"/>
                </a:cubicBezTo>
                <a:cubicBezTo>
                  <a:pt x="374" y="91"/>
                  <a:pt x="374" y="91"/>
                  <a:pt x="374" y="91"/>
                </a:cubicBezTo>
                <a:cubicBezTo>
                  <a:pt x="372" y="93"/>
                  <a:pt x="372" y="93"/>
                  <a:pt x="372" y="93"/>
                </a:cubicBezTo>
                <a:cubicBezTo>
                  <a:pt x="367" y="97"/>
                  <a:pt x="364" y="103"/>
                  <a:pt x="364" y="110"/>
                </a:cubicBezTo>
                <a:cubicBezTo>
                  <a:pt x="364" y="123"/>
                  <a:pt x="375" y="133"/>
                  <a:pt x="387" y="133"/>
                </a:cubicBezTo>
                <a:cubicBezTo>
                  <a:pt x="400" y="133"/>
                  <a:pt x="410" y="123"/>
                  <a:pt x="410" y="110"/>
                </a:cubicBezTo>
                <a:cubicBezTo>
                  <a:pt x="410" y="103"/>
                  <a:pt x="407" y="97"/>
                  <a:pt x="402" y="93"/>
                </a:cubicBezTo>
                <a:cubicBezTo>
                  <a:pt x="401" y="91"/>
                  <a:pt x="401" y="91"/>
                  <a:pt x="401" y="91"/>
                </a:cubicBezTo>
                <a:cubicBezTo>
                  <a:pt x="401" y="69"/>
                  <a:pt x="401" y="69"/>
                  <a:pt x="401" y="69"/>
                </a:cubicBezTo>
                <a:close/>
                <a:moveTo>
                  <a:pt x="334" y="315"/>
                </a:moveTo>
                <a:cubicBezTo>
                  <a:pt x="446" y="315"/>
                  <a:pt x="446" y="315"/>
                  <a:pt x="446" y="315"/>
                </a:cubicBezTo>
                <a:cubicBezTo>
                  <a:pt x="449" y="315"/>
                  <a:pt x="450" y="315"/>
                  <a:pt x="450" y="318"/>
                </a:cubicBezTo>
                <a:cubicBezTo>
                  <a:pt x="450" y="353"/>
                  <a:pt x="450" y="388"/>
                  <a:pt x="450" y="423"/>
                </a:cubicBezTo>
                <a:cubicBezTo>
                  <a:pt x="450" y="424"/>
                  <a:pt x="450" y="428"/>
                  <a:pt x="450" y="431"/>
                </a:cubicBezTo>
                <a:cubicBezTo>
                  <a:pt x="447" y="429"/>
                  <a:pt x="445" y="427"/>
                  <a:pt x="444" y="426"/>
                </a:cubicBezTo>
                <a:cubicBezTo>
                  <a:pt x="415" y="396"/>
                  <a:pt x="415" y="396"/>
                  <a:pt x="415" y="396"/>
                </a:cubicBezTo>
                <a:cubicBezTo>
                  <a:pt x="412" y="399"/>
                  <a:pt x="412" y="399"/>
                  <a:pt x="412" y="399"/>
                </a:cubicBezTo>
                <a:cubicBezTo>
                  <a:pt x="358" y="453"/>
                  <a:pt x="292" y="464"/>
                  <a:pt x="220" y="460"/>
                </a:cubicBezTo>
                <a:cubicBezTo>
                  <a:pt x="219" y="459"/>
                  <a:pt x="217" y="459"/>
                  <a:pt x="215" y="459"/>
                </a:cubicBezTo>
                <a:cubicBezTo>
                  <a:pt x="218" y="457"/>
                  <a:pt x="222" y="456"/>
                  <a:pt x="223" y="455"/>
                </a:cubicBezTo>
                <a:cubicBezTo>
                  <a:pt x="278" y="440"/>
                  <a:pt x="331" y="398"/>
                  <a:pt x="367" y="355"/>
                </a:cubicBezTo>
                <a:cubicBezTo>
                  <a:pt x="370" y="351"/>
                  <a:pt x="370" y="351"/>
                  <a:pt x="370" y="351"/>
                </a:cubicBezTo>
                <a:cubicBezTo>
                  <a:pt x="334" y="315"/>
                  <a:pt x="334" y="315"/>
                  <a:pt x="334" y="315"/>
                </a:cubicBezTo>
                <a:close/>
                <a:moveTo>
                  <a:pt x="77" y="418"/>
                </a:moveTo>
                <a:cubicBezTo>
                  <a:pt x="74" y="423"/>
                  <a:pt x="68" y="425"/>
                  <a:pt x="63" y="422"/>
                </a:cubicBezTo>
                <a:cubicBezTo>
                  <a:pt x="58" y="419"/>
                  <a:pt x="56" y="413"/>
                  <a:pt x="59" y="408"/>
                </a:cubicBezTo>
                <a:cubicBezTo>
                  <a:pt x="146" y="257"/>
                  <a:pt x="146" y="257"/>
                  <a:pt x="146" y="257"/>
                </a:cubicBezTo>
                <a:cubicBezTo>
                  <a:pt x="148" y="253"/>
                  <a:pt x="152" y="251"/>
                  <a:pt x="155" y="251"/>
                </a:cubicBezTo>
                <a:cubicBezTo>
                  <a:pt x="211" y="251"/>
                  <a:pt x="211" y="251"/>
                  <a:pt x="211" y="251"/>
                </a:cubicBezTo>
                <a:cubicBezTo>
                  <a:pt x="215" y="251"/>
                  <a:pt x="219" y="254"/>
                  <a:pt x="220" y="257"/>
                </a:cubicBezTo>
                <a:cubicBezTo>
                  <a:pt x="220" y="257"/>
                  <a:pt x="220" y="257"/>
                  <a:pt x="220" y="257"/>
                </a:cubicBezTo>
                <a:cubicBezTo>
                  <a:pt x="263" y="331"/>
                  <a:pt x="263" y="331"/>
                  <a:pt x="263" y="331"/>
                </a:cubicBezTo>
                <a:cubicBezTo>
                  <a:pt x="321" y="229"/>
                  <a:pt x="321" y="229"/>
                  <a:pt x="321" y="229"/>
                </a:cubicBezTo>
                <a:cubicBezTo>
                  <a:pt x="324" y="225"/>
                  <a:pt x="327" y="224"/>
                  <a:pt x="331" y="224"/>
                </a:cubicBezTo>
                <a:cubicBezTo>
                  <a:pt x="398" y="224"/>
                  <a:pt x="398" y="224"/>
                  <a:pt x="398" y="224"/>
                </a:cubicBezTo>
                <a:cubicBezTo>
                  <a:pt x="446" y="141"/>
                  <a:pt x="446" y="141"/>
                  <a:pt x="446" y="141"/>
                </a:cubicBezTo>
                <a:cubicBezTo>
                  <a:pt x="448" y="136"/>
                  <a:pt x="455" y="134"/>
                  <a:pt x="460" y="137"/>
                </a:cubicBezTo>
                <a:cubicBezTo>
                  <a:pt x="465" y="140"/>
                  <a:pt x="467" y="146"/>
                  <a:pt x="464" y="151"/>
                </a:cubicBezTo>
                <a:cubicBezTo>
                  <a:pt x="413" y="238"/>
                  <a:pt x="413" y="238"/>
                  <a:pt x="413" y="238"/>
                </a:cubicBezTo>
                <a:cubicBezTo>
                  <a:pt x="413" y="238"/>
                  <a:pt x="413" y="238"/>
                  <a:pt x="413" y="238"/>
                </a:cubicBezTo>
                <a:cubicBezTo>
                  <a:pt x="412" y="242"/>
                  <a:pt x="408" y="245"/>
                  <a:pt x="404" y="245"/>
                </a:cubicBezTo>
                <a:cubicBezTo>
                  <a:pt x="337" y="245"/>
                  <a:pt x="337" y="245"/>
                  <a:pt x="337" y="245"/>
                </a:cubicBezTo>
                <a:cubicBezTo>
                  <a:pt x="272" y="356"/>
                  <a:pt x="272" y="356"/>
                  <a:pt x="272" y="356"/>
                </a:cubicBezTo>
                <a:cubicBezTo>
                  <a:pt x="272" y="356"/>
                  <a:pt x="272" y="356"/>
                  <a:pt x="272" y="356"/>
                </a:cubicBezTo>
                <a:cubicBezTo>
                  <a:pt x="269" y="364"/>
                  <a:pt x="258" y="364"/>
                  <a:pt x="254" y="357"/>
                </a:cubicBezTo>
                <a:cubicBezTo>
                  <a:pt x="205" y="272"/>
                  <a:pt x="205" y="272"/>
                  <a:pt x="205" y="272"/>
                </a:cubicBezTo>
                <a:cubicBezTo>
                  <a:pt x="161" y="272"/>
                  <a:pt x="161" y="272"/>
                  <a:pt x="161" y="272"/>
                </a:cubicBezTo>
                <a:lnTo>
                  <a:pt x="77" y="418"/>
                </a:lnTo>
                <a:close/>
              </a:path>
            </a:pathLst>
          </a:custGeom>
          <a:solidFill>
            <a:srgbClr val="86BC2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TextBox 55">
            <a:extLst>
              <a:ext uri="{FF2B5EF4-FFF2-40B4-BE49-F238E27FC236}">
                <a16:creationId xmlns:a16="http://schemas.microsoft.com/office/drawing/2014/main" id="{13CC78E7-2791-4120-9D48-80A6E9DDCFCE}"/>
              </a:ext>
            </a:extLst>
          </p:cNvPr>
          <p:cNvSpPr txBox="1"/>
          <p:nvPr/>
        </p:nvSpPr>
        <p:spPr>
          <a:xfrm>
            <a:off x="331594" y="2865853"/>
            <a:ext cx="3657600" cy="215444"/>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IMPACT</a:t>
            </a:r>
          </a:p>
        </p:txBody>
      </p:sp>
      <p:sp>
        <p:nvSpPr>
          <p:cNvPr id="3" name="Oval 2">
            <a:extLst>
              <a:ext uri="{FF2B5EF4-FFF2-40B4-BE49-F238E27FC236}">
                <a16:creationId xmlns:a16="http://schemas.microsoft.com/office/drawing/2014/main" id="{D635F35F-6594-407F-9899-28760484C04B}"/>
              </a:ext>
            </a:extLst>
          </p:cNvPr>
          <p:cNvSpPr/>
          <p:nvPr/>
        </p:nvSpPr>
        <p:spPr>
          <a:xfrm>
            <a:off x="1362738" y="5418907"/>
            <a:ext cx="182880" cy="182880"/>
          </a:xfrm>
          <a:prstGeom prst="ellipse">
            <a:avLst/>
          </a:prstGeom>
          <a:solidFill>
            <a:srgbClr val="9BC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6188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B52DB28-2B32-454F-914B-0C944EB0C08B}"/>
              </a:ext>
            </a:extLst>
          </p:cNvPr>
          <p:cNvGraphicFramePr>
            <a:graphicFrameLocks noChangeAspect="1"/>
          </p:cNvGraphicFramePr>
          <p:nvPr>
            <p:custDataLst>
              <p:tags r:id="rId2"/>
            </p:custDataLst>
            <p:extLst>
              <p:ext uri="{D42A27DB-BD31-4B8C-83A1-F6EECF244321}">
                <p14:modId xmlns:p14="http://schemas.microsoft.com/office/powerpoint/2010/main" val="824264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95" name="think-cell Slide" r:id="rId4" imgW="475" imgH="476" progId="TCLayout.ActiveDocument.1">
                  <p:embed/>
                </p:oleObj>
              </mc:Choice>
              <mc:Fallback>
                <p:oleObj name="think-cell Slide" r:id="rId4" imgW="475" imgH="476" progId="TCLayout.ActiveDocument.1">
                  <p:embed/>
                  <p:pic>
                    <p:nvPicPr>
                      <p:cNvPr id="6" name="Object 5" hidden="1">
                        <a:extLst>
                          <a:ext uri="{FF2B5EF4-FFF2-40B4-BE49-F238E27FC236}">
                            <a16:creationId xmlns:a16="http://schemas.microsoft.com/office/drawing/2014/main" id="{5B52DB28-2B32-454F-914B-0C944EB0C0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0916CD20-D4D4-446E-A6F4-126642E332A8}"/>
              </a:ext>
            </a:extLst>
          </p:cNvPr>
          <p:cNvSpPr>
            <a:spLocks noGrp="1"/>
          </p:cNvSpPr>
          <p:nvPr>
            <p:ph type="body" sz="quarter" idx="10"/>
          </p:nvPr>
        </p:nvSpPr>
        <p:spPr/>
        <p:txBody>
          <a:bodyPr/>
          <a:lstStyle/>
          <a:p>
            <a:r>
              <a:rPr lang="en-US" dirty="0"/>
              <a:t>Building New Domain &amp; Industry-Specific AI-Hybrid Operate Businesses</a:t>
            </a:r>
          </a:p>
        </p:txBody>
      </p:sp>
      <p:sp>
        <p:nvSpPr>
          <p:cNvPr id="3" name="Text Placeholder 2">
            <a:extLst>
              <a:ext uri="{FF2B5EF4-FFF2-40B4-BE49-F238E27FC236}">
                <a16:creationId xmlns:a16="http://schemas.microsoft.com/office/drawing/2014/main" id="{4E1BA37E-0692-4603-B2F0-4B86E09E4211}"/>
              </a:ext>
            </a:extLst>
          </p:cNvPr>
          <p:cNvSpPr>
            <a:spLocks noGrp="1"/>
          </p:cNvSpPr>
          <p:nvPr>
            <p:ph type="body" sz="quarter" idx="11"/>
          </p:nvPr>
        </p:nvSpPr>
        <p:spPr>
          <a:xfrm>
            <a:off x="331916" y="781059"/>
            <a:ext cx="11666658" cy="430887"/>
          </a:xfrm>
        </p:spPr>
        <p:txBody>
          <a:bodyPr/>
          <a:lstStyle/>
          <a:p>
            <a:r>
              <a:rPr lang="en-US"/>
              <a:t>We are connecting together ecosystems to scale new, </a:t>
            </a:r>
            <a:r>
              <a:rPr lang="en-US" b="1">
                <a:solidFill>
                  <a:srgbClr val="0097A9"/>
                </a:solidFill>
                <a:latin typeface="Open Sans Semibold" panose="020B0606030504020204" pitchFamily="34" charset="0"/>
                <a:ea typeface="Open Sans Semibold" panose="020B0606030504020204" pitchFamily="34" charset="0"/>
                <a:cs typeface="Open Sans Semibold" panose="020B0606030504020204" pitchFamily="34" charset="0"/>
              </a:rPr>
              <a:t>fast-growing</a:t>
            </a:r>
            <a:r>
              <a:rPr lang="en-US"/>
              <a:t>, domain &amp; industry-specific AI hybrid-operate businesses across the AIO spectrum</a:t>
            </a:r>
          </a:p>
        </p:txBody>
      </p:sp>
      <p:sp>
        <p:nvSpPr>
          <p:cNvPr id="9" name="Rectangle 8">
            <a:extLst>
              <a:ext uri="{FF2B5EF4-FFF2-40B4-BE49-F238E27FC236}">
                <a16:creationId xmlns:a16="http://schemas.microsoft.com/office/drawing/2014/main" id="{576606BF-9294-4CE6-8342-51237D9C36F5}"/>
              </a:ext>
            </a:extLst>
          </p:cNvPr>
          <p:cNvSpPr/>
          <p:nvPr/>
        </p:nvSpPr>
        <p:spPr>
          <a:xfrm>
            <a:off x="235954" y="1322735"/>
            <a:ext cx="38804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Powering our AI-Hybrid Operate Businesses</a:t>
            </a:r>
            <a:endPar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9" name="Rectangle 118">
            <a:extLst>
              <a:ext uri="{FF2B5EF4-FFF2-40B4-BE49-F238E27FC236}">
                <a16:creationId xmlns:a16="http://schemas.microsoft.com/office/drawing/2014/main" id="{2F7AA45B-7FD2-489C-87E6-02E3D8397997}"/>
              </a:ext>
            </a:extLst>
          </p:cNvPr>
          <p:cNvSpPr/>
          <p:nvPr/>
        </p:nvSpPr>
        <p:spPr>
          <a:xfrm>
            <a:off x="5194823" y="3180889"/>
            <a:ext cx="123828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rgbClr val="9BBB59"/>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Wingdings" panose="05000000000000000000" pitchFamily="2" charset="2"/>
              </a:rPr>
              <a:t>Powered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err="1">
                <a:ln>
                  <a:noFill/>
                </a:ln>
                <a:solidFill>
                  <a:srgbClr val="9BBB59"/>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Wingdings" panose="05000000000000000000" pitchFamily="2" charset="2"/>
              </a:rPr>
              <a:t>SmartForce</a:t>
            </a:r>
            <a:endParaRPr kumimoji="0" lang="en-US" sz="1400" b="1" u="none" strike="noStrike" kern="1200" cap="none" spc="0" normalizeH="0" baseline="30000" noProof="0">
              <a:ln>
                <a:noFill/>
              </a:ln>
              <a:solidFill>
                <a:srgbClr val="9BBB59"/>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22" name="Rectangle 121">
            <a:extLst>
              <a:ext uri="{FF2B5EF4-FFF2-40B4-BE49-F238E27FC236}">
                <a16:creationId xmlns:a16="http://schemas.microsoft.com/office/drawing/2014/main" id="{B4798E35-8B1D-43C7-AAF9-378EB6078774}"/>
              </a:ext>
            </a:extLst>
          </p:cNvPr>
          <p:cNvSpPr/>
          <p:nvPr/>
        </p:nvSpPr>
        <p:spPr>
          <a:xfrm>
            <a:off x="3588848" y="1703342"/>
            <a:ext cx="152561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rgbClr val="005587"/>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Wingdings" panose="05000000000000000000" pitchFamily="2" charset="2"/>
              </a:rPr>
              <a:t>AIO Framework</a:t>
            </a:r>
            <a:endParaRPr kumimoji="0" lang="en-US" sz="1400" b="1" u="none" strike="noStrike" kern="1200" cap="none" spc="0" normalizeH="0" baseline="0" noProof="0">
              <a:ln>
                <a:noFill/>
              </a:ln>
              <a:solidFill>
                <a:srgbClr val="005587"/>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23" name="Text Placeholder 1">
            <a:extLst>
              <a:ext uri="{FF2B5EF4-FFF2-40B4-BE49-F238E27FC236}">
                <a16:creationId xmlns:a16="http://schemas.microsoft.com/office/drawing/2014/main" id="{7B34C7D7-0993-4EC3-8679-568F5E6A740E}"/>
              </a:ext>
            </a:extLst>
          </p:cNvPr>
          <p:cNvSpPr txBox="1">
            <a:spLocks/>
          </p:cNvSpPr>
          <p:nvPr/>
        </p:nvSpPr>
        <p:spPr>
          <a:xfrm>
            <a:off x="5297272" y="3741977"/>
            <a:ext cx="1394163" cy="541108"/>
          </a:xfrm>
          <a:prstGeom prst="rect">
            <a:avLst/>
          </a:prstGeom>
        </p:spPr>
        <p:txBody>
          <a:bodyPr lIns="0" tIns="45720" rIns="0" bIns="45720" anchor="t" anchorCtr="0">
            <a:noAutofit/>
          </a:bodyPr>
          <a:lstStyle>
            <a:lvl1pPr marL="0" indent="0" algn="l" defTabSz="1219170" rtl="0" eaLnBrk="1" latinLnBrk="0" hangingPunct="1">
              <a:spcBef>
                <a:spcPts val="0"/>
              </a:spcBef>
              <a:spcAft>
                <a:spcPts val="1333"/>
              </a:spcAft>
              <a:buSzPct val="100000"/>
              <a:buFontTx/>
              <a:buNone/>
              <a:defRPr sz="1400" b="0" kern="1200">
                <a:solidFill>
                  <a:schemeClr val="tx1">
                    <a:lumMod val="65000"/>
                    <a:lumOff val="35000"/>
                  </a:schemeClr>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Radically changing delivery models through automation</a:t>
            </a:r>
          </a:p>
        </p:txBody>
      </p:sp>
      <p:sp>
        <p:nvSpPr>
          <p:cNvPr id="124" name="Text Placeholder 1">
            <a:extLst>
              <a:ext uri="{FF2B5EF4-FFF2-40B4-BE49-F238E27FC236}">
                <a16:creationId xmlns:a16="http://schemas.microsoft.com/office/drawing/2014/main" id="{803488A1-E61E-4E93-9DE6-6DA47F7400B4}"/>
              </a:ext>
            </a:extLst>
          </p:cNvPr>
          <p:cNvSpPr txBox="1">
            <a:spLocks/>
          </p:cNvSpPr>
          <p:nvPr/>
        </p:nvSpPr>
        <p:spPr>
          <a:xfrm>
            <a:off x="3659193" y="2002059"/>
            <a:ext cx="2453625" cy="566330"/>
          </a:xfrm>
          <a:prstGeom prst="rect">
            <a:avLst/>
          </a:prstGeom>
        </p:spPr>
        <p:txBody>
          <a:bodyPr lIns="0" tIns="45720" rIns="0" bIns="45720" anchor="t" anchorCtr="0">
            <a:noAutofit/>
          </a:bodyPr>
          <a:lstStyle>
            <a:lvl1pPr marL="0" indent="0" algn="l" defTabSz="1219170" rtl="0" eaLnBrk="1" latinLnBrk="0" hangingPunct="1">
              <a:spcBef>
                <a:spcPts val="0"/>
              </a:spcBef>
              <a:spcAft>
                <a:spcPts val="1333"/>
              </a:spcAft>
              <a:buSzPct val="100000"/>
              <a:buFontTx/>
              <a:buNone/>
              <a:defRPr sz="1400" b="0" kern="1200">
                <a:solidFill>
                  <a:schemeClr val="tx1">
                    <a:lumMod val="65000"/>
                    <a:lumOff val="35000"/>
                  </a:schemeClr>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Embedding AI across the advise-implement-operate lifecycle</a:t>
            </a:r>
          </a:p>
        </p:txBody>
      </p:sp>
      <p:sp>
        <p:nvSpPr>
          <p:cNvPr id="125" name="Rectangle 124">
            <a:extLst>
              <a:ext uri="{FF2B5EF4-FFF2-40B4-BE49-F238E27FC236}">
                <a16:creationId xmlns:a16="http://schemas.microsoft.com/office/drawing/2014/main" id="{E082D949-7554-421C-AA42-C4F9ECD05347}"/>
              </a:ext>
            </a:extLst>
          </p:cNvPr>
          <p:cNvSpPr/>
          <p:nvPr/>
        </p:nvSpPr>
        <p:spPr>
          <a:xfrm>
            <a:off x="252843" y="3271895"/>
            <a:ext cx="13076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rgbClr val="00ABAB"/>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Wingdings" panose="05000000000000000000" pitchFamily="2" charset="2"/>
              </a:rPr>
              <a:t>Delivered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err="1">
                <a:ln>
                  <a:noFill/>
                </a:ln>
                <a:solidFill>
                  <a:srgbClr val="00ABAB"/>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sym typeface="Wingdings" panose="05000000000000000000" pitchFamily="2" charset="2"/>
              </a:rPr>
              <a:t>CortexAI</a:t>
            </a:r>
            <a:endParaRPr kumimoji="0" lang="en-US" sz="1400" b="1" u="none" strike="noStrike" kern="1200" cap="none" spc="0" normalizeH="0" baseline="30000" noProof="0">
              <a:ln>
                <a:noFill/>
              </a:ln>
              <a:solidFill>
                <a:srgbClr val="00ABAB"/>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26" name="Text Placeholder 1">
            <a:extLst>
              <a:ext uri="{FF2B5EF4-FFF2-40B4-BE49-F238E27FC236}">
                <a16:creationId xmlns:a16="http://schemas.microsoft.com/office/drawing/2014/main" id="{7D41AACB-8954-4C6F-9D5B-9E91814B5EA5}"/>
              </a:ext>
            </a:extLst>
          </p:cNvPr>
          <p:cNvSpPr txBox="1">
            <a:spLocks/>
          </p:cNvSpPr>
          <p:nvPr/>
        </p:nvSpPr>
        <p:spPr>
          <a:xfrm>
            <a:off x="311899" y="3853019"/>
            <a:ext cx="1401954" cy="683987"/>
          </a:xfrm>
          <a:prstGeom prst="rect">
            <a:avLst/>
          </a:prstGeom>
        </p:spPr>
        <p:txBody>
          <a:bodyPr lIns="0" tIns="45720" rIns="0" bIns="45720" anchor="t" anchorCtr="0">
            <a:noAutofit/>
          </a:bodyPr>
          <a:lstStyle>
            <a:lvl1pPr marL="0" indent="0" algn="l" defTabSz="1219170" rtl="0" eaLnBrk="1" latinLnBrk="0" hangingPunct="1">
              <a:spcBef>
                <a:spcPts val="0"/>
              </a:spcBef>
              <a:spcAft>
                <a:spcPts val="1333"/>
              </a:spcAft>
              <a:buSzPct val="100000"/>
              <a:buFontTx/>
              <a:buNone/>
              <a:defRPr sz="1400" b="0" kern="1200">
                <a:solidFill>
                  <a:schemeClr val="tx1">
                    <a:lumMod val="65000"/>
                    <a:lumOff val="35000"/>
                  </a:schemeClr>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Seamless delivery through our leading-class </a:t>
            </a:r>
            <a:r>
              <a:rPr kumimoji="0" lang="en-US" sz="1100" b="0" i="0" u="none" strike="noStrike" kern="1200" cap="none" spc="0" normalizeH="0" baseline="0" noProof="0" err="1">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CortexAI</a:t>
            </a:r>
            <a:r>
              <a:rPr lang="en-US" sz="1100" baseline="30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a:t>
            </a:r>
            <a:r>
              <a:rPr kumimoji="0" lang="en-US"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platform</a:t>
            </a:r>
          </a:p>
        </p:txBody>
      </p:sp>
      <p:cxnSp>
        <p:nvCxnSpPr>
          <p:cNvPr id="131" name="Straight Connector 130">
            <a:extLst>
              <a:ext uri="{FF2B5EF4-FFF2-40B4-BE49-F238E27FC236}">
                <a16:creationId xmlns:a16="http://schemas.microsoft.com/office/drawing/2014/main" id="{08EC88F8-4EB8-4157-804E-2F762C326883}"/>
              </a:ext>
            </a:extLst>
          </p:cNvPr>
          <p:cNvCxnSpPr>
            <a:cxnSpLocks/>
          </p:cNvCxnSpPr>
          <p:nvPr/>
        </p:nvCxnSpPr>
        <p:spPr>
          <a:xfrm flipV="1">
            <a:off x="328839" y="1649130"/>
            <a:ext cx="4031192" cy="1"/>
          </a:xfrm>
          <a:prstGeom prst="line">
            <a:avLst/>
          </a:prstGeom>
          <a:noFill/>
          <a:ln w="12700" cap="flat" cmpd="sng" algn="ctr">
            <a:solidFill>
              <a:schemeClr val="bg1">
                <a:lumMod val="75000"/>
              </a:schemeClr>
            </a:solidFill>
            <a:prstDash val="solid"/>
            <a:miter lim="800000"/>
          </a:ln>
          <a:effectLst/>
        </p:spPr>
      </p:cxnSp>
      <p:sp>
        <p:nvSpPr>
          <p:cNvPr id="5" name="Rectangle 4">
            <a:extLst>
              <a:ext uri="{FF2B5EF4-FFF2-40B4-BE49-F238E27FC236}">
                <a16:creationId xmlns:a16="http://schemas.microsoft.com/office/drawing/2014/main" id="{447C3C2E-A082-1645-B4F2-A83A073A863F}"/>
              </a:ext>
            </a:extLst>
          </p:cNvPr>
          <p:cNvSpPr/>
          <p:nvPr/>
        </p:nvSpPr>
        <p:spPr>
          <a:xfrm>
            <a:off x="0" y="5787366"/>
            <a:ext cx="12192000" cy="381689"/>
          </a:xfrm>
          <a:prstGeom prst="rect">
            <a:avLst/>
          </a:prstGeom>
          <a:solidFill>
            <a:srgbClr val="F6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TextBox 81">
            <a:extLst>
              <a:ext uri="{FF2B5EF4-FFF2-40B4-BE49-F238E27FC236}">
                <a16:creationId xmlns:a16="http://schemas.microsoft.com/office/drawing/2014/main" id="{A9408B76-47EB-204A-8009-189BB94CE4B1}"/>
              </a:ext>
            </a:extLst>
          </p:cNvPr>
          <p:cNvSpPr txBox="1"/>
          <p:nvPr/>
        </p:nvSpPr>
        <p:spPr>
          <a:xfrm>
            <a:off x="152400" y="5845410"/>
            <a:ext cx="11887200" cy="292388"/>
          </a:xfrm>
          <a:prstGeom prst="rect">
            <a:avLst/>
          </a:prstGeom>
          <a:noFill/>
        </p:spPr>
        <p:txBody>
          <a:bodyPr wrap="square" rtlCol="0">
            <a:spAutoFit/>
          </a:bodyPr>
          <a:lstStyle/>
          <a:p>
            <a:pPr lvl="0" algn="ctr">
              <a:defRPr/>
            </a:pPr>
            <a:r>
              <a:rPr lang="en-US" sz="1300">
                <a:solidFill>
                  <a:srgbClr val="0097A9"/>
                </a:solidFill>
                <a:latin typeface="Open Sans" panose="020B0606030504020204" pitchFamily="34" charset="0"/>
                <a:ea typeface="Open Sans" panose="020B0606030504020204" pitchFamily="34" charset="0"/>
                <a:cs typeface="Open Sans" panose="020B0606030504020204" pitchFamily="34" charset="0"/>
              </a:rPr>
              <a:t>We are making bold investments in </a:t>
            </a:r>
            <a:r>
              <a:rPr lang="en-US" sz="1300" b="1">
                <a:solidFill>
                  <a:srgbClr val="0097A9"/>
                </a:solidFill>
                <a:latin typeface="Open Sans" panose="020B0606030504020204" pitchFamily="34" charset="0"/>
                <a:ea typeface="Open Sans" panose="020B0606030504020204" pitchFamily="34" charset="0"/>
                <a:cs typeface="Open Sans" panose="020B0606030504020204" pitchFamily="34" charset="0"/>
              </a:rPr>
              <a:t>brand new, stand-alone businesses</a:t>
            </a:r>
            <a:r>
              <a:rPr lang="en-US" sz="1300">
                <a:solidFill>
                  <a:srgbClr val="0097A9"/>
                </a:solidFill>
                <a:latin typeface="Open Sans" panose="020B0606030504020204" pitchFamily="34" charset="0"/>
                <a:ea typeface="Open Sans" panose="020B0606030504020204" pitchFamily="34" charset="0"/>
                <a:cs typeface="Open Sans" panose="020B0606030504020204" pitchFamily="34" charset="0"/>
              </a:rPr>
              <a:t> to solve our clients’ most pressing challenges</a:t>
            </a:r>
            <a:endParaRPr lang="en-US" sz="1300" b="1">
              <a:solidFill>
                <a:srgbClr val="0097A9"/>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D9DD46C-8867-E04A-AF04-BA508F199400}"/>
              </a:ext>
            </a:extLst>
          </p:cNvPr>
          <p:cNvGrpSpPr/>
          <p:nvPr/>
        </p:nvGrpSpPr>
        <p:grpSpPr>
          <a:xfrm>
            <a:off x="1916491" y="2265859"/>
            <a:ext cx="3034665" cy="3034665"/>
            <a:chOff x="1758838" y="2176098"/>
            <a:chExt cx="2949324" cy="2949324"/>
          </a:xfrm>
        </p:grpSpPr>
        <p:sp>
          <p:nvSpPr>
            <p:cNvPr id="111" name="Diamond 110">
              <a:extLst>
                <a:ext uri="{FF2B5EF4-FFF2-40B4-BE49-F238E27FC236}">
                  <a16:creationId xmlns:a16="http://schemas.microsoft.com/office/drawing/2014/main" id="{198028B0-557B-3F46-9E32-D3896908954A}"/>
                </a:ext>
              </a:extLst>
            </p:cNvPr>
            <p:cNvSpPr/>
            <p:nvPr/>
          </p:nvSpPr>
          <p:spPr>
            <a:xfrm>
              <a:off x="1758838" y="2176098"/>
              <a:ext cx="2949324" cy="2949324"/>
            </a:xfrm>
            <a:prstGeom prst="diamond">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A5A70E8B-2FBD-2C4B-AA7F-81FA5BB9782D}"/>
                </a:ext>
              </a:extLst>
            </p:cNvPr>
            <p:cNvSpPr/>
            <p:nvPr/>
          </p:nvSpPr>
          <p:spPr>
            <a:xfrm>
              <a:off x="2055257" y="2472517"/>
              <a:ext cx="2356486" cy="235648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Text Placeholder 1">
            <a:extLst>
              <a:ext uri="{FF2B5EF4-FFF2-40B4-BE49-F238E27FC236}">
                <a16:creationId xmlns:a16="http://schemas.microsoft.com/office/drawing/2014/main" id="{77D98A1D-4052-E24C-BAD6-45E4701045AA}"/>
              </a:ext>
            </a:extLst>
          </p:cNvPr>
          <p:cNvSpPr txBox="1">
            <a:spLocks/>
          </p:cNvSpPr>
          <p:nvPr/>
        </p:nvSpPr>
        <p:spPr>
          <a:xfrm>
            <a:off x="2597618" y="3593996"/>
            <a:ext cx="2020910" cy="930336"/>
          </a:xfrm>
          <a:prstGeom prst="rect">
            <a:avLst/>
          </a:prstGeom>
        </p:spPr>
        <p:txBody>
          <a:bodyPr lIns="0" tIns="45720" rIns="0" bIns="45720" anchor="t" anchorCtr="0">
            <a:noAutofit/>
          </a:bodyPr>
          <a:lstStyle>
            <a:lvl1pPr marL="0" indent="0" algn="l" defTabSz="1219170" rtl="0" eaLnBrk="1" latinLnBrk="0" hangingPunct="1">
              <a:spcBef>
                <a:spcPts val="0"/>
              </a:spcBef>
              <a:spcAft>
                <a:spcPts val="1333"/>
              </a:spcAft>
              <a:buSzPct val="100000"/>
              <a:buFontTx/>
              <a:buNone/>
              <a:defRPr sz="1400" b="0" kern="1200">
                <a:solidFill>
                  <a:schemeClr val="tx1">
                    <a:lumMod val="65000"/>
                    <a:lumOff val="35000"/>
                  </a:schemeClr>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Solutions customized to the unique challenges of specific domains and sectors</a:t>
            </a:r>
          </a:p>
        </p:txBody>
      </p:sp>
      <p:sp>
        <p:nvSpPr>
          <p:cNvPr id="129" name="Rectangle 128">
            <a:extLst>
              <a:ext uri="{FF2B5EF4-FFF2-40B4-BE49-F238E27FC236}">
                <a16:creationId xmlns:a16="http://schemas.microsoft.com/office/drawing/2014/main" id="{C1EF1D8C-6A57-D247-9616-2C163D2ED9B4}"/>
              </a:ext>
            </a:extLst>
          </p:cNvPr>
          <p:cNvSpPr/>
          <p:nvPr/>
        </p:nvSpPr>
        <p:spPr>
          <a:xfrm>
            <a:off x="2725721" y="3153211"/>
            <a:ext cx="142586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87DC"/>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Industry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87DC"/>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Domain Specific</a:t>
            </a:r>
            <a:endParaRPr kumimoji="0" lang="en-US" sz="1200" b="1" i="0" u="none" strike="noStrike" kern="1200" cap="none" spc="0" normalizeH="0" baseline="0" noProof="0">
              <a:ln>
                <a:noFill/>
              </a:ln>
              <a:solidFill>
                <a:srgbClr val="1087D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131">
            <a:extLst>
              <a:ext uri="{FF2B5EF4-FFF2-40B4-BE49-F238E27FC236}">
                <a16:creationId xmlns:a16="http://schemas.microsoft.com/office/drawing/2014/main" id="{19344DE3-5ADB-EE49-9EAE-487AF9A41DEF}"/>
              </a:ext>
            </a:extLst>
          </p:cNvPr>
          <p:cNvSpPr/>
          <p:nvPr/>
        </p:nvSpPr>
        <p:spPr>
          <a:xfrm>
            <a:off x="3992863" y="4775836"/>
            <a:ext cx="214475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4BACC6"/>
                </a:solidFill>
                <a:latin typeface="Open Sans Semibold" panose="020B0606030504020204" pitchFamily="34" charset="0"/>
                <a:ea typeface="Open Sans Semibold" panose="020B0606030504020204" pitchFamily="34" charset="0"/>
                <a:cs typeface="Open Sans Semibold" panose="020B0606030504020204" pitchFamily="34" charset="0"/>
                <a:sym typeface="Wingdings" panose="05000000000000000000" pitchFamily="2" charset="2"/>
              </a:rPr>
              <a:t>Innovative Ecosystems</a:t>
            </a:r>
            <a:endParaRPr kumimoji="0" lang="en-US" sz="1400" b="1" u="none" strike="noStrike" kern="1200" cap="none" spc="0" normalizeH="0" baseline="30000" noProof="0">
              <a:ln>
                <a:noFill/>
              </a:ln>
              <a:solidFill>
                <a:srgbClr val="4BACC6"/>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5" name="Rectangle 134">
            <a:extLst>
              <a:ext uri="{FF2B5EF4-FFF2-40B4-BE49-F238E27FC236}">
                <a16:creationId xmlns:a16="http://schemas.microsoft.com/office/drawing/2014/main" id="{D7A60EB6-4E46-AF4D-9A97-46C7F2FC8BE9}"/>
              </a:ext>
            </a:extLst>
          </p:cNvPr>
          <p:cNvSpPr/>
          <p:nvPr/>
        </p:nvSpPr>
        <p:spPr>
          <a:xfrm>
            <a:off x="6751543" y="1134198"/>
            <a:ext cx="291093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New AI-Hybrid Operate Businesses</a:t>
            </a:r>
            <a:endPar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36" name="Straight Connector 135">
            <a:extLst>
              <a:ext uri="{FF2B5EF4-FFF2-40B4-BE49-F238E27FC236}">
                <a16:creationId xmlns:a16="http://schemas.microsoft.com/office/drawing/2014/main" id="{01D4ED4C-479F-8E43-86D0-A30AD8C0E71E}"/>
              </a:ext>
            </a:extLst>
          </p:cNvPr>
          <p:cNvCxnSpPr>
            <a:cxnSpLocks/>
          </p:cNvCxnSpPr>
          <p:nvPr/>
        </p:nvCxnSpPr>
        <p:spPr>
          <a:xfrm flipV="1">
            <a:off x="6836712" y="1649130"/>
            <a:ext cx="5168186" cy="1"/>
          </a:xfrm>
          <a:prstGeom prst="line">
            <a:avLst/>
          </a:prstGeom>
          <a:noFill/>
          <a:ln w="12700" cap="flat" cmpd="sng" algn="ctr">
            <a:solidFill>
              <a:schemeClr val="bg1">
                <a:lumMod val="75000"/>
              </a:schemeClr>
            </a:solidFill>
            <a:prstDash val="solid"/>
            <a:miter lim="800000"/>
          </a:ln>
          <a:effectLst/>
        </p:spPr>
      </p:cxnSp>
      <p:sp>
        <p:nvSpPr>
          <p:cNvPr id="138" name="Rectangle 137">
            <a:extLst>
              <a:ext uri="{FF2B5EF4-FFF2-40B4-BE49-F238E27FC236}">
                <a16:creationId xmlns:a16="http://schemas.microsoft.com/office/drawing/2014/main" id="{1697C88C-87C8-974A-8EB3-D93BC17B8092}"/>
              </a:ext>
            </a:extLst>
          </p:cNvPr>
          <p:cNvSpPr/>
          <p:nvPr/>
        </p:nvSpPr>
        <p:spPr bwMode="gray">
          <a:xfrm>
            <a:off x="6842985" y="1731772"/>
            <a:ext cx="5167497" cy="624056"/>
          </a:xfrm>
          <a:prstGeom prst="rect">
            <a:avLst/>
          </a:prstGeom>
          <a:solidFill>
            <a:srgbClr val="F2F2F2"/>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138">
            <a:extLst>
              <a:ext uri="{FF2B5EF4-FFF2-40B4-BE49-F238E27FC236}">
                <a16:creationId xmlns:a16="http://schemas.microsoft.com/office/drawing/2014/main" id="{00E73D71-D5F8-FD46-9AB8-AD1B88A2699C}"/>
              </a:ext>
            </a:extLst>
          </p:cNvPr>
          <p:cNvSpPr/>
          <p:nvPr/>
        </p:nvSpPr>
        <p:spPr bwMode="gray">
          <a:xfrm>
            <a:off x="9373694" y="1782430"/>
            <a:ext cx="2564917" cy="522738"/>
          </a:xfrm>
          <a:prstGeom prst="rect">
            <a:avLst/>
          </a:prstGeom>
          <a:solidFill>
            <a:schemeClr val="bg1"/>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TextBox 140">
            <a:extLst>
              <a:ext uri="{FF2B5EF4-FFF2-40B4-BE49-F238E27FC236}">
                <a16:creationId xmlns:a16="http://schemas.microsoft.com/office/drawing/2014/main" id="{62EE54E9-6083-8741-BA89-A2BA2CCF4597}"/>
              </a:ext>
            </a:extLst>
          </p:cNvPr>
          <p:cNvSpPr txBox="1"/>
          <p:nvPr/>
        </p:nvSpPr>
        <p:spPr bwMode="gray">
          <a:xfrm>
            <a:off x="7332310" y="1910794"/>
            <a:ext cx="2258222" cy="151753"/>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Digital Controllership</a:t>
            </a:r>
          </a:p>
        </p:txBody>
      </p:sp>
      <p:sp>
        <p:nvSpPr>
          <p:cNvPr id="142" name="TextBox 141">
            <a:extLst>
              <a:ext uri="{FF2B5EF4-FFF2-40B4-BE49-F238E27FC236}">
                <a16:creationId xmlns:a16="http://schemas.microsoft.com/office/drawing/2014/main" id="{0820BD9C-5EEC-4346-BABB-BB18D1BD8386}"/>
              </a:ext>
            </a:extLst>
          </p:cNvPr>
          <p:cNvSpPr txBox="1"/>
          <p:nvPr/>
        </p:nvSpPr>
        <p:spPr bwMode="gray">
          <a:xfrm>
            <a:off x="7332310" y="2064884"/>
            <a:ext cx="2258222" cy="151753"/>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Cross-Industry</a:t>
            </a:r>
          </a:p>
        </p:txBody>
      </p:sp>
      <p:sp>
        <p:nvSpPr>
          <p:cNvPr id="144" name="Rectangle 143">
            <a:extLst>
              <a:ext uri="{FF2B5EF4-FFF2-40B4-BE49-F238E27FC236}">
                <a16:creationId xmlns:a16="http://schemas.microsoft.com/office/drawing/2014/main" id="{20A8C864-6FB2-F941-9440-576728EFBA74}"/>
              </a:ext>
            </a:extLst>
          </p:cNvPr>
          <p:cNvSpPr/>
          <p:nvPr/>
        </p:nvSpPr>
        <p:spPr bwMode="gray">
          <a:xfrm>
            <a:off x="6842985" y="2404809"/>
            <a:ext cx="5167497" cy="624056"/>
          </a:xfrm>
          <a:prstGeom prst="rect">
            <a:avLst/>
          </a:prstGeom>
          <a:solidFill>
            <a:srgbClr val="F2F2F2"/>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Rectangle 144">
            <a:extLst>
              <a:ext uri="{FF2B5EF4-FFF2-40B4-BE49-F238E27FC236}">
                <a16:creationId xmlns:a16="http://schemas.microsoft.com/office/drawing/2014/main" id="{27BBC61A-9388-D147-A222-D34191524D27}"/>
              </a:ext>
            </a:extLst>
          </p:cNvPr>
          <p:cNvSpPr/>
          <p:nvPr/>
        </p:nvSpPr>
        <p:spPr bwMode="gray">
          <a:xfrm>
            <a:off x="9373694" y="2455469"/>
            <a:ext cx="2564917" cy="522738"/>
          </a:xfrm>
          <a:prstGeom prst="rect">
            <a:avLst/>
          </a:prstGeom>
          <a:solidFill>
            <a:schemeClr val="bg1"/>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7" name="TextBox 146">
            <a:extLst>
              <a:ext uri="{FF2B5EF4-FFF2-40B4-BE49-F238E27FC236}">
                <a16:creationId xmlns:a16="http://schemas.microsoft.com/office/drawing/2014/main" id="{AB3DC710-1347-1D43-AE98-FD6D021E8D4D}"/>
              </a:ext>
            </a:extLst>
          </p:cNvPr>
          <p:cNvSpPr txBox="1"/>
          <p:nvPr/>
        </p:nvSpPr>
        <p:spPr bwMode="gray">
          <a:xfrm>
            <a:off x="7332310" y="2583749"/>
            <a:ext cx="2121739" cy="171196"/>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Molecule to Market</a:t>
            </a:r>
          </a:p>
        </p:txBody>
      </p:sp>
      <p:sp>
        <p:nvSpPr>
          <p:cNvPr id="148" name="TextBox 147">
            <a:extLst>
              <a:ext uri="{FF2B5EF4-FFF2-40B4-BE49-F238E27FC236}">
                <a16:creationId xmlns:a16="http://schemas.microsoft.com/office/drawing/2014/main" id="{E3A34BC7-7545-494F-B7AC-F4907BAAD470}"/>
              </a:ext>
            </a:extLst>
          </p:cNvPr>
          <p:cNvSpPr txBox="1"/>
          <p:nvPr/>
        </p:nvSpPr>
        <p:spPr bwMode="gray">
          <a:xfrm>
            <a:off x="7332310" y="2738029"/>
            <a:ext cx="1858722" cy="151753"/>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Life Sciences</a:t>
            </a:r>
          </a:p>
        </p:txBody>
      </p:sp>
      <p:sp>
        <p:nvSpPr>
          <p:cNvPr id="150" name="Rectangle 149">
            <a:extLst>
              <a:ext uri="{FF2B5EF4-FFF2-40B4-BE49-F238E27FC236}">
                <a16:creationId xmlns:a16="http://schemas.microsoft.com/office/drawing/2014/main" id="{64260DD3-178D-2A47-A635-9A0A2D7E396B}"/>
              </a:ext>
            </a:extLst>
          </p:cNvPr>
          <p:cNvSpPr/>
          <p:nvPr/>
        </p:nvSpPr>
        <p:spPr bwMode="gray">
          <a:xfrm>
            <a:off x="6842985" y="3077849"/>
            <a:ext cx="5167497" cy="624056"/>
          </a:xfrm>
          <a:prstGeom prst="rect">
            <a:avLst/>
          </a:prstGeom>
          <a:solidFill>
            <a:srgbClr val="F2F2F2"/>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1" name="Rectangle 150">
            <a:extLst>
              <a:ext uri="{FF2B5EF4-FFF2-40B4-BE49-F238E27FC236}">
                <a16:creationId xmlns:a16="http://schemas.microsoft.com/office/drawing/2014/main" id="{D157811B-BEC0-7A4C-83DA-EE2322E24027}"/>
              </a:ext>
            </a:extLst>
          </p:cNvPr>
          <p:cNvSpPr/>
          <p:nvPr/>
        </p:nvSpPr>
        <p:spPr bwMode="gray">
          <a:xfrm>
            <a:off x="9373694" y="3128507"/>
            <a:ext cx="2564917" cy="522738"/>
          </a:xfrm>
          <a:prstGeom prst="rect">
            <a:avLst/>
          </a:prstGeom>
          <a:solidFill>
            <a:schemeClr val="bg1"/>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3" name="TextBox 152">
            <a:extLst>
              <a:ext uri="{FF2B5EF4-FFF2-40B4-BE49-F238E27FC236}">
                <a16:creationId xmlns:a16="http://schemas.microsoft.com/office/drawing/2014/main" id="{A8C74F48-CB8D-9B41-8579-28C40F2E1B5A}"/>
              </a:ext>
            </a:extLst>
          </p:cNvPr>
          <p:cNvSpPr txBox="1"/>
          <p:nvPr/>
        </p:nvSpPr>
        <p:spPr bwMode="gray">
          <a:xfrm>
            <a:off x="7332310" y="3263481"/>
            <a:ext cx="2258222" cy="151753"/>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Digital Contact Center</a:t>
            </a:r>
          </a:p>
        </p:txBody>
      </p:sp>
      <p:sp>
        <p:nvSpPr>
          <p:cNvPr id="154" name="TextBox 153">
            <a:extLst>
              <a:ext uri="{FF2B5EF4-FFF2-40B4-BE49-F238E27FC236}">
                <a16:creationId xmlns:a16="http://schemas.microsoft.com/office/drawing/2014/main" id="{01EA0704-0C3F-1346-A9D6-048E9102F0A3}"/>
              </a:ext>
            </a:extLst>
          </p:cNvPr>
          <p:cNvSpPr txBox="1"/>
          <p:nvPr/>
        </p:nvSpPr>
        <p:spPr bwMode="gray">
          <a:xfrm>
            <a:off x="7332310" y="3410960"/>
            <a:ext cx="2258222" cy="151753"/>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Cross-Industry</a:t>
            </a:r>
          </a:p>
        </p:txBody>
      </p:sp>
      <p:sp>
        <p:nvSpPr>
          <p:cNvPr id="156" name="Rectangle 155">
            <a:extLst>
              <a:ext uri="{FF2B5EF4-FFF2-40B4-BE49-F238E27FC236}">
                <a16:creationId xmlns:a16="http://schemas.microsoft.com/office/drawing/2014/main" id="{FC7FC5D3-7AE7-6A4E-AA59-23D2AC214091}"/>
              </a:ext>
            </a:extLst>
          </p:cNvPr>
          <p:cNvSpPr/>
          <p:nvPr/>
        </p:nvSpPr>
        <p:spPr bwMode="gray">
          <a:xfrm>
            <a:off x="6837401" y="3750887"/>
            <a:ext cx="5167497" cy="624056"/>
          </a:xfrm>
          <a:prstGeom prst="rect">
            <a:avLst/>
          </a:prstGeom>
          <a:solidFill>
            <a:srgbClr val="F2F2F2"/>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Rectangle 156">
            <a:extLst>
              <a:ext uri="{FF2B5EF4-FFF2-40B4-BE49-F238E27FC236}">
                <a16:creationId xmlns:a16="http://schemas.microsoft.com/office/drawing/2014/main" id="{E84235C9-EAA3-5E4E-98B5-A00DA082718D}"/>
              </a:ext>
            </a:extLst>
          </p:cNvPr>
          <p:cNvSpPr/>
          <p:nvPr/>
        </p:nvSpPr>
        <p:spPr bwMode="gray">
          <a:xfrm>
            <a:off x="9368110" y="3801545"/>
            <a:ext cx="2564917" cy="522738"/>
          </a:xfrm>
          <a:prstGeom prst="rect">
            <a:avLst/>
          </a:prstGeom>
          <a:solidFill>
            <a:schemeClr val="bg1"/>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TextBox 158">
            <a:extLst>
              <a:ext uri="{FF2B5EF4-FFF2-40B4-BE49-F238E27FC236}">
                <a16:creationId xmlns:a16="http://schemas.microsoft.com/office/drawing/2014/main" id="{DD748C93-CAF8-DF43-A33E-02D20DBE52E8}"/>
              </a:ext>
            </a:extLst>
          </p:cNvPr>
          <p:cNvSpPr txBox="1"/>
          <p:nvPr/>
        </p:nvSpPr>
        <p:spPr bwMode="gray">
          <a:xfrm>
            <a:off x="7326726" y="3959400"/>
            <a:ext cx="2258222" cy="151753"/>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Digital Banking as a Service</a:t>
            </a:r>
          </a:p>
        </p:txBody>
      </p:sp>
      <p:sp>
        <p:nvSpPr>
          <p:cNvPr id="160" name="TextBox 159">
            <a:extLst>
              <a:ext uri="{FF2B5EF4-FFF2-40B4-BE49-F238E27FC236}">
                <a16:creationId xmlns:a16="http://schemas.microsoft.com/office/drawing/2014/main" id="{BA2BF2F3-9A76-1844-A3E4-CDCFD26BEFBE}"/>
              </a:ext>
            </a:extLst>
          </p:cNvPr>
          <p:cNvSpPr txBox="1"/>
          <p:nvPr/>
        </p:nvSpPr>
        <p:spPr bwMode="gray">
          <a:xfrm>
            <a:off x="7326726" y="4106880"/>
            <a:ext cx="2258222" cy="151753"/>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Financial Services</a:t>
            </a:r>
          </a:p>
        </p:txBody>
      </p:sp>
      <p:sp>
        <p:nvSpPr>
          <p:cNvPr id="162" name="Rectangle 161">
            <a:extLst>
              <a:ext uri="{FF2B5EF4-FFF2-40B4-BE49-F238E27FC236}">
                <a16:creationId xmlns:a16="http://schemas.microsoft.com/office/drawing/2014/main" id="{4E86A599-7780-3E4C-8755-A1081D8D4179}"/>
              </a:ext>
            </a:extLst>
          </p:cNvPr>
          <p:cNvSpPr/>
          <p:nvPr/>
        </p:nvSpPr>
        <p:spPr bwMode="gray">
          <a:xfrm>
            <a:off x="6842985" y="4423925"/>
            <a:ext cx="5167497" cy="624056"/>
          </a:xfrm>
          <a:prstGeom prst="rect">
            <a:avLst/>
          </a:prstGeom>
          <a:solidFill>
            <a:srgbClr val="F2F2F2"/>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3" name="Rectangle 162">
            <a:extLst>
              <a:ext uri="{FF2B5EF4-FFF2-40B4-BE49-F238E27FC236}">
                <a16:creationId xmlns:a16="http://schemas.microsoft.com/office/drawing/2014/main" id="{285A9486-DA53-A940-B085-6B593DFAF5AB}"/>
              </a:ext>
            </a:extLst>
          </p:cNvPr>
          <p:cNvSpPr/>
          <p:nvPr/>
        </p:nvSpPr>
        <p:spPr bwMode="gray">
          <a:xfrm>
            <a:off x="9373694" y="4474583"/>
            <a:ext cx="2564917" cy="522738"/>
          </a:xfrm>
          <a:prstGeom prst="rect">
            <a:avLst/>
          </a:prstGeom>
          <a:solidFill>
            <a:schemeClr val="bg1"/>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5" name="TextBox 164">
            <a:extLst>
              <a:ext uri="{FF2B5EF4-FFF2-40B4-BE49-F238E27FC236}">
                <a16:creationId xmlns:a16="http://schemas.microsoft.com/office/drawing/2014/main" id="{EC6E763B-5B79-1948-BB77-0BF5D60B094F}"/>
              </a:ext>
            </a:extLst>
          </p:cNvPr>
          <p:cNvSpPr txBox="1"/>
          <p:nvPr/>
        </p:nvSpPr>
        <p:spPr bwMode="gray">
          <a:xfrm>
            <a:off x="7332310" y="4609557"/>
            <a:ext cx="2258222" cy="151753"/>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Smart Factory</a:t>
            </a:r>
          </a:p>
        </p:txBody>
      </p:sp>
      <p:sp>
        <p:nvSpPr>
          <p:cNvPr id="166" name="TextBox 165">
            <a:extLst>
              <a:ext uri="{FF2B5EF4-FFF2-40B4-BE49-F238E27FC236}">
                <a16:creationId xmlns:a16="http://schemas.microsoft.com/office/drawing/2014/main" id="{A5DA29A9-5134-9945-B00C-6462684E7426}"/>
              </a:ext>
            </a:extLst>
          </p:cNvPr>
          <p:cNvSpPr txBox="1"/>
          <p:nvPr/>
        </p:nvSpPr>
        <p:spPr bwMode="gray">
          <a:xfrm>
            <a:off x="7332310" y="4757037"/>
            <a:ext cx="2258222" cy="151753"/>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Manufacturing &amp; Industrial Products </a:t>
            </a:r>
          </a:p>
        </p:txBody>
      </p:sp>
      <p:sp>
        <p:nvSpPr>
          <p:cNvPr id="169" name="Rectangle 168">
            <a:extLst>
              <a:ext uri="{FF2B5EF4-FFF2-40B4-BE49-F238E27FC236}">
                <a16:creationId xmlns:a16="http://schemas.microsoft.com/office/drawing/2014/main" id="{AD26636A-1520-7747-935B-5F253B1A2F20}"/>
              </a:ext>
            </a:extLst>
          </p:cNvPr>
          <p:cNvSpPr/>
          <p:nvPr/>
        </p:nvSpPr>
        <p:spPr bwMode="gray">
          <a:xfrm>
            <a:off x="6842985" y="5096964"/>
            <a:ext cx="5167497" cy="624056"/>
          </a:xfrm>
          <a:prstGeom prst="rect">
            <a:avLst/>
          </a:prstGeom>
          <a:solidFill>
            <a:srgbClr val="F2F2F2"/>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Rectangle 169">
            <a:extLst>
              <a:ext uri="{FF2B5EF4-FFF2-40B4-BE49-F238E27FC236}">
                <a16:creationId xmlns:a16="http://schemas.microsoft.com/office/drawing/2014/main" id="{1F5861C5-E2AE-CE4F-BDDC-9F53D4E8DCBC}"/>
              </a:ext>
            </a:extLst>
          </p:cNvPr>
          <p:cNvSpPr/>
          <p:nvPr/>
        </p:nvSpPr>
        <p:spPr bwMode="gray">
          <a:xfrm>
            <a:off x="9373695" y="5147622"/>
            <a:ext cx="2564917" cy="522738"/>
          </a:xfrm>
          <a:prstGeom prst="rect">
            <a:avLst/>
          </a:prstGeom>
          <a:solidFill>
            <a:schemeClr val="bg1"/>
          </a:solidFill>
          <a:ln w="6350" algn="ctr">
            <a:noFill/>
            <a:miter lim="800000"/>
            <a:headEnd/>
            <a:tailEnd/>
          </a:ln>
        </p:spPr>
        <p:txBody>
          <a:bodyPr wrap="square" lIns="88900" tIns="88900" rIns="88900" bIns="88900" rtlCol="0" anchor="t" anchorCtr="0"/>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TextBox 171">
            <a:extLst>
              <a:ext uri="{FF2B5EF4-FFF2-40B4-BE49-F238E27FC236}">
                <a16:creationId xmlns:a16="http://schemas.microsoft.com/office/drawing/2014/main" id="{ADCC8DCD-8641-2341-B9A5-B0DB80B8E015}"/>
              </a:ext>
            </a:extLst>
          </p:cNvPr>
          <p:cNvSpPr txBox="1"/>
          <p:nvPr/>
        </p:nvSpPr>
        <p:spPr bwMode="gray">
          <a:xfrm>
            <a:off x="7332310" y="5282596"/>
            <a:ext cx="2258222" cy="151753"/>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Digital Twins</a:t>
            </a:r>
          </a:p>
        </p:txBody>
      </p:sp>
      <p:sp>
        <p:nvSpPr>
          <p:cNvPr id="173" name="TextBox 172">
            <a:extLst>
              <a:ext uri="{FF2B5EF4-FFF2-40B4-BE49-F238E27FC236}">
                <a16:creationId xmlns:a16="http://schemas.microsoft.com/office/drawing/2014/main" id="{11D91BF5-2CC2-6749-AAC3-D5E480FBAC45}"/>
              </a:ext>
            </a:extLst>
          </p:cNvPr>
          <p:cNvSpPr txBox="1"/>
          <p:nvPr/>
        </p:nvSpPr>
        <p:spPr bwMode="gray">
          <a:xfrm>
            <a:off x="7332310" y="5430076"/>
            <a:ext cx="2258222" cy="151753"/>
          </a:xfrm>
          <a:prstGeom prst="rect">
            <a:avLst/>
          </a:prstGeom>
        </p:spPr>
        <p:txBody>
          <a:bodyPr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Cross-Industry</a:t>
            </a:r>
          </a:p>
        </p:txBody>
      </p:sp>
      <p:pic>
        <p:nvPicPr>
          <p:cNvPr id="187" name="Picture 14" descr="Verizon just unveiled a new logo - The Verge">
            <a:extLst>
              <a:ext uri="{FF2B5EF4-FFF2-40B4-BE49-F238E27FC236}">
                <a16:creationId xmlns:a16="http://schemas.microsoft.com/office/drawing/2014/main" id="{9F65A172-3C1C-2E43-ABB8-76F32026CA1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10397619" y="4689086"/>
            <a:ext cx="633206" cy="143123"/>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6" descr="WSU Logos And Signatures">
            <a:extLst>
              <a:ext uri="{FF2B5EF4-FFF2-40B4-BE49-F238E27FC236}">
                <a16:creationId xmlns:a16="http://schemas.microsoft.com/office/drawing/2014/main" id="{7DA96C02-9658-7D4B-A2A5-F153497D6E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1161327" y="4662727"/>
            <a:ext cx="745706" cy="202387"/>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4" descr="Home | Boston Dynamics">
            <a:extLst>
              <a:ext uri="{FF2B5EF4-FFF2-40B4-BE49-F238E27FC236}">
                <a16:creationId xmlns:a16="http://schemas.microsoft.com/office/drawing/2014/main" id="{BA2F7B50-BC5A-DA4E-B83F-217D0E5474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4278" y="4651800"/>
            <a:ext cx="874329" cy="22550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Amazon Web Services - Wikipedia">
            <a:extLst>
              <a:ext uri="{FF2B5EF4-FFF2-40B4-BE49-F238E27FC236}">
                <a16:creationId xmlns:a16="http://schemas.microsoft.com/office/drawing/2014/main" id="{39C209C0-A453-494F-883A-F5DDF8AD98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88868" y="3981599"/>
            <a:ext cx="451649" cy="270990"/>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4" descr="Kafka is establishing its toehold | ZDNet">
            <a:extLst>
              <a:ext uri="{FF2B5EF4-FFF2-40B4-BE49-F238E27FC236}">
                <a16:creationId xmlns:a16="http://schemas.microsoft.com/office/drawing/2014/main" id="{C06F7C36-AD3C-3C4B-9D00-341CA4644F4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10189787" y="3906132"/>
            <a:ext cx="765888" cy="348287"/>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6" descr="Datadog Review | PCMag">
            <a:extLst>
              <a:ext uri="{FF2B5EF4-FFF2-40B4-BE49-F238E27FC236}">
                <a16:creationId xmlns:a16="http://schemas.microsoft.com/office/drawing/2014/main" id="{055C1410-1AE2-F545-99DC-990A047C489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11299536" y="3820169"/>
            <a:ext cx="468203" cy="508041"/>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2" descr="BlackLine Ranks No. 9 On G2 'Best Products For Finance 2020' List; Only  Financial Close Software Provider In Top 10">
            <a:extLst>
              <a:ext uri="{FF2B5EF4-FFF2-40B4-BE49-F238E27FC236}">
                <a16:creationId xmlns:a16="http://schemas.microsoft.com/office/drawing/2014/main" id="{8F9570F5-A0BC-2645-A89D-6EED8BC3AEA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8726" b="32841"/>
          <a:stretch/>
        </p:blipFill>
        <p:spPr bwMode="auto">
          <a:xfrm>
            <a:off x="9454049" y="1951951"/>
            <a:ext cx="836799" cy="237926"/>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4" descr="Workiva - Wikipedia">
            <a:extLst>
              <a:ext uri="{FF2B5EF4-FFF2-40B4-BE49-F238E27FC236}">
                <a16:creationId xmlns:a16="http://schemas.microsoft.com/office/drawing/2014/main" id="{64AEBFFC-112D-E04E-88D8-C37AE7F688F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10394055" y="1941364"/>
            <a:ext cx="999355" cy="220376"/>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8" descr="tellic Announces Advisory Board Members">
            <a:extLst>
              <a:ext uri="{FF2B5EF4-FFF2-40B4-BE49-F238E27FC236}">
                <a16:creationId xmlns:a16="http://schemas.microsoft.com/office/drawing/2014/main" id="{AD9B2CE1-5BEA-1945-A6CE-17E9B7D8096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3592" b="25902"/>
          <a:stretch/>
        </p:blipFill>
        <p:spPr bwMode="auto">
          <a:xfrm>
            <a:off x="9487470" y="2602223"/>
            <a:ext cx="665192" cy="270644"/>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10" descr="Nuritas Announces Launch of the World's First Healthcare Ingredient  Delivered Through Artificial Intelligence">
            <a:extLst>
              <a:ext uri="{FF2B5EF4-FFF2-40B4-BE49-F238E27FC236}">
                <a16:creationId xmlns:a16="http://schemas.microsoft.com/office/drawing/2014/main" id="{FA8F7D85-5ADE-1547-A065-3CDB0DF3B30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36792" y="2580160"/>
            <a:ext cx="565341" cy="288325"/>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12" descr="Atomwise – Better medicines faster.">
            <a:extLst>
              <a:ext uri="{FF2B5EF4-FFF2-40B4-BE49-F238E27FC236}">
                <a16:creationId xmlns:a16="http://schemas.microsoft.com/office/drawing/2014/main" id="{D40502FB-4CC1-8B43-9B0E-802018B0493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21455" y="2646919"/>
            <a:ext cx="985578" cy="18090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18" descr="Salesforce: We Bring Companies and Customers Together">
            <a:extLst>
              <a:ext uri="{FF2B5EF4-FFF2-40B4-BE49-F238E27FC236}">
                <a16:creationId xmlns:a16="http://schemas.microsoft.com/office/drawing/2014/main" id="{8DD3177E-FE10-A74B-83C2-5B54AC81E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28218" y="3180141"/>
            <a:ext cx="570053" cy="44692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Snowflake - Teem Recruitment | Software Sales Specialists | Teem Recruitment">
            <a:extLst>
              <a:ext uri="{FF2B5EF4-FFF2-40B4-BE49-F238E27FC236}">
                <a16:creationId xmlns:a16="http://schemas.microsoft.com/office/drawing/2014/main" id="{82665BB6-EA0D-EA49-8286-6CAB4FF26786}"/>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7263" t="22970" r="5394" b="28370"/>
          <a:stretch/>
        </p:blipFill>
        <p:spPr bwMode="auto">
          <a:xfrm>
            <a:off x="10165719" y="3272863"/>
            <a:ext cx="842953" cy="234816"/>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0" descr="Product Designer в OneReach.ai, Киев | DOU">
            <a:extLst>
              <a:ext uri="{FF2B5EF4-FFF2-40B4-BE49-F238E27FC236}">
                <a16:creationId xmlns:a16="http://schemas.microsoft.com/office/drawing/2014/main" id="{BEA1866B-3116-DA46-9488-45631985DAF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a:stretch/>
        </p:blipFill>
        <p:spPr bwMode="auto">
          <a:xfrm>
            <a:off x="11067471" y="3272863"/>
            <a:ext cx="849338" cy="285689"/>
          </a:xfrm>
          <a:prstGeom prst="rect">
            <a:avLst/>
          </a:prstGeom>
          <a:noFill/>
          <a:extLst>
            <a:ext uri="{909E8E84-426E-40DD-AFC4-6F175D3DCCD1}">
              <a14:hiddenFill xmlns:a14="http://schemas.microsoft.com/office/drawing/2010/main">
                <a:solidFill>
                  <a:srgbClr val="FFFFFF"/>
                </a:solidFill>
              </a14:hiddenFill>
            </a:ext>
          </a:extLst>
        </p:spPr>
      </p:pic>
      <p:cxnSp>
        <p:nvCxnSpPr>
          <p:cNvPr id="202" name="Straight Connector 201">
            <a:extLst>
              <a:ext uri="{FF2B5EF4-FFF2-40B4-BE49-F238E27FC236}">
                <a16:creationId xmlns:a16="http://schemas.microsoft.com/office/drawing/2014/main" id="{EA85AE85-4AB5-1F41-8C21-BAEEE5E3F605}"/>
              </a:ext>
            </a:extLst>
          </p:cNvPr>
          <p:cNvCxnSpPr>
            <a:cxnSpLocks/>
          </p:cNvCxnSpPr>
          <p:nvPr/>
        </p:nvCxnSpPr>
        <p:spPr>
          <a:xfrm flipH="1">
            <a:off x="4951156" y="3777095"/>
            <a:ext cx="2436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FD32F7C-C81B-B144-B53A-E3F21E45455E}"/>
              </a:ext>
            </a:extLst>
          </p:cNvPr>
          <p:cNvCxnSpPr>
            <a:cxnSpLocks/>
          </p:cNvCxnSpPr>
          <p:nvPr/>
        </p:nvCxnSpPr>
        <p:spPr>
          <a:xfrm flipH="1">
            <a:off x="1672824" y="3783209"/>
            <a:ext cx="2436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7EF87534-ECFE-E241-9A38-8AD7F4D4F4D8}"/>
              </a:ext>
            </a:extLst>
          </p:cNvPr>
          <p:cNvCxnSpPr>
            <a:cxnSpLocks/>
          </p:cNvCxnSpPr>
          <p:nvPr/>
        </p:nvCxnSpPr>
        <p:spPr>
          <a:xfrm rot="5400000" flipH="1" flipV="1">
            <a:off x="3306484" y="1959257"/>
            <a:ext cx="423376" cy="153361"/>
          </a:xfrm>
          <a:prstGeom prst="bentConnector3">
            <a:avLst>
              <a:gd name="adj1" fmla="val 100354"/>
            </a:avLst>
          </a:prstGeom>
        </p:spPr>
        <p:style>
          <a:lnRef idx="1">
            <a:schemeClr val="accent1"/>
          </a:lnRef>
          <a:fillRef idx="0">
            <a:schemeClr val="accent1"/>
          </a:fillRef>
          <a:effectRef idx="0">
            <a:schemeClr val="accent1"/>
          </a:effectRef>
          <a:fontRef idx="minor">
            <a:schemeClr val="tx1"/>
          </a:fontRef>
        </p:style>
      </p:cxnSp>
      <p:pic>
        <p:nvPicPr>
          <p:cNvPr id="110" name="Picture 2" descr="Download Google Cloud Platform (GCP) Logo in SVG Vector or PNG File Format  - Logo.wine">
            <a:extLst>
              <a:ext uri="{FF2B5EF4-FFF2-40B4-BE49-F238E27FC236}">
                <a16:creationId xmlns:a16="http://schemas.microsoft.com/office/drawing/2014/main" id="{6142A231-779B-4414-B194-1C4D7F285E2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38594" b="35932"/>
          <a:stretch/>
        </p:blipFill>
        <p:spPr bwMode="auto">
          <a:xfrm>
            <a:off x="9421378" y="5310722"/>
            <a:ext cx="1044393" cy="17736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a:extLst>
              <a:ext uri="{FF2B5EF4-FFF2-40B4-BE49-F238E27FC236}">
                <a16:creationId xmlns:a16="http://schemas.microsoft.com/office/drawing/2014/main" id="{47A3A570-D9A8-4198-BA4D-2EF39940B60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456236" y="5316621"/>
            <a:ext cx="694848" cy="16557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PTC (software company) - Wikipedia">
            <a:extLst>
              <a:ext uri="{FF2B5EF4-FFF2-40B4-BE49-F238E27FC236}">
                <a16:creationId xmlns:a16="http://schemas.microsoft.com/office/drawing/2014/main" id="{192FC90F-0EAC-4CDB-B626-404927A2B73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01351" y="5297607"/>
            <a:ext cx="524208" cy="203599"/>
          </a:xfrm>
          <a:prstGeom prst="rect">
            <a:avLst/>
          </a:prstGeom>
          <a:noFill/>
          <a:extLst>
            <a:ext uri="{909E8E84-426E-40DD-AFC4-6F175D3DCCD1}">
              <a14:hiddenFill xmlns:a14="http://schemas.microsoft.com/office/drawing/2010/main">
                <a:solidFill>
                  <a:srgbClr val="FFFFFF"/>
                </a:solidFill>
              </a14:hiddenFill>
            </a:ext>
          </a:extLst>
        </p:spPr>
      </p:pic>
      <p:sp>
        <p:nvSpPr>
          <p:cNvPr id="128" name="Text Placeholder 1">
            <a:extLst>
              <a:ext uri="{FF2B5EF4-FFF2-40B4-BE49-F238E27FC236}">
                <a16:creationId xmlns:a16="http://schemas.microsoft.com/office/drawing/2014/main" id="{00DFDEC9-5C32-4C62-8EE3-B5FF2F204F4B}"/>
              </a:ext>
            </a:extLst>
          </p:cNvPr>
          <p:cNvSpPr txBox="1">
            <a:spLocks/>
          </p:cNvSpPr>
          <p:nvPr/>
        </p:nvSpPr>
        <p:spPr>
          <a:xfrm>
            <a:off x="4085667" y="5032115"/>
            <a:ext cx="1645282" cy="654741"/>
          </a:xfrm>
          <a:prstGeom prst="rect">
            <a:avLst/>
          </a:prstGeom>
        </p:spPr>
        <p:txBody>
          <a:bodyPr lIns="0" tIns="45720" rIns="0" bIns="45720" anchor="t" anchorCtr="0">
            <a:noAutofit/>
          </a:bodyPr>
          <a:lstStyle>
            <a:lvl1pPr marL="0" indent="0" algn="l" defTabSz="1219170" rtl="0" eaLnBrk="1" latinLnBrk="0" hangingPunct="1">
              <a:spcBef>
                <a:spcPts val="0"/>
              </a:spcBef>
              <a:spcAft>
                <a:spcPts val="1333"/>
              </a:spcAft>
              <a:buSzPct val="100000"/>
              <a:buFontTx/>
              <a:buNone/>
              <a:defRPr sz="1400" b="0" kern="1200">
                <a:solidFill>
                  <a:schemeClr val="tx1">
                    <a:lumMod val="65000"/>
                    <a:lumOff val="35000"/>
                  </a:schemeClr>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sz="11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Orchestrating partnerships to address specific industry and domain business issues</a:t>
            </a:r>
          </a:p>
        </p:txBody>
      </p:sp>
      <p:cxnSp>
        <p:nvCxnSpPr>
          <p:cNvPr id="17" name="Connector: Elbow 16">
            <a:extLst>
              <a:ext uri="{FF2B5EF4-FFF2-40B4-BE49-F238E27FC236}">
                <a16:creationId xmlns:a16="http://schemas.microsoft.com/office/drawing/2014/main" id="{A6EAA882-00E5-4FC4-BA19-9FB22FA17101}"/>
              </a:ext>
            </a:extLst>
          </p:cNvPr>
          <p:cNvCxnSpPr>
            <a:cxnSpLocks/>
          </p:cNvCxnSpPr>
          <p:nvPr/>
        </p:nvCxnSpPr>
        <p:spPr>
          <a:xfrm rot="16200000" flipH="1">
            <a:off x="3646219" y="5088128"/>
            <a:ext cx="108125" cy="55904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D7677A90-660A-4DC5-B3E0-764205C2A323}"/>
              </a:ext>
            </a:extLst>
          </p:cNvPr>
          <p:cNvSpPr/>
          <p:nvPr/>
        </p:nvSpPr>
        <p:spPr>
          <a:xfrm>
            <a:off x="9146991" y="1344253"/>
            <a:ext cx="2880570" cy="28665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Representative ecosystem partners</a:t>
            </a:r>
            <a:endParaRPr kumimoji="0" lang="en-US" sz="120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 name="Group 11">
            <a:extLst>
              <a:ext uri="{FF2B5EF4-FFF2-40B4-BE49-F238E27FC236}">
                <a16:creationId xmlns:a16="http://schemas.microsoft.com/office/drawing/2014/main" id="{DBE44910-8772-4957-8A92-59420DF270DA}"/>
              </a:ext>
            </a:extLst>
          </p:cNvPr>
          <p:cNvGrpSpPr/>
          <p:nvPr/>
        </p:nvGrpSpPr>
        <p:grpSpPr>
          <a:xfrm>
            <a:off x="6945860" y="3961735"/>
            <a:ext cx="290945" cy="291802"/>
            <a:chOff x="6936433" y="1916118"/>
            <a:chExt cx="290945" cy="291802"/>
          </a:xfrm>
        </p:grpSpPr>
        <p:grpSp>
          <p:nvGrpSpPr>
            <p:cNvPr id="218" name="Group 217">
              <a:extLst>
                <a:ext uri="{FF2B5EF4-FFF2-40B4-BE49-F238E27FC236}">
                  <a16:creationId xmlns:a16="http://schemas.microsoft.com/office/drawing/2014/main" id="{E0242000-537E-44D6-B73E-97C570D50A7B}"/>
                </a:ext>
              </a:extLst>
            </p:cNvPr>
            <p:cNvGrpSpPr>
              <a:grpSpLocks noChangeAspect="1"/>
            </p:cNvGrpSpPr>
            <p:nvPr/>
          </p:nvGrpSpPr>
          <p:grpSpPr>
            <a:xfrm>
              <a:off x="6936433" y="1916118"/>
              <a:ext cx="290945" cy="291802"/>
              <a:chOff x="6659888" y="1649061"/>
              <a:chExt cx="367631" cy="368713"/>
            </a:xfrm>
          </p:grpSpPr>
          <p:sp>
            <p:nvSpPr>
              <p:cNvPr id="219" name="Oval 218">
                <a:extLst>
                  <a:ext uri="{FF2B5EF4-FFF2-40B4-BE49-F238E27FC236}">
                    <a16:creationId xmlns:a16="http://schemas.microsoft.com/office/drawing/2014/main" id="{B91C7E4D-7E34-4B5C-87DF-A578A530F4B5}"/>
                  </a:ext>
                </a:extLst>
              </p:cNvPr>
              <p:cNvSpPr>
                <a:spLocks noChangeAspect="1"/>
              </p:cNvSpPr>
              <p:nvPr/>
            </p:nvSpPr>
            <p:spPr bwMode="gray">
              <a:xfrm>
                <a:off x="6669967" y="1659681"/>
                <a:ext cx="347472" cy="347472"/>
              </a:xfrm>
              <a:prstGeom prst="ellips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0" name="Freeform 582">
                <a:extLst>
                  <a:ext uri="{FF2B5EF4-FFF2-40B4-BE49-F238E27FC236}">
                    <a16:creationId xmlns:a16="http://schemas.microsoft.com/office/drawing/2014/main" id="{FA8A98F1-89C1-48D4-A203-5B9D2165BC66}"/>
                  </a:ext>
                </a:extLst>
              </p:cNvPr>
              <p:cNvSpPr>
                <a:spLocks noEditPoints="1"/>
              </p:cNvSpPr>
              <p:nvPr/>
            </p:nvSpPr>
            <p:spPr bwMode="auto">
              <a:xfrm>
                <a:off x="6659888" y="1649061"/>
                <a:ext cx="367631" cy="368713"/>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grpSp>
        <p:pic>
          <p:nvPicPr>
            <p:cNvPr id="221" name="Graphic 220" descr="Credit card">
              <a:extLst>
                <a:ext uri="{FF2B5EF4-FFF2-40B4-BE49-F238E27FC236}">
                  <a16:creationId xmlns:a16="http://schemas.microsoft.com/office/drawing/2014/main" id="{DFFC3B0C-BE0F-4541-BD32-482B2EE34928}"/>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xmlns="" r:embed="rId25"/>
                </a:ext>
              </a:extLst>
            </a:blip>
            <a:stretch>
              <a:fillRect/>
            </a:stretch>
          </p:blipFill>
          <p:spPr>
            <a:xfrm>
              <a:off x="6992089" y="1963782"/>
              <a:ext cx="191193" cy="191193"/>
            </a:xfrm>
            <a:prstGeom prst="rect">
              <a:avLst/>
            </a:prstGeom>
          </p:spPr>
        </p:pic>
      </p:grpSp>
      <p:grpSp>
        <p:nvGrpSpPr>
          <p:cNvPr id="11" name="Group 10">
            <a:extLst>
              <a:ext uri="{FF2B5EF4-FFF2-40B4-BE49-F238E27FC236}">
                <a16:creationId xmlns:a16="http://schemas.microsoft.com/office/drawing/2014/main" id="{E675BCA1-B52B-43EA-958F-B6BC24CFDF88}"/>
              </a:ext>
            </a:extLst>
          </p:cNvPr>
          <p:cNvGrpSpPr/>
          <p:nvPr/>
        </p:nvGrpSpPr>
        <p:grpSpPr>
          <a:xfrm>
            <a:off x="6936433" y="2584672"/>
            <a:ext cx="290945" cy="291802"/>
            <a:chOff x="6936433" y="2707222"/>
            <a:chExt cx="290945" cy="291802"/>
          </a:xfrm>
        </p:grpSpPr>
        <p:grpSp>
          <p:nvGrpSpPr>
            <p:cNvPr id="222" name="Group 221">
              <a:extLst>
                <a:ext uri="{FF2B5EF4-FFF2-40B4-BE49-F238E27FC236}">
                  <a16:creationId xmlns:a16="http://schemas.microsoft.com/office/drawing/2014/main" id="{9D66B1E7-7C0D-449F-AE3E-34606C424733}"/>
                </a:ext>
              </a:extLst>
            </p:cNvPr>
            <p:cNvGrpSpPr>
              <a:grpSpLocks noChangeAspect="1"/>
            </p:cNvGrpSpPr>
            <p:nvPr/>
          </p:nvGrpSpPr>
          <p:grpSpPr>
            <a:xfrm>
              <a:off x="6936433" y="2707222"/>
              <a:ext cx="290945" cy="291802"/>
              <a:chOff x="6659888" y="1649061"/>
              <a:chExt cx="367631" cy="368713"/>
            </a:xfrm>
          </p:grpSpPr>
          <p:sp>
            <p:nvSpPr>
              <p:cNvPr id="223" name="Oval 222">
                <a:extLst>
                  <a:ext uri="{FF2B5EF4-FFF2-40B4-BE49-F238E27FC236}">
                    <a16:creationId xmlns:a16="http://schemas.microsoft.com/office/drawing/2014/main" id="{DD8A1DA1-C2E7-4C77-BE94-3C1EC324B1F4}"/>
                  </a:ext>
                </a:extLst>
              </p:cNvPr>
              <p:cNvSpPr>
                <a:spLocks noChangeAspect="1"/>
              </p:cNvSpPr>
              <p:nvPr/>
            </p:nvSpPr>
            <p:spPr bwMode="gray">
              <a:xfrm>
                <a:off x="6669967" y="1659681"/>
                <a:ext cx="347472" cy="347472"/>
              </a:xfrm>
              <a:prstGeom prst="ellips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4" name="Freeform 582">
                <a:extLst>
                  <a:ext uri="{FF2B5EF4-FFF2-40B4-BE49-F238E27FC236}">
                    <a16:creationId xmlns:a16="http://schemas.microsoft.com/office/drawing/2014/main" id="{4441E5C8-594C-4B23-890D-EDD2EA9840E6}"/>
                  </a:ext>
                </a:extLst>
              </p:cNvPr>
              <p:cNvSpPr>
                <a:spLocks noEditPoints="1"/>
              </p:cNvSpPr>
              <p:nvPr/>
            </p:nvSpPr>
            <p:spPr bwMode="auto">
              <a:xfrm>
                <a:off x="6659888" y="1649061"/>
                <a:ext cx="367631" cy="368713"/>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grpSp>
        <p:pic>
          <p:nvPicPr>
            <p:cNvPr id="225" name="Graphic 224" descr="Network">
              <a:extLst>
                <a:ext uri="{FF2B5EF4-FFF2-40B4-BE49-F238E27FC236}">
                  <a16:creationId xmlns:a16="http://schemas.microsoft.com/office/drawing/2014/main" id="{0A614CB1-8A2C-487C-A6AF-F3FB8236E30B}"/>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xmlns="" r:embed="rId27"/>
                </a:ext>
              </a:extLst>
            </a:blip>
            <a:stretch>
              <a:fillRect/>
            </a:stretch>
          </p:blipFill>
          <p:spPr>
            <a:xfrm>
              <a:off x="6984600" y="2753124"/>
              <a:ext cx="191193" cy="191193"/>
            </a:xfrm>
            <a:prstGeom prst="rect">
              <a:avLst/>
            </a:prstGeom>
          </p:spPr>
        </p:pic>
      </p:grpSp>
      <p:grpSp>
        <p:nvGrpSpPr>
          <p:cNvPr id="7" name="Group 6">
            <a:extLst>
              <a:ext uri="{FF2B5EF4-FFF2-40B4-BE49-F238E27FC236}">
                <a16:creationId xmlns:a16="http://schemas.microsoft.com/office/drawing/2014/main" id="{B3F15CA1-0573-4BC0-A3B8-1AA6BE1AF75E}"/>
              </a:ext>
            </a:extLst>
          </p:cNvPr>
          <p:cNvGrpSpPr/>
          <p:nvPr/>
        </p:nvGrpSpPr>
        <p:grpSpPr>
          <a:xfrm>
            <a:off x="6945860" y="1905197"/>
            <a:ext cx="290945" cy="291802"/>
            <a:chOff x="6936433" y="3498327"/>
            <a:chExt cx="290945" cy="291802"/>
          </a:xfrm>
        </p:grpSpPr>
        <p:grpSp>
          <p:nvGrpSpPr>
            <p:cNvPr id="226" name="Group 225">
              <a:extLst>
                <a:ext uri="{FF2B5EF4-FFF2-40B4-BE49-F238E27FC236}">
                  <a16:creationId xmlns:a16="http://schemas.microsoft.com/office/drawing/2014/main" id="{F3A0C7A3-0B00-4750-B58E-B2C150C1FA95}"/>
                </a:ext>
              </a:extLst>
            </p:cNvPr>
            <p:cNvGrpSpPr>
              <a:grpSpLocks noChangeAspect="1"/>
            </p:cNvGrpSpPr>
            <p:nvPr/>
          </p:nvGrpSpPr>
          <p:grpSpPr>
            <a:xfrm>
              <a:off x="6936433" y="3498327"/>
              <a:ext cx="290945" cy="291802"/>
              <a:chOff x="6659888" y="1649061"/>
              <a:chExt cx="367631" cy="368713"/>
            </a:xfrm>
          </p:grpSpPr>
          <p:sp>
            <p:nvSpPr>
              <p:cNvPr id="227" name="Oval 226">
                <a:extLst>
                  <a:ext uri="{FF2B5EF4-FFF2-40B4-BE49-F238E27FC236}">
                    <a16:creationId xmlns:a16="http://schemas.microsoft.com/office/drawing/2014/main" id="{F41D5279-7E43-4819-8B90-427A1EB908D1}"/>
                  </a:ext>
                </a:extLst>
              </p:cNvPr>
              <p:cNvSpPr>
                <a:spLocks noChangeAspect="1"/>
              </p:cNvSpPr>
              <p:nvPr/>
            </p:nvSpPr>
            <p:spPr bwMode="gray">
              <a:xfrm>
                <a:off x="6669967" y="1659681"/>
                <a:ext cx="347472" cy="347472"/>
              </a:xfrm>
              <a:prstGeom prst="ellips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8" name="Freeform 582">
                <a:extLst>
                  <a:ext uri="{FF2B5EF4-FFF2-40B4-BE49-F238E27FC236}">
                    <a16:creationId xmlns:a16="http://schemas.microsoft.com/office/drawing/2014/main" id="{B1029D96-D8B2-4E8A-B982-B92B6066A7E1}"/>
                  </a:ext>
                </a:extLst>
              </p:cNvPr>
              <p:cNvSpPr>
                <a:spLocks noEditPoints="1"/>
              </p:cNvSpPr>
              <p:nvPr/>
            </p:nvSpPr>
            <p:spPr bwMode="auto">
              <a:xfrm>
                <a:off x="6659888" y="1649061"/>
                <a:ext cx="367631" cy="368713"/>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grpSp>
        <p:pic>
          <p:nvPicPr>
            <p:cNvPr id="229" name="Graphic 228" descr="Heartbeat">
              <a:extLst>
                <a:ext uri="{FF2B5EF4-FFF2-40B4-BE49-F238E27FC236}">
                  <a16:creationId xmlns:a16="http://schemas.microsoft.com/office/drawing/2014/main" id="{D5C16A22-9FB3-4099-941C-411C4370D09A}"/>
                </a:ext>
              </a:extLst>
            </p:cNvPr>
            <p:cNvPicPr>
              <a:picLocks noChangeAspect="1"/>
            </p:cNvPicPr>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xmlns="" r:embed="rId29"/>
                </a:ext>
              </a:extLst>
            </a:blip>
            <a:stretch>
              <a:fillRect/>
            </a:stretch>
          </p:blipFill>
          <p:spPr>
            <a:xfrm>
              <a:off x="6985826" y="3554103"/>
              <a:ext cx="191193" cy="191193"/>
            </a:xfrm>
            <a:prstGeom prst="rect">
              <a:avLst/>
            </a:prstGeom>
          </p:spPr>
        </p:pic>
      </p:grpSp>
      <p:grpSp>
        <p:nvGrpSpPr>
          <p:cNvPr id="8" name="Group 7">
            <a:extLst>
              <a:ext uri="{FF2B5EF4-FFF2-40B4-BE49-F238E27FC236}">
                <a16:creationId xmlns:a16="http://schemas.microsoft.com/office/drawing/2014/main" id="{68D13130-E495-406A-A9CB-1586530089D9}"/>
              </a:ext>
            </a:extLst>
          </p:cNvPr>
          <p:cNvGrpSpPr/>
          <p:nvPr/>
        </p:nvGrpSpPr>
        <p:grpSpPr>
          <a:xfrm>
            <a:off x="6931392" y="4638222"/>
            <a:ext cx="290945" cy="291802"/>
            <a:chOff x="6931392" y="4289430"/>
            <a:chExt cx="290945" cy="291802"/>
          </a:xfrm>
        </p:grpSpPr>
        <p:grpSp>
          <p:nvGrpSpPr>
            <p:cNvPr id="230" name="Group 229">
              <a:extLst>
                <a:ext uri="{FF2B5EF4-FFF2-40B4-BE49-F238E27FC236}">
                  <a16:creationId xmlns:a16="http://schemas.microsoft.com/office/drawing/2014/main" id="{79D4DFFB-8BCF-4380-B47F-06D21345B371}"/>
                </a:ext>
              </a:extLst>
            </p:cNvPr>
            <p:cNvGrpSpPr>
              <a:grpSpLocks noChangeAspect="1"/>
            </p:cNvGrpSpPr>
            <p:nvPr/>
          </p:nvGrpSpPr>
          <p:grpSpPr>
            <a:xfrm>
              <a:off x="6931392" y="4289430"/>
              <a:ext cx="290945" cy="291802"/>
              <a:chOff x="6659888" y="1649061"/>
              <a:chExt cx="367631" cy="368713"/>
            </a:xfrm>
          </p:grpSpPr>
          <p:sp>
            <p:nvSpPr>
              <p:cNvPr id="231" name="Oval 230">
                <a:extLst>
                  <a:ext uri="{FF2B5EF4-FFF2-40B4-BE49-F238E27FC236}">
                    <a16:creationId xmlns:a16="http://schemas.microsoft.com/office/drawing/2014/main" id="{DBA00E69-D371-4097-BD6F-11315F54DD58}"/>
                  </a:ext>
                </a:extLst>
              </p:cNvPr>
              <p:cNvSpPr>
                <a:spLocks noChangeAspect="1"/>
              </p:cNvSpPr>
              <p:nvPr/>
            </p:nvSpPr>
            <p:spPr bwMode="gray">
              <a:xfrm>
                <a:off x="6669967" y="1659681"/>
                <a:ext cx="347472" cy="347472"/>
              </a:xfrm>
              <a:prstGeom prst="ellips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2" name="Freeform 582">
                <a:extLst>
                  <a:ext uri="{FF2B5EF4-FFF2-40B4-BE49-F238E27FC236}">
                    <a16:creationId xmlns:a16="http://schemas.microsoft.com/office/drawing/2014/main" id="{2B6D9231-747A-4022-BF14-1C4CCDAEAE56}"/>
                  </a:ext>
                </a:extLst>
              </p:cNvPr>
              <p:cNvSpPr>
                <a:spLocks noEditPoints="1"/>
              </p:cNvSpPr>
              <p:nvPr/>
            </p:nvSpPr>
            <p:spPr bwMode="auto">
              <a:xfrm>
                <a:off x="6659888" y="1649061"/>
                <a:ext cx="367631" cy="368713"/>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grpSp>
        <p:pic>
          <p:nvPicPr>
            <p:cNvPr id="233" name="Graphic 232" descr="City">
              <a:extLst>
                <a:ext uri="{FF2B5EF4-FFF2-40B4-BE49-F238E27FC236}">
                  <a16:creationId xmlns:a16="http://schemas.microsoft.com/office/drawing/2014/main" id="{DD3A900C-0A71-4130-B4A1-8C277BAD24F3}"/>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xmlns="" r:embed="rId31"/>
                </a:ext>
              </a:extLst>
            </a:blip>
            <a:stretch>
              <a:fillRect/>
            </a:stretch>
          </p:blipFill>
          <p:spPr>
            <a:xfrm>
              <a:off x="6982559" y="4342346"/>
              <a:ext cx="191193" cy="191193"/>
            </a:xfrm>
            <a:prstGeom prst="rect">
              <a:avLst/>
            </a:prstGeom>
          </p:spPr>
        </p:pic>
      </p:grpSp>
      <p:grpSp>
        <p:nvGrpSpPr>
          <p:cNvPr id="4" name="Group 3">
            <a:extLst>
              <a:ext uri="{FF2B5EF4-FFF2-40B4-BE49-F238E27FC236}">
                <a16:creationId xmlns:a16="http://schemas.microsoft.com/office/drawing/2014/main" id="{248FCEE4-849E-45ED-A1D9-8E1EF7CF893E}"/>
              </a:ext>
            </a:extLst>
          </p:cNvPr>
          <p:cNvGrpSpPr/>
          <p:nvPr/>
        </p:nvGrpSpPr>
        <p:grpSpPr>
          <a:xfrm>
            <a:off x="6927006" y="3249631"/>
            <a:ext cx="290945" cy="291802"/>
            <a:chOff x="6936433" y="5069004"/>
            <a:chExt cx="290945" cy="291802"/>
          </a:xfrm>
        </p:grpSpPr>
        <p:grpSp>
          <p:nvGrpSpPr>
            <p:cNvPr id="234" name="Group 233">
              <a:extLst>
                <a:ext uri="{FF2B5EF4-FFF2-40B4-BE49-F238E27FC236}">
                  <a16:creationId xmlns:a16="http://schemas.microsoft.com/office/drawing/2014/main" id="{71899A8C-26B4-4C90-8BA0-E399D19FF68C}"/>
                </a:ext>
              </a:extLst>
            </p:cNvPr>
            <p:cNvGrpSpPr>
              <a:grpSpLocks noChangeAspect="1"/>
            </p:cNvGrpSpPr>
            <p:nvPr/>
          </p:nvGrpSpPr>
          <p:grpSpPr>
            <a:xfrm>
              <a:off x="6936433" y="5069004"/>
              <a:ext cx="290945" cy="291802"/>
              <a:chOff x="6659888" y="1649061"/>
              <a:chExt cx="367631" cy="368713"/>
            </a:xfrm>
          </p:grpSpPr>
          <p:sp>
            <p:nvSpPr>
              <p:cNvPr id="235" name="Oval 234">
                <a:extLst>
                  <a:ext uri="{FF2B5EF4-FFF2-40B4-BE49-F238E27FC236}">
                    <a16:creationId xmlns:a16="http://schemas.microsoft.com/office/drawing/2014/main" id="{E75924A9-DCE8-47BF-9369-9B74BB7DA7BA}"/>
                  </a:ext>
                </a:extLst>
              </p:cNvPr>
              <p:cNvSpPr>
                <a:spLocks noChangeAspect="1"/>
              </p:cNvSpPr>
              <p:nvPr/>
            </p:nvSpPr>
            <p:spPr bwMode="gray">
              <a:xfrm>
                <a:off x="6669967" y="1659681"/>
                <a:ext cx="347472" cy="347472"/>
              </a:xfrm>
              <a:prstGeom prst="ellips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6" name="Freeform 582">
                <a:extLst>
                  <a:ext uri="{FF2B5EF4-FFF2-40B4-BE49-F238E27FC236}">
                    <a16:creationId xmlns:a16="http://schemas.microsoft.com/office/drawing/2014/main" id="{BC6CAD74-C12F-4713-AEB4-5FE60FD0EBDE}"/>
                  </a:ext>
                </a:extLst>
              </p:cNvPr>
              <p:cNvSpPr>
                <a:spLocks noEditPoints="1"/>
              </p:cNvSpPr>
              <p:nvPr/>
            </p:nvSpPr>
            <p:spPr bwMode="auto">
              <a:xfrm>
                <a:off x="6659888" y="1649061"/>
                <a:ext cx="367631" cy="368713"/>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grpSp>
        <p:pic>
          <p:nvPicPr>
            <p:cNvPr id="237" name="Graphic 236" descr="Call center">
              <a:extLst>
                <a:ext uri="{FF2B5EF4-FFF2-40B4-BE49-F238E27FC236}">
                  <a16:creationId xmlns:a16="http://schemas.microsoft.com/office/drawing/2014/main" id="{7E511412-11B2-48B0-9DB9-3CF46E0591C5}"/>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xmlns="" r:embed="rId33"/>
                </a:ext>
              </a:extLst>
            </a:blip>
            <a:stretch>
              <a:fillRect/>
            </a:stretch>
          </p:blipFill>
          <p:spPr>
            <a:xfrm>
              <a:off x="6987324" y="5114200"/>
              <a:ext cx="191193" cy="191193"/>
            </a:xfrm>
            <a:prstGeom prst="rect">
              <a:avLst/>
            </a:prstGeom>
          </p:spPr>
        </p:pic>
      </p:grpSp>
      <p:grpSp>
        <p:nvGrpSpPr>
          <p:cNvPr id="243" name="Group 242">
            <a:extLst>
              <a:ext uri="{FF2B5EF4-FFF2-40B4-BE49-F238E27FC236}">
                <a16:creationId xmlns:a16="http://schemas.microsoft.com/office/drawing/2014/main" id="{CAEDBDA4-9CC2-4FC0-ACB3-56388F9B82E9}"/>
              </a:ext>
            </a:extLst>
          </p:cNvPr>
          <p:cNvGrpSpPr>
            <a:grpSpLocks noChangeAspect="1"/>
          </p:cNvGrpSpPr>
          <p:nvPr/>
        </p:nvGrpSpPr>
        <p:grpSpPr>
          <a:xfrm>
            <a:off x="6931392" y="5298098"/>
            <a:ext cx="290945" cy="291802"/>
            <a:chOff x="6659888" y="1649061"/>
            <a:chExt cx="367631" cy="368713"/>
          </a:xfrm>
        </p:grpSpPr>
        <p:sp>
          <p:nvSpPr>
            <p:cNvPr id="245" name="Oval 244">
              <a:extLst>
                <a:ext uri="{FF2B5EF4-FFF2-40B4-BE49-F238E27FC236}">
                  <a16:creationId xmlns:a16="http://schemas.microsoft.com/office/drawing/2014/main" id="{0F9E882C-97CE-46F1-9C60-025E665A5A7E}"/>
                </a:ext>
              </a:extLst>
            </p:cNvPr>
            <p:cNvSpPr>
              <a:spLocks noChangeAspect="1"/>
            </p:cNvSpPr>
            <p:nvPr/>
          </p:nvSpPr>
          <p:spPr bwMode="gray">
            <a:xfrm>
              <a:off x="6669967" y="1659681"/>
              <a:ext cx="347472" cy="347472"/>
            </a:xfrm>
            <a:prstGeom prst="ellips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6" name="Freeform 582">
              <a:extLst>
                <a:ext uri="{FF2B5EF4-FFF2-40B4-BE49-F238E27FC236}">
                  <a16:creationId xmlns:a16="http://schemas.microsoft.com/office/drawing/2014/main" id="{0A7DA7E6-CC15-491C-8A30-AA2EC2E89757}"/>
                </a:ext>
              </a:extLst>
            </p:cNvPr>
            <p:cNvSpPr>
              <a:spLocks noEditPoints="1"/>
            </p:cNvSpPr>
            <p:nvPr/>
          </p:nvSpPr>
          <p:spPr bwMode="auto">
            <a:xfrm>
              <a:off x="6659888" y="1649061"/>
              <a:ext cx="367631" cy="368713"/>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grpSp>
      <p:pic>
        <p:nvPicPr>
          <p:cNvPr id="19" name="Graphic 18" descr="Robot">
            <a:extLst>
              <a:ext uri="{FF2B5EF4-FFF2-40B4-BE49-F238E27FC236}">
                <a16:creationId xmlns:a16="http://schemas.microsoft.com/office/drawing/2014/main" id="{09E1D823-F2FE-4D55-BE0D-B040EA648CB9}"/>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6955163" y="5315686"/>
            <a:ext cx="240790" cy="240790"/>
          </a:xfrm>
          <a:prstGeom prst="rect">
            <a:avLst/>
          </a:prstGeom>
        </p:spPr>
      </p:pic>
      <p:pic>
        <p:nvPicPr>
          <p:cNvPr id="114" name="Picture 113">
            <a:extLst>
              <a:ext uri="{FF2B5EF4-FFF2-40B4-BE49-F238E27FC236}">
                <a16:creationId xmlns:a16="http://schemas.microsoft.com/office/drawing/2014/main" id="{5797B960-E904-A346-8F85-0C9F8E42C8B0}"/>
              </a:ext>
            </a:extLst>
          </p:cNvPr>
          <p:cNvPicPr>
            <a:picLocks noChangeAspect="1"/>
          </p:cNvPicPr>
          <p:nvPr/>
        </p:nvPicPr>
        <p:blipFill>
          <a:blip r:embed="rId36"/>
          <a:stretch>
            <a:fillRect/>
          </a:stretch>
        </p:blipFill>
        <p:spPr>
          <a:xfrm>
            <a:off x="10735638" y="112421"/>
            <a:ext cx="667512" cy="667512"/>
          </a:xfrm>
          <a:prstGeom prst="rect">
            <a:avLst/>
          </a:prstGeom>
        </p:spPr>
      </p:pic>
      <p:grpSp>
        <p:nvGrpSpPr>
          <p:cNvPr id="116" name="Group 115">
            <a:extLst>
              <a:ext uri="{FF2B5EF4-FFF2-40B4-BE49-F238E27FC236}">
                <a16:creationId xmlns:a16="http://schemas.microsoft.com/office/drawing/2014/main" id="{2DE26B26-9211-5C4A-8432-5F373D2A4F26}"/>
              </a:ext>
            </a:extLst>
          </p:cNvPr>
          <p:cNvGrpSpPr/>
          <p:nvPr/>
        </p:nvGrpSpPr>
        <p:grpSpPr>
          <a:xfrm>
            <a:off x="11452896" y="149761"/>
            <a:ext cx="576072" cy="576072"/>
            <a:chOff x="11452896" y="149761"/>
            <a:chExt cx="576072" cy="576072"/>
          </a:xfrm>
        </p:grpSpPr>
        <p:grpSp>
          <p:nvGrpSpPr>
            <p:cNvPr id="118" name="Group 117">
              <a:extLst>
                <a:ext uri="{FF2B5EF4-FFF2-40B4-BE49-F238E27FC236}">
                  <a16:creationId xmlns:a16="http://schemas.microsoft.com/office/drawing/2014/main" id="{4E12A232-1230-C046-B321-42956784D5E0}"/>
                </a:ext>
              </a:extLst>
            </p:cNvPr>
            <p:cNvGrpSpPr>
              <a:grpSpLocks noChangeAspect="1"/>
            </p:cNvGrpSpPr>
            <p:nvPr/>
          </p:nvGrpSpPr>
          <p:grpSpPr>
            <a:xfrm>
              <a:off x="11452896" y="149761"/>
              <a:ext cx="576072" cy="576072"/>
              <a:chOff x="484444" y="1143000"/>
              <a:chExt cx="4572000" cy="4572000"/>
            </a:xfrm>
          </p:grpSpPr>
          <p:sp>
            <p:nvSpPr>
              <p:cNvPr id="121" name="Pie 120">
                <a:extLst>
                  <a:ext uri="{FF2B5EF4-FFF2-40B4-BE49-F238E27FC236}">
                    <a16:creationId xmlns:a16="http://schemas.microsoft.com/office/drawing/2014/main" id="{962B6945-A052-854B-A4D3-7658ECA6A119}"/>
                  </a:ext>
                </a:extLst>
              </p:cNvPr>
              <p:cNvSpPr>
                <a:spLocks noChangeAspect="1"/>
              </p:cNvSpPr>
              <p:nvPr/>
            </p:nvSpPr>
            <p:spPr>
              <a:xfrm>
                <a:off x="484444" y="1143000"/>
                <a:ext cx="4572000" cy="4572000"/>
              </a:xfrm>
              <a:prstGeom prst="pie">
                <a:avLst>
                  <a:gd name="adj1" fmla="val 9760010"/>
                  <a:gd name="adj2" fmla="val 14009823"/>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Pie 126">
                <a:extLst>
                  <a:ext uri="{FF2B5EF4-FFF2-40B4-BE49-F238E27FC236}">
                    <a16:creationId xmlns:a16="http://schemas.microsoft.com/office/drawing/2014/main" id="{6D0AC277-8AB0-8741-B7D6-5220C2E62BA3}"/>
                  </a:ext>
                </a:extLst>
              </p:cNvPr>
              <p:cNvSpPr>
                <a:spLocks noChangeAspect="1"/>
              </p:cNvSpPr>
              <p:nvPr/>
            </p:nvSpPr>
            <p:spPr>
              <a:xfrm>
                <a:off x="484444" y="1143000"/>
                <a:ext cx="4572000" cy="4572000"/>
              </a:xfrm>
              <a:prstGeom prst="pie">
                <a:avLst>
                  <a:gd name="adj1" fmla="val 14024487"/>
                  <a:gd name="adj2" fmla="val 18588334"/>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0" name="Pie 129">
                <a:extLst>
                  <a:ext uri="{FF2B5EF4-FFF2-40B4-BE49-F238E27FC236}">
                    <a16:creationId xmlns:a16="http://schemas.microsoft.com/office/drawing/2014/main" id="{157FE536-FCE5-1C49-BA53-3C0E42867F3B}"/>
                  </a:ext>
                </a:extLst>
              </p:cNvPr>
              <p:cNvSpPr>
                <a:spLocks noChangeAspect="1"/>
              </p:cNvSpPr>
              <p:nvPr/>
            </p:nvSpPr>
            <p:spPr>
              <a:xfrm>
                <a:off x="484444" y="1143000"/>
                <a:ext cx="4572000" cy="4572000"/>
              </a:xfrm>
              <a:prstGeom prst="pie">
                <a:avLst>
                  <a:gd name="adj1" fmla="val 18606185"/>
                  <a:gd name="adj2" fmla="val 1139074"/>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7" name="Pie 136">
                <a:extLst>
                  <a:ext uri="{FF2B5EF4-FFF2-40B4-BE49-F238E27FC236}">
                    <a16:creationId xmlns:a16="http://schemas.microsoft.com/office/drawing/2014/main" id="{455A1855-3FD1-BA43-AF23-EB94ECB47F14}"/>
                  </a:ext>
                </a:extLst>
              </p:cNvPr>
              <p:cNvSpPr>
                <a:spLocks noChangeAspect="1"/>
              </p:cNvSpPr>
              <p:nvPr/>
            </p:nvSpPr>
            <p:spPr>
              <a:xfrm>
                <a:off x="484444" y="1143000"/>
                <a:ext cx="4572000" cy="4572000"/>
              </a:xfrm>
              <a:prstGeom prst="pie">
                <a:avLst>
                  <a:gd name="adj1" fmla="val 5416473"/>
                  <a:gd name="adj2" fmla="val 9753092"/>
                </a:avLst>
              </a:prstGeom>
              <a:solidFill>
                <a:srgbClr val="00ABAB"/>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0" name="Pie 139">
                <a:extLst>
                  <a:ext uri="{FF2B5EF4-FFF2-40B4-BE49-F238E27FC236}">
                    <a16:creationId xmlns:a16="http://schemas.microsoft.com/office/drawing/2014/main" id="{FA2C04B9-07FD-234D-8B5F-4AFD5E445EE1}"/>
                  </a:ext>
                </a:extLst>
              </p:cNvPr>
              <p:cNvSpPr>
                <a:spLocks noChangeAspect="1"/>
              </p:cNvSpPr>
              <p:nvPr/>
            </p:nvSpPr>
            <p:spPr>
              <a:xfrm>
                <a:off x="484444" y="1143000"/>
                <a:ext cx="4572000" cy="4572000"/>
              </a:xfrm>
              <a:prstGeom prst="pie">
                <a:avLst>
                  <a:gd name="adj1" fmla="val 1144392"/>
                  <a:gd name="adj2" fmla="val 5396955"/>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0" name="Oval 119">
              <a:extLst>
                <a:ext uri="{FF2B5EF4-FFF2-40B4-BE49-F238E27FC236}">
                  <a16:creationId xmlns:a16="http://schemas.microsoft.com/office/drawing/2014/main" id="{5148408E-533D-1E45-9877-8391FEF33951}"/>
                </a:ext>
              </a:extLst>
            </p:cNvPr>
            <p:cNvSpPr/>
            <p:nvPr/>
          </p:nvSpPr>
          <p:spPr>
            <a:xfrm>
              <a:off x="11620917" y="317782"/>
              <a:ext cx="240030" cy="2400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80466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9A46ED5-044F-F745-82BF-59B04237F14C}"/>
              </a:ext>
            </a:extLst>
          </p:cNvPr>
          <p:cNvSpPr/>
          <p:nvPr/>
        </p:nvSpPr>
        <p:spPr>
          <a:xfrm>
            <a:off x="0" y="5249451"/>
            <a:ext cx="8533591" cy="16038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hidden="1">
            <a:extLst>
              <a:ext uri="{FF2B5EF4-FFF2-40B4-BE49-F238E27FC236}">
                <a16:creationId xmlns:a16="http://schemas.microsoft.com/office/drawing/2014/main" id="{16B3F668-E566-4115-9950-E27D955B242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19" name="think-cell Slide" r:id="rId6" imgW="415" imgH="416" progId="TCLayout.ActiveDocument.1">
                  <p:embed/>
                </p:oleObj>
              </mc:Choice>
              <mc:Fallback>
                <p:oleObj name="think-cell Slide" r:id="rId6" imgW="415" imgH="416" progId="TCLayout.ActiveDocument.1">
                  <p:embed/>
                  <p:pic>
                    <p:nvPicPr>
                      <p:cNvPr id="5" name="Object 4" hidden="1">
                        <a:extLst>
                          <a:ext uri="{FF2B5EF4-FFF2-40B4-BE49-F238E27FC236}">
                            <a16:creationId xmlns:a16="http://schemas.microsoft.com/office/drawing/2014/main" id="{16B3F668-E566-4115-9950-E27D955B242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F5662DB-5A0A-48FD-979D-A197F993173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hronicle Display Black" pitchFamily="50" charset="0"/>
              <a:ea typeface="+mn-ea"/>
              <a:cs typeface="+mn-cs"/>
              <a:sym typeface="Chronicle Display Black" pitchFamily="50" charset="0"/>
            </a:endParaRPr>
          </a:p>
        </p:txBody>
      </p:sp>
      <p:sp>
        <p:nvSpPr>
          <p:cNvPr id="20" name="Text Placeholder 1">
            <a:extLst>
              <a:ext uri="{FF2B5EF4-FFF2-40B4-BE49-F238E27FC236}">
                <a16:creationId xmlns:a16="http://schemas.microsoft.com/office/drawing/2014/main" id="{6919B16F-3B44-4644-B92E-B4C229FA0AA4}"/>
              </a:ext>
            </a:extLst>
          </p:cNvPr>
          <p:cNvSpPr>
            <a:spLocks noGrp="1"/>
          </p:cNvSpPr>
          <p:nvPr>
            <p:ph type="body" sz="quarter" idx="10"/>
          </p:nvPr>
        </p:nvSpPr>
        <p:spPr>
          <a:xfrm>
            <a:off x="331594" y="329818"/>
            <a:ext cx="8164706" cy="444881"/>
          </a:xfrm>
        </p:spPr>
        <p:txBody>
          <a:bodyPr/>
          <a:lstStyle/>
          <a:p>
            <a:pPr algn="l" rtl="0"/>
            <a:r>
              <a:rPr lang="en-US" kern="1200">
                <a:solidFill>
                  <a:prstClr val="black"/>
                </a:solidFill>
              </a:rPr>
              <a:t>Client Spotlight: Large Telecommunications &amp; Media Company </a:t>
            </a:r>
          </a:p>
        </p:txBody>
      </p:sp>
      <p:sp>
        <p:nvSpPr>
          <p:cNvPr id="21" name="Text Placeholder 2">
            <a:extLst>
              <a:ext uri="{FF2B5EF4-FFF2-40B4-BE49-F238E27FC236}">
                <a16:creationId xmlns:a16="http://schemas.microsoft.com/office/drawing/2014/main" id="{3FBD1FC3-9F24-564B-B0F5-3EAD1E4B3322}"/>
              </a:ext>
            </a:extLst>
          </p:cNvPr>
          <p:cNvSpPr>
            <a:spLocks noGrp="1"/>
          </p:cNvSpPr>
          <p:nvPr>
            <p:ph type="body" sz="quarter" idx="11"/>
          </p:nvPr>
        </p:nvSpPr>
        <p:spPr>
          <a:xfrm>
            <a:off x="331916" y="1048844"/>
            <a:ext cx="8057940" cy="453512"/>
          </a:xfrm>
        </p:spPr>
        <p:txBody>
          <a:bodyPr/>
          <a:lstStyle/>
          <a:p>
            <a:pPr algn="l" rtl="0"/>
            <a:r>
              <a:rPr lang="en-US">
                <a:solidFill>
                  <a:schemeClr val="tx1"/>
                </a:solidFill>
              </a:rPr>
              <a:t>Delivered a first-of-a-kind Voice Virtual Assistant using advanced AI-based natural language tools and ML models</a:t>
            </a:r>
          </a:p>
        </p:txBody>
      </p:sp>
      <p:sp>
        <p:nvSpPr>
          <p:cNvPr id="49" name="TextBox 48">
            <a:extLst>
              <a:ext uri="{FF2B5EF4-FFF2-40B4-BE49-F238E27FC236}">
                <a16:creationId xmlns:a16="http://schemas.microsoft.com/office/drawing/2014/main" id="{C1B67FC8-64CD-8C4E-8FBB-68D284765C5C}"/>
              </a:ext>
            </a:extLst>
          </p:cNvPr>
          <p:cNvSpPr txBox="1"/>
          <p:nvPr/>
        </p:nvSpPr>
        <p:spPr>
          <a:xfrm>
            <a:off x="331594" y="1780021"/>
            <a:ext cx="3657600" cy="215444"/>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SITUATION</a:t>
            </a:r>
          </a:p>
        </p:txBody>
      </p:sp>
      <p:sp>
        <p:nvSpPr>
          <p:cNvPr id="50" name="TextBox 49">
            <a:extLst>
              <a:ext uri="{FF2B5EF4-FFF2-40B4-BE49-F238E27FC236}">
                <a16:creationId xmlns:a16="http://schemas.microsoft.com/office/drawing/2014/main" id="{8A5717BB-BA55-6749-A59D-55147EF6492C}"/>
              </a:ext>
            </a:extLst>
          </p:cNvPr>
          <p:cNvSpPr txBox="1"/>
          <p:nvPr/>
        </p:nvSpPr>
        <p:spPr>
          <a:xfrm>
            <a:off x="331592" y="2060534"/>
            <a:ext cx="3987450" cy="1210588"/>
          </a:xfrm>
          <a:prstGeom prst="rect">
            <a:avLst/>
          </a:prstGeom>
          <a:noFill/>
        </p:spPr>
        <p:txBody>
          <a:bodyPr wrap="square" lIns="0" tIns="0" rIns="0" bIns="0" rtlCol="0">
            <a:spAutoFit/>
          </a:bodyPr>
          <a:lstStyle/>
          <a:p>
            <a:pPr marL="285750" indent="-285750">
              <a:spcBef>
                <a:spcPts val="400"/>
              </a:spcBef>
              <a:buFont typeface="Arial" panose="020B0604020202020204" pitchFamily="34" charset="0"/>
              <a:buChar char="•"/>
              <a:defRPr/>
            </a:pPr>
            <a:r>
              <a:rPr lang="en-US" sz="1200">
                <a:latin typeface="Open Sans" panose="020B0606030504020204" pitchFamily="34" charset="0"/>
                <a:ea typeface="Open Sans" panose="020B0606030504020204" pitchFamily="34" charset="0"/>
                <a:cs typeface="Open Sans" panose="020B0606030504020204" pitchFamily="34" charset="0"/>
              </a:rPr>
              <a:t>Client looking to push the envelope in how finance function interacted with customers &amp; stakeholders</a:t>
            </a:r>
          </a:p>
          <a:p>
            <a:pPr marL="285750" indent="-285750">
              <a:spcBef>
                <a:spcPts val="400"/>
              </a:spcBef>
              <a:buFont typeface="Arial" panose="020B0604020202020204" pitchFamily="34" charset="0"/>
              <a:buChar char="•"/>
              <a:defRPr/>
            </a:pPr>
            <a:r>
              <a:rPr lang="en-US" sz="1200">
                <a:latin typeface="Open Sans" panose="020B0606030504020204" pitchFamily="34" charset="0"/>
                <a:ea typeface="Open Sans" panose="020B0606030504020204" pitchFamily="34" charset="0"/>
                <a:cs typeface="Open Sans" panose="020B0606030504020204" pitchFamily="34" charset="0"/>
              </a:rPr>
              <a:t>Sought to build high-impact digital solutions for automation, fraud, and workforce management</a:t>
            </a:r>
          </a:p>
          <a:p>
            <a:pPr marL="285750" indent="-285750">
              <a:spcBef>
                <a:spcPts val="400"/>
              </a:spcBef>
              <a:buFont typeface="Arial" panose="020B0604020202020204" pitchFamily="34" charset="0"/>
              <a:buChar char="•"/>
              <a:defRPr/>
            </a:pPr>
            <a:r>
              <a:rPr lang="en-US" sz="1200">
                <a:latin typeface="Open Sans" panose="020B0606030504020204" pitchFamily="34" charset="0"/>
                <a:ea typeface="Open Sans" panose="020B0606030504020204" pitchFamily="34" charset="0"/>
                <a:cs typeface="Open Sans" panose="020B0606030504020204" pitchFamily="34" charset="0"/>
              </a:rPr>
              <a:t>Most recently, client was looking to improve Mobility Collections Performance in their call center</a:t>
            </a:r>
          </a:p>
        </p:txBody>
      </p:sp>
      <p:sp>
        <p:nvSpPr>
          <p:cNvPr id="57" name="TextBox 56">
            <a:extLst>
              <a:ext uri="{FF2B5EF4-FFF2-40B4-BE49-F238E27FC236}">
                <a16:creationId xmlns:a16="http://schemas.microsoft.com/office/drawing/2014/main" id="{67434354-4F89-704C-B08B-DD492760CFC2}"/>
              </a:ext>
            </a:extLst>
          </p:cNvPr>
          <p:cNvSpPr txBox="1"/>
          <p:nvPr/>
        </p:nvSpPr>
        <p:spPr>
          <a:xfrm>
            <a:off x="4608944" y="1780021"/>
            <a:ext cx="3657600" cy="215444"/>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SOLUTION </a:t>
            </a:r>
          </a:p>
        </p:txBody>
      </p:sp>
      <p:sp>
        <p:nvSpPr>
          <p:cNvPr id="58" name="TextBox 57">
            <a:extLst>
              <a:ext uri="{FF2B5EF4-FFF2-40B4-BE49-F238E27FC236}">
                <a16:creationId xmlns:a16="http://schemas.microsoft.com/office/drawing/2014/main" id="{B1F83A99-121C-6847-B6B0-193DAE0D6EB3}"/>
              </a:ext>
            </a:extLst>
          </p:cNvPr>
          <p:cNvSpPr txBox="1"/>
          <p:nvPr/>
        </p:nvSpPr>
        <p:spPr>
          <a:xfrm>
            <a:off x="4608944" y="2060534"/>
            <a:ext cx="3826223" cy="1395254"/>
          </a:xfrm>
          <a:prstGeom prst="rect">
            <a:avLst/>
          </a:prstGeom>
          <a:noFill/>
        </p:spPr>
        <p:txBody>
          <a:bodyPr wrap="square" lIns="0" tIns="0" rIns="0" bIns="0" rtlCol="0">
            <a:spAutoFit/>
          </a:bodyPr>
          <a:lstStyle/>
          <a:p>
            <a:pPr marL="285750" lvl="0" indent="-285750">
              <a:spcBef>
                <a:spcPts val="400"/>
              </a:spcBef>
              <a:buFont typeface="Arial" panose="020B0604020202020204" pitchFamily="34" charset="0"/>
              <a:buChar char="•"/>
              <a:defRPr/>
            </a:pPr>
            <a:r>
              <a:rPr lang="en-US" sz="1200">
                <a:latin typeface="Open Sans" panose="020B0606030504020204" pitchFamily="34" charset="0"/>
                <a:ea typeface="Open Sans" panose="020B0606030504020204" pitchFamily="34" charset="0"/>
                <a:cs typeface="Open Sans" panose="020B0606030504020204" pitchFamily="34" charset="0"/>
              </a:rPr>
              <a:t>Global team developed an AWS-powered Voice Virtual Assistant (VVA) to directly engage with customers</a:t>
            </a:r>
          </a:p>
          <a:p>
            <a:pPr marL="285750" lvl="0" indent="-285750">
              <a:spcBef>
                <a:spcPts val="400"/>
              </a:spcBef>
              <a:buFont typeface="Arial" panose="020B0604020202020204" pitchFamily="34" charset="0"/>
              <a:buChar char="•"/>
              <a:defRPr/>
            </a:pPr>
            <a:r>
              <a:rPr lang="en-US" sz="1200">
                <a:latin typeface="Open Sans" panose="020B0606030504020204" pitchFamily="34" charset="0"/>
                <a:ea typeface="Open Sans" panose="020B0606030504020204" pitchFamily="34" charset="0"/>
                <a:cs typeface="Open Sans" panose="020B0606030504020204" pitchFamily="34" charset="0"/>
              </a:rPr>
              <a:t>Utilized advanced ML algorithms to improve existing collections models</a:t>
            </a:r>
          </a:p>
          <a:p>
            <a:pPr marL="285750" lvl="0" indent="-285750">
              <a:spcBef>
                <a:spcPts val="400"/>
              </a:spcBef>
              <a:buFont typeface="Arial" panose="020B0604020202020204" pitchFamily="34" charset="0"/>
              <a:buChar char="•"/>
              <a:defRPr/>
            </a:pPr>
            <a:r>
              <a:rPr lang="en-US" sz="1200">
                <a:latin typeface="Open Sans" panose="020B0606030504020204" pitchFamily="34" charset="0"/>
                <a:ea typeface="Open Sans" panose="020B0606030504020204" pitchFamily="34" charset="0"/>
                <a:cs typeface="Open Sans" panose="020B0606030504020204" pitchFamily="34" charset="0"/>
              </a:rPr>
              <a:t>Built new models to enable the VVA to negotiate with customers</a:t>
            </a:r>
          </a:p>
        </p:txBody>
      </p:sp>
      <p:sp>
        <p:nvSpPr>
          <p:cNvPr id="65" name="Rectangle 64">
            <a:extLst>
              <a:ext uri="{FF2B5EF4-FFF2-40B4-BE49-F238E27FC236}">
                <a16:creationId xmlns:a16="http://schemas.microsoft.com/office/drawing/2014/main" id="{D3CA4EDC-AEC3-794D-8A7D-E5A4F613B090}"/>
              </a:ext>
            </a:extLst>
          </p:cNvPr>
          <p:cNvSpPr/>
          <p:nvPr/>
        </p:nvSpPr>
        <p:spPr>
          <a:xfrm>
            <a:off x="3569000" y="5467033"/>
            <a:ext cx="2610151" cy="12121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tx1"/>
                </a:solidFill>
                <a:latin typeface="Open Sans"/>
              </a:rPr>
              <a:t>$30 million+</a:t>
            </a:r>
          </a:p>
          <a:p>
            <a:pPr>
              <a:defRPr/>
            </a:pPr>
            <a:r>
              <a:rPr lang="en-US" sz="1200">
                <a:solidFill>
                  <a:schemeClr val="tx1"/>
                </a:solidFill>
                <a:latin typeface="Open Sans"/>
              </a:rPr>
              <a:t>Annual benefits through the application of advanced ML models and automation of contact center operations</a:t>
            </a:r>
          </a:p>
          <a:p>
            <a:pPr>
              <a:defRPr/>
            </a:pPr>
            <a:endParaRPr kumimoji="0" lang="en-US" sz="1200" i="0" u="none" strike="noStrike" kern="1200" cap="none" spc="0" normalizeH="0" baseline="0" noProof="0">
              <a:ln>
                <a:noFill/>
              </a:ln>
              <a:solidFill>
                <a:schemeClr val="tx1"/>
              </a:solidFill>
              <a:effectLst/>
              <a:uLnTx/>
              <a:uFillTx/>
              <a:latin typeface="Open Sans"/>
              <a:ea typeface="+mn-ea"/>
              <a:cs typeface="+mn-cs"/>
            </a:endParaRPr>
          </a:p>
        </p:txBody>
      </p:sp>
      <p:sp>
        <p:nvSpPr>
          <p:cNvPr id="71" name="Rectangle 70">
            <a:extLst>
              <a:ext uri="{FF2B5EF4-FFF2-40B4-BE49-F238E27FC236}">
                <a16:creationId xmlns:a16="http://schemas.microsoft.com/office/drawing/2014/main" id="{40B69E4B-45D1-8E41-9560-BD80C834D6B7}"/>
              </a:ext>
            </a:extLst>
          </p:cNvPr>
          <p:cNvSpPr/>
          <p:nvPr/>
        </p:nvSpPr>
        <p:spPr>
          <a:xfrm>
            <a:off x="6517473" y="5467033"/>
            <a:ext cx="1917695" cy="12121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b="1">
                <a:solidFill>
                  <a:schemeClr val="tx1"/>
                </a:solidFill>
                <a:latin typeface="Open Sans"/>
              </a:rPr>
              <a:t>18 million </a:t>
            </a:r>
          </a:p>
          <a:p>
            <a:pPr lvl="0">
              <a:defRPr/>
            </a:pPr>
            <a:r>
              <a:rPr lang="en-US" sz="1200">
                <a:solidFill>
                  <a:schemeClr val="tx1"/>
                </a:solidFill>
                <a:latin typeface="Open Sans"/>
              </a:rPr>
              <a:t>Estimated number of calls the VVA platform will field every year </a:t>
            </a:r>
            <a:endParaRPr kumimoji="0" lang="en-US" sz="1800" b="1" i="0" u="none" strike="noStrike" kern="1200" cap="none" spc="0" normalizeH="0" baseline="0" noProof="0">
              <a:ln>
                <a:noFill/>
              </a:ln>
              <a:solidFill>
                <a:schemeClr val="tx1"/>
              </a:solidFill>
              <a:effectLst/>
              <a:uLnTx/>
              <a:uFillTx/>
              <a:latin typeface="Open Sans"/>
              <a:ea typeface="+mn-ea"/>
              <a:cs typeface="+mn-cs"/>
            </a:endParaRPr>
          </a:p>
        </p:txBody>
      </p:sp>
      <p:sp>
        <p:nvSpPr>
          <p:cNvPr id="76" name="Copyright">
            <a:extLst>
              <a:ext uri="{FF2B5EF4-FFF2-40B4-BE49-F238E27FC236}">
                <a16:creationId xmlns:a16="http://schemas.microsoft.com/office/drawing/2014/main" id="{B815F93B-F0AB-B447-8FC1-7042612A93D7}"/>
              </a:ext>
            </a:extLst>
          </p:cNvPr>
          <p:cNvSpPr txBox="1"/>
          <p:nvPr/>
        </p:nvSpPr>
        <p:spPr>
          <a:xfrm>
            <a:off x="329184" y="6513576"/>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tx1">
                    <a:lumMod val="65000"/>
                    <a:lumOff val="35000"/>
                  </a:schemeClr>
                </a:solidFill>
                <a:latin typeface="+mn-lt"/>
              </a:rPr>
              <a:t>Copyright © 2021 Deloitte Development LLC. All rights reserved.</a:t>
            </a:r>
          </a:p>
        </p:txBody>
      </p:sp>
      <p:pic>
        <p:nvPicPr>
          <p:cNvPr id="6" name="Picture 5">
            <a:extLst>
              <a:ext uri="{FF2B5EF4-FFF2-40B4-BE49-F238E27FC236}">
                <a16:creationId xmlns:a16="http://schemas.microsoft.com/office/drawing/2014/main" id="{B4611071-E59B-2445-80CC-CCF7A653AAE4}"/>
              </a:ext>
            </a:extLst>
          </p:cNvPr>
          <p:cNvPicPr>
            <a:picLocks noChangeAspect="1"/>
          </p:cNvPicPr>
          <p:nvPr/>
        </p:nvPicPr>
        <p:blipFill rotWithShape="1">
          <a:blip r:embed="rId8"/>
          <a:srcRect l="27904" r="32055"/>
          <a:stretch/>
        </p:blipFill>
        <p:spPr>
          <a:xfrm>
            <a:off x="8540344" y="-4666"/>
            <a:ext cx="3656420" cy="6858000"/>
          </a:xfrm>
          <a:prstGeom prst="rect">
            <a:avLst/>
          </a:prstGeom>
        </p:spPr>
      </p:pic>
      <p:sp>
        <p:nvSpPr>
          <p:cNvPr id="32" name="Rectangle 31">
            <a:extLst>
              <a:ext uri="{FF2B5EF4-FFF2-40B4-BE49-F238E27FC236}">
                <a16:creationId xmlns:a16="http://schemas.microsoft.com/office/drawing/2014/main" id="{1EE94F79-FFAC-48D8-BFAC-3513B80FED4F}"/>
              </a:ext>
            </a:extLst>
          </p:cNvPr>
          <p:cNvSpPr/>
          <p:nvPr/>
        </p:nvSpPr>
        <p:spPr>
          <a:xfrm>
            <a:off x="977126" y="5467033"/>
            <a:ext cx="2044928" cy="12121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tx1"/>
                </a:solidFill>
                <a:latin typeface="Open Sans"/>
              </a:rPr>
              <a:t>First-of-a-kind</a:t>
            </a:r>
          </a:p>
          <a:p>
            <a:pPr>
              <a:defRPr/>
            </a:pPr>
            <a:r>
              <a:rPr lang="en-US" sz="1200">
                <a:solidFill>
                  <a:schemeClr val="tx1"/>
                </a:solidFill>
                <a:latin typeface="Open Sans"/>
              </a:rPr>
              <a:t>Groundbreaking Finance Voice Virtual Assistant and first in the industry</a:t>
            </a:r>
          </a:p>
        </p:txBody>
      </p:sp>
      <p:grpSp>
        <p:nvGrpSpPr>
          <p:cNvPr id="38" name="Group 37">
            <a:extLst>
              <a:ext uri="{FF2B5EF4-FFF2-40B4-BE49-F238E27FC236}">
                <a16:creationId xmlns:a16="http://schemas.microsoft.com/office/drawing/2014/main" id="{DF30E38E-E879-4933-A4AD-C743DB631777}"/>
              </a:ext>
            </a:extLst>
          </p:cNvPr>
          <p:cNvGrpSpPr/>
          <p:nvPr/>
        </p:nvGrpSpPr>
        <p:grpSpPr>
          <a:xfrm>
            <a:off x="121865" y="5675961"/>
            <a:ext cx="777926" cy="458912"/>
            <a:chOff x="2220913" y="3776663"/>
            <a:chExt cx="1165226" cy="687387"/>
          </a:xfrm>
          <a:solidFill>
            <a:srgbClr val="86BC25"/>
          </a:solidFill>
        </p:grpSpPr>
        <p:sp>
          <p:nvSpPr>
            <p:cNvPr id="40" name="Freeform 109">
              <a:extLst>
                <a:ext uri="{FF2B5EF4-FFF2-40B4-BE49-F238E27FC236}">
                  <a16:creationId xmlns:a16="http://schemas.microsoft.com/office/drawing/2014/main" id="{6C5A59E5-276F-4620-84E9-DC21168283FB}"/>
                </a:ext>
              </a:extLst>
            </p:cNvPr>
            <p:cNvSpPr>
              <a:spLocks noEditPoints="1"/>
            </p:cNvSpPr>
            <p:nvPr/>
          </p:nvSpPr>
          <p:spPr bwMode="auto">
            <a:xfrm>
              <a:off x="2220913" y="3776663"/>
              <a:ext cx="541338" cy="460375"/>
            </a:xfrm>
            <a:custGeom>
              <a:avLst/>
              <a:gdLst>
                <a:gd name="T0" fmla="*/ 145 w 237"/>
                <a:gd name="T1" fmla="*/ 145 h 202"/>
                <a:gd name="T2" fmla="*/ 237 w 237"/>
                <a:gd name="T3" fmla="*/ 39 h 202"/>
                <a:gd name="T4" fmla="*/ 130 w 237"/>
                <a:gd name="T5" fmla="*/ 0 h 202"/>
                <a:gd name="T6" fmla="*/ 0 w 237"/>
                <a:gd name="T7" fmla="*/ 91 h 202"/>
                <a:gd name="T8" fmla="*/ 18 w 237"/>
                <a:gd name="T9" fmla="*/ 137 h 202"/>
                <a:gd name="T10" fmla="*/ 24 w 237"/>
                <a:gd name="T11" fmla="*/ 144 h 202"/>
                <a:gd name="T12" fmla="*/ 21 w 237"/>
                <a:gd name="T13" fmla="*/ 202 h 202"/>
                <a:gd name="T14" fmla="*/ 84 w 237"/>
                <a:gd name="T15" fmla="*/ 176 h 202"/>
                <a:gd name="T16" fmla="*/ 130 w 237"/>
                <a:gd name="T17" fmla="*/ 182 h 202"/>
                <a:gd name="T18" fmla="*/ 153 w 237"/>
                <a:gd name="T19" fmla="*/ 180 h 202"/>
                <a:gd name="T20" fmla="*/ 145 w 237"/>
                <a:gd name="T21" fmla="*/ 145 h 202"/>
                <a:gd name="T22" fmla="*/ 70 w 237"/>
                <a:gd name="T23" fmla="*/ 112 h 202"/>
                <a:gd name="T24" fmla="*/ 52 w 237"/>
                <a:gd name="T25" fmla="*/ 95 h 202"/>
                <a:gd name="T26" fmla="*/ 70 w 237"/>
                <a:gd name="T27" fmla="*/ 79 h 202"/>
                <a:gd name="T28" fmla="*/ 88 w 237"/>
                <a:gd name="T29" fmla="*/ 95 h 202"/>
                <a:gd name="T30" fmla="*/ 70 w 237"/>
                <a:gd name="T31" fmla="*/ 112 h 202"/>
                <a:gd name="T32" fmla="*/ 130 w 237"/>
                <a:gd name="T33" fmla="*/ 112 h 202"/>
                <a:gd name="T34" fmla="*/ 112 w 237"/>
                <a:gd name="T35" fmla="*/ 95 h 202"/>
                <a:gd name="T36" fmla="*/ 130 w 237"/>
                <a:gd name="T37" fmla="*/ 79 h 202"/>
                <a:gd name="T38" fmla="*/ 148 w 237"/>
                <a:gd name="T39" fmla="*/ 95 h 202"/>
                <a:gd name="T40" fmla="*/ 130 w 237"/>
                <a:gd name="T41" fmla="*/ 11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7" h="202">
                  <a:moveTo>
                    <a:pt x="145" y="145"/>
                  </a:moveTo>
                  <a:cubicBezTo>
                    <a:pt x="145" y="99"/>
                    <a:pt x="183" y="59"/>
                    <a:pt x="237" y="39"/>
                  </a:cubicBezTo>
                  <a:cubicBezTo>
                    <a:pt x="213" y="15"/>
                    <a:pt x="174" y="0"/>
                    <a:pt x="130" y="0"/>
                  </a:cubicBezTo>
                  <a:cubicBezTo>
                    <a:pt x="58" y="0"/>
                    <a:pt x="0" y="40"/>
                    <a:pt x="0" y="91"/>
                  </a:cubicBezTo>
                  <a:cubicBezTo>
                    <a:pt x="0" y="108"/>
                    <a:pt x="7" y="123"/>
                    <a:pt x="18" y="137"/>
                  </a:cubicBezTo>
                  <a:cubicBezTo>
                    <a:pt x="20" y="139"/>
                    <a:pt x="22" y="141"/>
                    <a:pt x="24" y="144"/>
                  </a:cubicBezTo>
                  <a:cubicBezTo>
                    <a:pt x="31" y="150"/>
                    <a:pt x="35" y="183"/>
                    <a:pt x="21" y="202"/>
                  </a:cubicBezTo>
                  <a:cubicBezTo>
                    <a:pt x="42" y="198"/>
                    <a:pt x="69" y="188"/>
                    <a:pt x="84" y="176"/>
                  </a:cubicBezTo>
                  <a:cubicBezTo>
                    <a:pt x="98" y="179"/>
                    <a:pt x="114" y="182"/>
                    <a:pt x="130" y="182"/>
                  </a:cubicBezTo>
                  <a:cubicBezTo>
                    <a:pt x="138" y="182"/>
                    <a:pt x="146" y="181"/>
                    <a:pt x="153" y="180"/>
                  </a:cubicBezTo>
                  <a:cubicBezTo>
                    <a:pt x="148" y="169"/>
                    <a:pt x="145" y="157"/>
                    <a:pt x="145" y="145"/>
                  </a:cubicBezTo>
                  <a:close/>
                  <a:moveTo>
                    <a:pt x="70" y="112"/>
                  </a:moveTo>
                  <a:cubicBezTo>
                    <a:pt x="60" y="112"/>
                    <a:pt x="52" y="105"/>
                    <a:pt x="52" y="95"/>
                  </a:cubicBezTo>
                  <a:cubicBezTo>
                    <a:pt x="52" y="86"/>
                    <a:pt x="60" y="79"/>
                    <a:pt x="70" y="79"/>
                  </a:cubicBezTo>
                  <a:cubicBezTo>
                    <a:pt x="80" y="79"/>
                    <a:pt x="88" y="86"/>
                    <a:pt x="88" y="95"/>
                  </a:cubicBezTo>
                  <a:cubicBezTo>
                    <a:pt x="88" y="105"/>
                    <a:pt x="80" y="112"/>
                    <a:pt x="70" y="112"/>
                  </a:cubicBezTo>
                  <a:close/>
                  <a:moveTo>
                    <a:pt x="130" y="112"/>
                  </a:moveTo>
                  <a:cubicBezTo>
                    <a:pt x="120" y="112"/>
                    <a:pt x="112" y="105"/>
                    <a:pt x="112" y="95"/>
                  </a:cubicBezTo>
                  <a:cubicBezTo>
                    <a:pt x="112" y="86"/>
                    <a:pt x="120" y="79"/>
                    <a:pt x="130" y="79"/>
                  </a:cubicBezTo>
                  <a:cubicBezTo>
                    <a:pt x="140" y="79"/>
                    <a:pt x="148" y="86"/>
                    <a:pt x="148" y="95"/>
                  </a:cubicBezTo>
                  <a:cubicBezTo>
                    <a:pt x="148" y="105"/>
                    <a:pt x="140" y="112"/>
                    <a:pt x="13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0">
              <a:extLst>
                <a:ext uri="{FF2B5EF4-FFF2-40B4-BE49-F238E27FC236}">
                  <a16:creationId xmlns:a16="http://schemas.microsoft.com/office/drawing/2014/main" id="{E92AAD14-B7DE-4BFB-BEE3-11DB2B054CA2}"/>
                </a:ext>
              </a:extLst>
            </p:cNvPr>
            <p:cNvSpPr>
              <a:spLocks noEditPoints="1"/>
            </p:cNvSpPr>
            <p:nvPr/>
          </p:nvSpPr>
          <p:spPr bwMode="auto">
            <a:xfrm>
              <a:off x="2606676" y="3857625"/>
              <a:ext cx="779463" cy="606425"/>
            </a:xfrm>
            <a:custGeom>
              <a:avLst/>
              <a:gdLst>
                <a:gd name="T0" fmla="*/ 0 w 341"/>
                <a:gd name="T1" fmla="*/ 119 h 265"/>
                <a:gd name="T2" fmla="*/ 171 w 341"/>
                <a:gd name="T3" fmla="*/ 238 h 265"/>
                <a:gd name="T4" fmla="*/ 231 w 341"/>
                <a:gd name="T5" fmla="*/ 231 h 265"/>
                <a:gd name="T6" fmla="*/ 314 w 341"/>
                <a:gd name="T7" fmla="*/ 265 h 265"/>
                <a:gd name="T8" fmla="*/ 309 w 341"/>
                <a:gd name="T9" fmla="*/ 188 h 265"/>
                <a:gd name="T10" fmla="*/ 318 w 341"/>
                <a:gd name="T11" fmla="*/ 180 h 265"/>
                <a:gd name="T12" fmla="*/ 341 w 341"/>
                <a:gd name="T13" fmla="*/ 119 h 265"/>
                <a:gd name="T14" fmla="*/ 171 w 341"/>
                <a:gd name="T15" fmla="*/ 0 h 265"/>
                <a:gd name="T16" fmla="*/ 0 w 341"/>
                <a:gd name="T17" fmla="*/ 119 h 265"/>
                <a:gd name="T18" fmla="*/ 225 w 341"/>
                <a:gd name="T19" fmla="*/ 125 h 265"/>
                <a:gd name="T20" fmla="*/ 249 w 341"/>
                <a:gd name="T21" fmla="*/ 104 h 265"/>
                <a:gd name="T22" fmla="*/ 273 w 341"/>
                <a:gd name="T23" fmla="*/ 125 h 265"/>
                <a:gd name="T24" fmla="*/ 249 w 341"/>
                <a:gd name="T25" fmla="*/ 147 h 265"/>
                <a:gd name="T26" fmla="*/ 225 w 341"/>
                <a:gd name="T27" fmla="*/ 125 h 265"/>
                <a:gd name="T28" fmla="*/ 147 w 341"/>
                <a:gd name="T29" fmla="*/ 125 h 265"/>
                <a:gd name="T30" fmla="*/ 170 w 341"/>
                <a:gd name="T31" fmla="*/ 104 h 265"/>
                <a:gd name="T32" fmla="*/ 194 w 341"/>
                <a:gd name="T33" fmla="*/ 125 h 265"/>
                <a:gd name="T34" fmla="*/ 170 w 341"/>
                <a:gd name="T35" fmla="*/ 147 h 265"/>
                <a:gd name="T36" fmla="*/ 147 w 341"/>
                <a:gd name="T37" fmla="*/ 125 h 265"/>
                <a:gd name="T38" fmla="*/ 68 w 341"/>
                <a:gd name="T39" fmla="*/ 125 h 265"/>
                <a:gd name="T40" fmla="*/ 92 w 341"/>
                <a:gd name="T41" fmla="*/ 104 h 265"/>
                <a:gd name="T42" fmla="*/ 116 w 341"/>
                <a:gd name="T43" fmla="*/ 125 h 265"/>
                <a:gd name="T44" fmla="*/ 92 w 341"/>
                <a:gd name="T45" fmla="*/ 147 h 265"/>
                <a:gd name="T46" fmla="*/ 68 w 341"/>
                <a:gd name="T47" fmla="*/ 12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1" h="265">
                  <a:moveTo>
                    <a:pt x="0" y="119"/>
                  </a:moveTo>
                  <a:cubicBezTo>
                    <a:pt x="0" y="185"/>
                    <a:pt x="76" y="238"/>
                    <a:pt x="171" y="238"/>
                  </a:cubicBezTo>
                  <a:cubicBezTo>
                    <a:pt x="192" y="238"/>
                    <a:pt x="212" y="236"/>
                    <a:pt x="231" y="231"/>
                  </a:cubicBezTo>
                  <a:cubicBezTo>
                    <a:pt x="251" y="246"/>
                    <a:pt x="286" y="260"/>
                    <a:pt x="314" y="265"/>
                  </a:cubicBezTo>
                  <a:cubicBezTo>
                    <a:pt x="296" y="241"/>
                    <a:pt x="300" y="197"/>
                    <a:pt x="309" y="188"/>
                  </a:cubicBezTo>
                  <a:cubicBezTo>
                    <a:pt x="312" y="186"/>
                    <a:pt x="315" y="183"/>
                    <a:pt x="318" y="180"/>
                  </a:cubicBezTo>
                  <a:cubicBezTo>
                    <a:pt x="333" y="162"/>
                    <a:pt x="341" y="141"/>
                    <a:pt x="341" y="119"/>
                  </a:cubicBezTo>
                  <a:cubicBezTo>
                    <a:pt x="341" y="53"/>
                    <a:pt x="265" y="0"/>
                    <a:pt x="171" y="0"/>
                  </a:cubicBezTo>
                  <a:cubicBezTo>
                    <a:pt x="76" y="0"/>
                    <a:pt x="0" y="53"/>
                    <a:pt x="0" y="119"/>
                  </a:cubicBezTo>
                  <a:close/>
                  <a:moveTo>
                    <a:pt x="225" y="125"/>
                  </a:moveTo>
                  <a:cubicBezTo>
                    <a:pt x="225" y="113"/>
                    <a:pt x="236" y="104"/>
                    <a:pt x="249" y="104"/>
                  </a:cubicBezTo>
                  <a:cubicBezTo>
                    <a:pt x="262" y="104"/>
                    <a:pt x="273" y="113"/>
                    <a:pt x="273" y="125"/>
                  </a:cubicBezTo>
                  <a:cubicBezTo>
                    <a:pt x="273" y="137"/>
                    <a:pt x="262" y="147"/>
                    <a:pt x="249" y="147"/>
                  </a:cubicBezTo>
                  <a:cubicBezTo>
                    <a:pt x="236" y="147"/>
                    <a:pt x="225" y="137"/>
                    <a:pt x="225" y="125"/>
                  </a:cubicBezTo>
                  <a:close/>
                  <a:moveTo>
                    <a:pt x="147" y="125"/>
                  </a:moveTo>
                  <a:cubicBezTo>
                    <a:pt x="147" y="113"/>
                    <a:pt x="157" y="104"/>
                    <a:pt x="170" y="104"/>
                  </a:cubicBezTo>
                  <a:cubicBezTo>
                    <a:pt x="184" y="104"/>
                    <a:pt x="194" y="113"/>
                    <a:pt x="194" y="125"/>
                  </a:cubicBezTo>
                  <a:cubicBezTo>
                    <a:pt x="194" y="137"/>
                    <a:pt x="184" y="147"/>
                    <a:pt x="170" y="147"/>
                  </a:cubicBezTo>
                  <a:cubicBezTo>
                    <a:pt x="157" y="147"/>
                    <a:pt x="147" y="137"/>
                    <a:pt x="147" y="125"/>
                  </a:cubicBezTo>
                  <a:close/>
                  <a:moveTo>
                    <a:pt x="68" y="125"/>
                  </a:moveTo>
                  <a:cubicBezTo>
                    <a:pt x="68" y="113"/>
                    <a:pt x="79" y="104"/>
                    <a:pt x="92" y="104"/>
                  </a:cubicBezTo>
                  <a:cubicBezTo>
                    <a:pt x="105" y="104"/>
                    <a:pt x="116" y="113"/>
                    <a:pt x="116" y="125"/>
                  </a:cubicBezTo>
                  <a:cubicBezTo>
                    <a:pt x="116" y="137"/>
                    <a:pt x="105" y="147"/>
                    <a:pt x="92" y="147"/>
                  </a:cubicBezTo>
                  <a:cubicBezTo>
                    <a:pt x="79" y="147"/>
                    <a:pt x="68" y="137"/>
                    <a:pt x="68"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82302EB2-AC4A-4948-834D-567A86718B93}"/>
              </a:ext>
            </a:extLst>
          </p:cNvPr>
          <p:cNvGrpSpPr/>
          <p:nvPr/>
        </p:nvGrpSpPr>
        <p:grpSpPr>
          <a:xfrm>
            <a:off x="5827584" y="5546216"/>
            <a:ext cx="612544" cy="718402"/>
            <a:chOff x="5913438" y="2176463"/>
            <a:chExt cx="817562" cy="958851"/>
          </a:xfrm>
          <a:solidFill>
            <a:srgbClr val="86BC25"/>
          </a:solidFill>
        </p:grpSpPr>
        <p:sp>
          <p:nvSpPr>
            <p:cNvPr id="47" name="Freeform 62">
              <a:extLst>
                <a:ext uri="{FF2B5EF4-FFF2-40B4-BE49-F238E27FC236}">
                  <a16:creationId xmlns:a16="http://schemas.microsoft.com/office/drawing/2014/main" id="{2DA0DFC0-D6CF-45D2-8E42-F88030638A7B}"/>
                </a:ext>
              </a:extLst>
            </p:cNvPr>
            <p:cNvSpPr>
              <a:spLocks/>
            </p:cNvSpPr>
            <p:nvPr/>
          </p:nvSpPr>
          <p:spPr bwMode="auto">
            <a:xfrm>
              <a:off x="5913438" y="2647951"/>
              <a:ext cx="539750" cy="487363"/>
            </a:xfrm>
            <a:custGeom>
              <a:avLst/>
              <a:gdLst>
                <a:gd name="T0" fmla="*/ 184 w 194"/>
                <a:gd name="T1" fmla="*/ 114 h 175"/>
                <a:gd name="T2" fmla="*/ 182 w 194"/>
                <a:gd name="T3" fmla="*/ 116 h 175"/>
                <a:gd name="T4" fmla="*/ 146 w 194"/>
                <a:gd name="T5" fmla="*/ 152 h 175"/>
                <a:gd name="T6" fmla="*/ 146 w 194"/>
                <a:gd name="T7" fmla="*/ 18 h 175"/>
                <a:gd name="T8" fmla="*/ 145 w 194"/>
                <a:gd name="T9" fmla="*/ 9 h 175"/>
                <a:gd name="T10" fmla="*/ 133 w 194"/>
                <a:gd name="T11" fmla="*/ 0 h 175"/>
                <a:gd name="T12" fmla="*/ 123 w 194"/>
                <a:gd name="T13" fmla="*/ 5 h 175"/>
                <a:gd name="T14" fmla="*/ 118 w 194"/>
                <a:gd name="T15" fmla="*/ 12 h 175"/>
                <a:gd name="T16" fmla="*/ 77 w 194"/>
                <a:gd name="T17" fmla="*/ 95 h 175"/>
                <a:gd name="T18" fmla="*/ 54 w 194"/>
                <a:gd name="T19" fmla="*/ 108 h 175"/>
                <a:gd name="T20" fmla="*/ 0 w 194"/>
                <a:gd name="T21" fmla="*/ 108 h 175"/>
                <a:gd name="T22" fmla="*/ 0 w 194"/>
                <a:gd name="T23" fmla="*/ 127 h 175"/>
                <a:gd name="T24" fmla="*/ 54 w 194"/>
                <a:gd name="T25" fmla="*/ 127 h 175"/>
                <a:gd name="T26" fmla="*/ 95 w 194"/>
                <a:gd name="T27" fmla="*/ 103 h 175"/>
                <a:gd name="T28" fmla="*/ 126 w 194"/>
                <a:gd name="T29" fmla="*/ 40 h 175"/>
                <a:gd name="T30" fmla="*/ 126 w 194"/>
                <a:gd name="T31" fmla="*/ 156 h 175"/>
                <a:gd name="T32" fmla="*/ 129 w 194"/>
                <a:gd name="T33" fmla="*/ 168 h 175"/>
                <a:gd name="T34" fmla="*/ 142 w 194"/>
                <a:gd name="T35" fmla="*/ 175 h 175"/>
                <a:gd name="T36" fmla="*/ 142 w 194"/>
                <a:gd name="T37" fmla="*/ 175 h 175"/>
                <a:gd name="T38" fmla="*/ 142 w 194"/>
                <a:gd name="T39" fmla="*/ 175 h 175"/>
                <a:gd name="T40" fmla="*/ 158 w 194"/>
                <a:gd name="T41" fmla="*/ 167 h 175"/>
                <a:gd name="T42" fmla="*/ 194 w 194"/>
                <a:gd name="T43" fmla="*/ 132 h 175"/>
                <a:gd name="T44" fmla="*/ 184 w 194"/>
                <a:gd name="T45" fmla="*/ 11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4" h="175">
                  <a:moveTo>
                    <a:pt x="184" y="114"/>
                  </a:moveTo>
                  <a:cubicBezTo>
                    <a:pt x="183" y="115"/>
                    <a:pt x="183" y="115"/>
                    <a:pt x="182" y="116"/>
                  </a:cubicBezTo>
                  <a:cubicBezTo>
                    <a:pt x="146" y="152"/>
                    <a:pt x="146" y="152"/>
                    <a:pt x="146" y="152"/>
                  </a:cubicBezTo>
                  <a:cubicBezTo>
                    <a:pt x="146" y="18"/>
                    <a:pt x="146" y="18"/>
                    <a:pt x="146" y="18"/>
                  </a:cubicBezTo>
                  <a:cubicBezTo>
                    <a:pt x="146" y="14"/>
                    <a:pt x="146" y="11"/>
                    <a:pt x="145" y="9"/>
                  </a:cubicBezTo>
                  <a:cubicBezTo>
                    <a:pt x="144" y="5"/>
                    <a:pt x="140" y="0"/>
                    <a:pt x="133" y="0"/>
                  </a:cubicBezTo>
                  <a:cubicBezTo>
                    <a:pt x="127" y="0"/>
                    <a:pt x="125" y="3"/>
                    <a:pt x="123" y="5"/>
                  </a:cubicBezTo>
                  <a:cubicBezTo>
                    <a:pt x="121" y="7"/>
                    <a:pt x="119" y="9"/>
                    <a:pt x="118" y="12"/>
                  </a:cubicBezTo>
                  <a:cubicBezTo>
                    <a:pt x="77" y="95"/>
                    <a:pt x="77" y="95"/>
                    <a:pt x="77" y="95"/>
                  </a:cubicBezTo>
                  <a:cubicBezTo>
                    <a:pt x="74" y="101"/>
                    <a:pt x="63" y="108"/>
                    <a:pt x="54" y="108"/>
                  </a:cubicBezTo>
                  <a:cubicBezTo>
                    <a:pt x="0" y="108"/>
                    <a:pt x="0" y="108"/>
                    <a:pt x="0" y="108"/>
                  </a:cubicBezTo>
                  <a:cubicBezTo>
                    <a:pt x="0" y="127"/>
                    <a:pt x="0" y="127"/>
                    <a:pt x="0" y="127"/>
                  </a:cubicBezTo>
                  <a:cubicBezTo>
                    <a:pt x="54" y="127"/>
                    <a:pt x="54" y="127"/>
                    <a:pt x="54" y="127"/>
                  </a:cubicBezTo>
                  <a:cubicBezTo>
                    <a:pt x="71" y="126"/>
                    <a:pt x="88" y="117"/>
                    <a:pt x="95" y="103"/>
                  </a:cubicBezTo>
                  <a:cubicBezTo>
                    <a:pt x="126" y="40"/>
                    <a:pt x="126" y="40"/>
                    <a:pt x="126" y="40"/>
                  </a:cubicBezTo>
                  <a:cubicBezTo>
                    <a:pt x="126" y="156"/>
                    <a:pt x="126" y="156"/>
                    <a:pt x="126" y="156"/>
                  </a:cubicBezTo>
                  <a:cubicBezTo>
                    <a:pt x="126" y="161"/>
                    <a:pt x="127" y="165"/>
                    <a:pt x="129" y="168"/>
                  </a:cubicBezTo>
                  <a:cubicBezTo>
                    <a:pt x="131" y="172"/>
                    <a:pt x="136" y="175"/>
                    <a:pt x="142" y="175"/>
                  </a:cubicBezTo>
                  <a:cubicBezTo>
                    <a:pt x="142" y="175"/>
                    <a:pt x="142" y="175"/>
                    <a:pt x="142" y="175"/>
                  </a:cubicBezTo>
                  <a:cubicBezTo>
                    <a:pt x="142" y="175"/>
                    <a:pt x="142" y="175"/>
                    <a:pt x="142" y="175"/>
                  </a:cubicBezTo>
                  <a:cubicBezTo>
                    <a:pt x="149" y="175"/>
                    <a:pt x="154" y="172"/>
                    <a:pt x="158" y="167"/>
                  </a:cubicBezTo>
                  <a:cubicBezTo>
                    <a:pt x="194" y="132"/>
                    <a:pt x="194" y="132"/>
                    <a:pt x="194" y="132"/>
                  </a:cubicBezTo>
                  <a:cubicBezTo>
                    <a:pt x="190" y="126"/>
                    <a:pt x="187" y="121"/>
                    <a:pt x="18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3">
              <a:extLst>
                <a:ext uri="{FF2B5EF4-FFF2-40B4-BE49-F238E27FC236}">
                  <a16:creationId xmlns:a16="http://schemas.microsoft.com/office/drawing/2014/main" id="{5ABB6710-6EEB-448E-9C24-3D72D6608270}"/>
                </a:ext>
              </a:extLst>
            </p:cNvPr>
            <p:cNvSpPr>
              <a:spLocks noEditPoints="1"/>
            </p:cNvSpPr>
            <p:nvPr/>
          </p:nvSpPr>
          <p:spPr bwMode="auto">
            <a:xfrm>
              <a:off x="6405563" y="2176463"/>
              <a:ext cx="325437" cy="903288"/>
            </a:xfrm>
            <a:custGeom>
              <a:avLst/>
              <a:gdLst>
                <a:gd name="T0" fmla="*/ 89 w 117"/>
                <a:gd name="T1" fmla="*/ 93 h 325"/>
                <a:gd name="T2" fmla="*/ 105 w 117"/>
                <a:gd name="T3" fmla="*/ 93 h 325"/>
                <a:gd name="T4" fmla="*/ 117 w 117"/>
                <a:gd name="T5" fmla="*/ 82 h 325"/>
                <a:gd name="T6" fmla="*/ 117 w 117"/>
                <a:gd name="T7" fmla="*/ 12 h 325"/>
                <a:gd name="T8" fmla="*/ 105 w 117"/>
                <a:gd name="T9" fmla="*/ 0 h 325"/>
                <a:gd name="T10" fmla="*/ 89 w 117"/>
                <a:gd name="T11" fmla="*/ 0 h 325"/>
                <a:gd name="T12" fmla="*/ 89 w 117"/>
                <a:gd name="T13" fmla="*/ 93 h 325"/>
                <a:gd name="T14" fmla="*/ 89 w 117"/>
                <a:gd name="T15" fmla="*/ 232 h 325"/>
                <a:gd name="T16" fmla="*/ 89 w 117"/>
                <a:gd name="T17" fmla="*/ 325 h 325"/>
                <a:gd name="T18" fmla="*/ 105 w 117"/>
                <a:gd name="T19" fmla="*/ 325 h 325"/>
                <a:gd name="T20" fmla="*/ 117 w 117"/>
                <a:gd name="T21" fmla="*/ 314 h 325"/>
                <a:gd name="T22" fmla="*/ 117 w 117"/>
                <a:gd name="T23" fmla="*/ 244 h 325"/>
                <a:gd name="T24" fmla="*/ 105 w 117"/>
                <a:gd name="T25" fmla="*/ 232 h 325"/>
                <a:gd name="T26" fmla="*/ 89 w 117"/>
                <a:gd name="T27" fmla="*/ 232 h 325"/>
                <a:gd name="T28" fmla="*/ 54 w 117"/>
                <a:gd name="T29" fmla="*/ 163 h 325"/>
                <a:gd name="T30" fmla="*/ 72 w 117"/>
                <a:gd name="T31" fmla="*/ 93 h 325"/>
                <a:gd name="T32" fmla="*/ 74 w 117"/>
                <a:gd name="T33" fmla="*/ 93 h 325"/>
                <a:gd name="T34" fmla="*/ 74 w 117"/>
                <a:gd name="T35" fmla="*/ 0 h 325"/>
                <a:gd name="T36" fmla="*/ 72 w 117"/>
                <a:gd name="T37" fmla="*/ 0 h 325"/>
                <a:gd name="T38" fmla="*/ 0 w 117"/>
                <a:gd name="T39" fmla="*/ 163 h 325"/>
                <a:gd name="T40" fmla="*/ 72 w 117"/>
                <a:gd name="T41" fmla="*/ 325 h 325"/>
                <a:gd name="T42" fmla="*/ 74 w 117"/>
                <a:gd name="T43" fmla="*/ 325 h 325"/>
                <a:gd name="T44" fmla="*/ 74 w 117"/>
                <a:gd name="T45" fmla="*/ 232 h 325"/>
                <a:gd name="T46" fmla="*/ 72 w 117"/>
                <a:gd name="T47" fmla="*/ 232 h 325"/>
                <a:gd name="T48" fmla="*/ 54 w 117"/>
                <a:gd name="T49" fmla="*/ 16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325">
                  <a:moveTo>
                    <a:pt x="89" y="93"/>
                  </a:moveTo>
                  <a:cubicBezTo>
                    <a:pt x="105" y="93"/>
                    <a:pt x="105" y="93"/>
                    <a:pt x="105" y="93"/>
                  </a:cubicBezTo>
                  <a:cubicBezTo>
                    <a:pt x="111" y="93"/>
                    <a:pt x="117" y="88"/>
                    <a:pt x="117" y="82"/>
                  </a:cubicBezTo>
                  <a:cubicBezTo>
                    <a:pt x="117" y="12"/>
                    <a:pt x="117" y="12"/>
                    <a:pt x="117" y="12"/>
                  </a:cubicBezTo>
                  <a:cubicBezTo>
                    <a:pt x="117" y="5"/>
                    <a:pt x="111" y="0"/>
                    <a:pt x="105" y="0"/>
                  </a:cubicBezTo>
                  <a:cubicBezTo>
                    <a:pt x="89" y="0"/>
                    <a:pt x="89" y="0"/>
                    <a:pt x="89" y="0"/>
                  </a:cubicBezTo>
                  <a:lnTo>
                    <a:pt x="89" y="93"/>
                  </a:lnTo>
                  <a:close/>
                  <a:moveTo>
                    <a:pt x="89" y="232"/>
                  </a:moveTo>
                  <a:cubicBezTo>
                    <a:pt x="89" y="325"/>
                    <a:pt x="89" y="325"/>
                    <a:pt x="89" y="325"/>
                  </a:cubicBezTo>
                  <a:cubicBezTo>
                    <a:pt x="105" y="325"/>
                    <a:pt x="105" y="325"/>
                    <a:pt x="105" y="325"/>
                  </a:cubicBezTo>
                  <a:cubicBezTo>
                    <a:pt x="111" y="325"/>
                    <a:pt x="117" y="320"/>
                    <a:pt x="117" y="314"/>
                  </a:cubicBezTo>
                  <a:cubicBezTo>
                    <a:pt x="117" y="244"/>
                    <a:pt x="117" y="244"/>
                    <a:pt x="117" y="244"/>
                  </a:cubicBezTo>
                  <a:cubicBezTo>
                    <a:pt x="117" y="237"/>
                    <a:pt x="111" y="232"/>
                    <a:pt x="105" y="232"/>
                  </a:cubicBezTo>
                  <a:lnTo>
                    <a:pt x="89" y="232"/>
                  </a:lnTo>
                  <a:close/>
                  <a:moveTo>
                    <a:pt x="54" y="163"/>
                  </a:moveTo>
                  <a:cubicBezTo>
                    <a:pt x="53" y="99"/>
                    <a:pt x="65" y="93"/>
                    <a:pt x="72" y="93"/>
                  </a:cubicBezTo>
                  <a:cubicBezTo>
                    <a:pt x="74" y="93"/>
                    <a:pt x="74" y="93"/>
                    <a:pt x="74" y="93"/>
                  </a:cubicBezTo>
                  <a:cubicBezTo>
                    <a:pt x="74" y="0"/>
                    <a:pt x="74" y="0"/>
                    <a:pt x="74" y="0"/>
                  </a:cubicBezTo>
                  <a:cubicBezTo>
                    <a:pt x="72" y="0"/>
                    <a:pt x="72" y="0"/>
                    <a:pt x="72" y="0"/>
                  </a:cubicBezTo>
                  <a:cubicBezTo>
                    <a:pt x="60" y="0"/>
                    <a:pt x="0" y="22"/>
                    <a:pt x="0" y="163"/>
                  </a:cubicBezTo>
                  <a:cubicBezTo>
                    <a:pt x="0" y="304"/>
                    <a:pt x="60" y="325"/>
                    <a:pt x="72" y="325"/>
                  </a:cubicBezTo>
                  <a:cubicBezTo>
                    <a:pt x="74" y="325"/>
                    <a:pt x="74" y="325"/>
                    <a:pt x="74" y="325"/>
                  </a:cubicBezTo>
                  <a:cubicBezTo>
                    <a:pt x="74" y="232"/>
                    <a:pt x="74" y="232"/>
                    <a:pt x="74" y="232"/>
                  </a:cubicBezTo>
                  <a:cubicBezTo>
                    <a:pt x="72" y="232"/>
                    <a:pt x="72" y="232"/>
                    <a:pt x="72" y="232"/>
                  </a:cubicBezTo>
                  <a:cubicBezTo>
                    <a:pt x="65" y="232"/>
                    <a:pt x="54" y="226"/>
                    <a:pt x="54"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4FCFE01F-B791-4500-83DE-50DB20AEB768}"/>
              </a:ext>
            </a:extLst>
          </p:cNvPr>
          <p:cNvGrpSpPr/>
          <p:nvPr/>
        </p:nvGrpSpPr>
        <p:grpSpPr>
          <a:xfrm>
            <a:off x="3016218" y="5607562"/>
            <a:ext cx="480713" cy="595711"/>
            <a:chOff x="7848600" y="3659188"/>
            <a:chExt cx="736600" cy="912812"/>
          </a:xfrm>
          <a:solidFill>
            <a:srgbClr val="86BC25"/>
          </a:solidFill>
        </p:grpSpPr>
        <p:sp>
          <p:nvSpPr>
            <p:cNvPr id="52" name="Freeform 121">
              <a:extLst>
                <a:ext uri="{FF2B5EF4-FFF2-40B4-BE49-F238E27FC236}">
                  <a16:creationId xmlns:a16="http://schemas.microsoft.com/office/drawing/2014/main" id="{BAE55287-8EB7-4429-9D6A-EEFB5A81236E}"/>
                </a:ext>
              </a:extLst>
            </p:cNvPr>
            <p:cNvSpPr>
              <a:spLocks/>
            </p:cNvSpPr>
            <p:nvPr/>
          </p:nvSpPr>
          <p:spPr bwMode="auto">
            <a:xfrm>
              <a:off x="8305800" y="3678238"/>
              <a:ext cx="254000" cy="250825"/>
            </a:xfrm>
            <a:custGeom>
              <a:avLst/>
              <a:gdLst>
                <a:gd name="T0" fmla="*/ 27 w 82"/>
                <a:gd name="T1" fmla="*/ 81 h 81"/>
                <a:gd name="T2" fmla="*/ 82 w 82"/>
                <a:gd name="T3" fmla="*/ 81 h 81"/>
                <a:gd name="T4" fmla="*/ 0 w 82"/>
                <a:gd name="T5" fmla="*/ 0 h 81"/>
                <a:gd name="T6" fmla="*/ 0 w 82"/>
                <a:gd name="T7" fmla="*/ 55 h 81"/>
                <a:gd name="T8" fmla="*/ 27 w 82"/>
                <a:gd name="T9" fmla="*/ 81 h 81"/>
              </a:gdLst>
              <a:ahLst/>
              <a:cxnLst>
                <a:cxn ang="0">
                  <a:pos x="T0" y="T1"/>
                </a:cxn>
                <a:cxn ang="0">
                  <a:pos x="T2" y="T3"/>
                </a:cxn>
                <a:cxn ang="0">
                  <a:pos x="T4" y="T5"/>
                </a:cxn>
                <a:cxn ang="0">
                  <a:pos x="T6" y="T7"/>
                </a:cxn>
                <a:cxn ang="0">
                  <a:pos x="T8" y="T9"/>
                </a:cxn>
              </a:cxnLst>
              <a:rect l="0" t="0" r="r" b="b"/>
              <a:pathLst>
                <a:path w="82" h="81">
                  <a:moveTo>
                    <a:pt x="27" y="81"/>
                  </a:moveTo>
                  <a:cubicBezTo>
                    <a:pt x="82" y="81"/>
                    <a:pt x="82" y="81"/>
                    <a:pt x="82" y="81"/>
                  </a:cubicBezTo>
                  <a:cubicBezTo>
                    <a:pt x="0" y="0"/>
                    <a:pt x="0" y="0"/>
                    <a:pt x="0" y="0"/>
                  </a:cubicBezTo>
                  <a:cubicBezTo>
                    <a:pt x="0" y="55"/>
                    <a:pt x="0" y="55"/>
                    <a:pt x="0" y="55"/>
                  </a:cubicBezTo>
                  <a:cubicBezTo>
                    <a:pt x="0" y="71"/>
                    <a:pt x="11" y="81"/>
                    <a:pt x="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2">
              <a:extLst>
                <a:ext uri="{FF2B5EF4-FFF2-40B4-BE49-F238E27FC236}">
                  <a16:creationId xmlns:a16="http://schemas.microsoft.com/office/drawing/2014/main" id="{E9F0D9F4-FEE8-4973-BB57-1AF9BBA14A72}"/>
                </a:ext>
              </a:extLst>
            </p:cNvPr>
            <p:cNvSpPr>
              <a:spLocks/>
            </p:cNvSpPr>
            <p:nvPr/>
          </p:nvSpPr>
          <p:spPr bwMode="auto">
            <a:xfrm>
              <a:off x="7848600" y="3659188"/>
              <a:ext cx="736600" cy="912812"/>
            </a:xfrm>
            <a:custGeom>
              <a:avLst/>
              <a:gdLst>
                <a:gd name="T0" fmla="*/ 174 w 237"/>
                <a:gd name="T1" fmla="*/ 107 h 294"/>
                <a:gd name="T2" fmla="*/ 128 w 237"/>
                <a:gd name="T3" fmla="*/ 60 h 294"/>
                <a:gd name="T4" fmla="*/ 128 w 237"/>
                <a:gd name="T5" fmla="*/ 0 h 294"/>
                <a:gd name="T6" fmla="*/ 26 w 237"/>
                <a:gd name="T7" fmla="*/ 0 h 294"/>
                <a:gd name="T8" fmla="*/ 0 w 237"/>
                <a:gd name="T9" fmla="*/ 25 h 294"/>
                <a:gd name="T10" fmla="*/ 0 w 237"/>
                <a:gd name="T11" fmla="*/ 269 h 294"/>
                <a:gd name="T12" fmla="*/ 26 w 237"/>
                <a:gd name="T13" fmla="*/ 294 h 294"/>
                <a:gd name="T14" fmla="*/ 105 w 237"/>
                <a:gd name="T15" fmla="*/ 294 h 294"/>
                <a:gd name="T16" fmla="*/ 105 w 237"/>
                <a:gd name="T17" fmla="*/ 283 h 294"/>
                <a:gd name="T18" fmla="*/ 57 w 237"/>
                <a:gd name="T19" fmla="*/ 260 h 294"/>
                <a:gd name="T20" fmla="*/ 77 w 237"/>
                <a:gd name="T21" fmla="*/ 237 h 294"/>
                <a:gd name="T22" fmla="*/ 121 w 237"/>
                <a:gd name="T23" fmla="*/ 255 h 294"/>
                <a:gd name="T24" fmla="*/ 142 w 237"/>
                <a:gd name="T25" fmla="*/ 241 h 294"/>
                <a:gd name="T26" fmla="*/ 142 w 237"/>
                <a:gd name="T27" fmla="*/ 241 h 294"/>
                <a:gd name="T28" fmla="*/ 112 w 237"/>
                <a:gd name="T29" fmla="*/ 222 h 294"/>
                <a:gd name="T30" fmla="*/ 63 w 237"/>
                <a:gd name="T31" fmla="*/ 177 h 294"/>
                <a:gd name="T32" fmla="*/ 63 w 237"/>
                <a:gd name="T33" fmla="*/ 176 h 294"/>
                <a:gd name="T34" fmla="*/ 105 w 237"/>
                <a:gd name="T35" fmla="*/ 133 h 294"/>
                <a:gd name="T36" fmla="*/ 105 w 237"/>
                <a:gd name="T37" fmla="*/ 117 h 294"/>
                <a:gd name="T38" fmla="*/ 132 w 237"/>
                <a:gd name="T39" fmla="*/ 117 h 294"/>
                <a:gd name="T40" fmla="*/ 132 w 237"/>
                <a:gd name="T41" fmla="*/ 133 h 294"/>
                <a:gd name="T42" fmla="*/ 170 w 237"/>
                <a:gd name="T43" fmla="*/ 151 h 294"/>
                <a:gd name="T44" fmla="*/ 153 w 237"/>
                <a:gd name="T45" fmla="*/ 175 h 294"/>
                <a:gd name="T46" fmla="*/ 115 w 237"/>
                <a:gd name="T47" fmla="*/ 161 h 294"/>
                <a:gd name="T48" fmla="*/ 96 w 237"/>
                <a:gd name="T49" fmla="*/ 174 h 294"/>
                <a:gd name="T50" fmla="*/ 96 w 237"/>
                <a:gd name="T51" fmla="*/ 174 h 294"/>
                <a:gd name="T52" fmla="*/ 128 w 237"/>
                <a:gd name="T53" fmla="*/ 193 h 294"/>
                <a:gd name="T54" fmla="*/ 174 w 237"/>
                <a:gd name="T55" fmla="*/ 238 h 294"/>
                <a:gd name="T56" fmla="*/ 174 w 237"/>
                <a:gd name="T57" fmla="*/ 238 h 294"/>
                <a:gd name="T58" fmla="*/ 132 w 237"/>
                <a:gd name="T59" fmla="*/ 283 h 294"/>
                <a:gd name="T60" fmla="*/ 132 w 237"/>
                <a:gd name="T61" fmla="*/ 294 h 294"/>
                <a:gd name="T62" fmla="*/ 212 w 237"/>
                <a:gd name="T63" fmla="*/ 294 h 294"/>
                <a:gd name="T64" fmla="*/ 237 w 237"/>
                <a:gd name="T65" fmla="*/ 269 h 294"/>
                <a:gd name="T66" fmla="*/ 237 w 237"/>
                <a:gd name="T67" fmla="*/ 107 h 294"/>
                <a:gd name="T68" fmla="*/ 174 w 237"/>
                <a:gd name="T69" fmla="*/ 10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7" h="294">
                  <a:moveTo>
                    <a:pt x="174" y="107"/>
                  </a:moveTo>
                  <a:cubicBezTo>
                    <a:pt x="148" y="107"/>
                    <a:pt x="128" y="86"/>
                    <a:pt x="128" y="60"/>
                  </a:cubicBezTo>
                  <a:cubicBezTo>
                    <a:pt x="128" y="0"/>
                    <a:pt x="128" y="0"/>
                    <a:pt x="128" y="0"/>
                  </a:cubicBezTo>
                  <a:cubicBezTo>
                    <a:pt x="26" y="0"/>
                    <a:pt x="26" y="0"/>
                    <a:pt x="26" y="0"/>
                  </a:cubicBezTo>
                  <a:cubicBezTo>
                    <a:pt x="12" y="0"/>
                    <a:pt x="0" y="11"/>
                    <a:pt x="0" y="25"/>
                  </a:cubicBezTo>
                  <a:cubicBezTo>
                    <a:pt x="0" y="269"/>
                    <a:pt x="0" y="269"/>
                    <a:pt x="0" y="269"/>
                  </a:cubicBezTo>
                  <a:cubicBezTo>
                    <a:pt x="0" y="283"/>
                    <a:pt x="12" y="294"/>
                    <a:pt x="26" y="294"/>
                  </a:cubicBezTo>
                  <a:cubicBezTo>
                    <a:pt x="105" y="294"/>
                    <a:pt x="105" y="294"/>
                    <a:pt x="105" y="294"/>
                  </a:cubicBezTo>
                  <a:cubicBezTo>
                    <a:pt x="105" y="283"/>
                    <a:pt x="105" y="283"/>
                    <a:pt x="105" y="283"/>
                  </a:cubicBezTo>
                  <a:cubicBezTo>
                    <a:pt x="88" y="280"/>
                    <a:pt x="71" y="273"/>
                    <a:pt x="57" y="260"/>
                  </a:cubicBezTo>
                  <a:cubicBezTo>
                    <a:pt x="77" y="237"/>
                    <a:pt x="77" y="237"/>
                    <a:pt x="77" y="237"/>
                  </a:cubicBezTo>
                  <a:cubicBezTo>
                    <a:pt x="90" y="248"/>
                    <a:pt x="104" y="255"/>
                    <a:pt x="121" y="255"/>
                  </a:cubicBezTo>
                  <a:cubicBezTo>
                    <a:pt x="134" y="255"/>
                    <a:pt x="142" y="250"/>
                    <a:pt x="142" y="241"/>
                  </a:cubicBezTo>
                  <a:cubicBezTo>
                    <a:pt x="142" y="241"/>
                    <a:pt x="142" y="241"/>
                    <a:pt x="142" y="241"/>
                  </a:cubicBezTo>
                  <a:cubicBezTo>
                    <a:pt x="142" y="233"/>
                    <a:pt x="137" y="228"/>
                    <a:pt x="112" y="222"/>
                  </a:cubicBezTo>
                  <a:cubicBezTo>
                    <a:pt x="83" y="214"/>
                    <a:pt x="63" y="206"/>
                    <a:pt x="63" y="177"/>
                  </a:cubicBezTo>
                  <a:cubicBezTo>
                    <a:pt x="63" y="176"/>
                    <a:pt x="63" y="176"/>
                    <a:pt x="63" y="176"/>
                  </a:cubicBezTo>
                  <a:cubicBezTo>
                    <a:pt x="63" y="153"/>
                    <a:pt x="80" y="136"/>
                    <a:pt x="105" y="133"/>
                  </a:cubicBezTo>
                  <a:cubicBezTo>
                    <a:pt x="105" y="117"/>
                    <a:pt x="105" y="117"/>
                    <a:pt x="105" y="117"/>
                  </a:cubicBezTo>
                  <a:cubicBezTo>
                    <a:pt x="132" y="117"/>
                    <a:pt x="132" y="117"/>
                    <a:pt x="132" y="117"/>
                  </a:cubicBezTo>
                  <a:cubicBezTo>
                    <a:pt x="132" y="133"/>
                    <a:pt x="132" y="133"/>
                    <a:pt x="132" y="133"/>
                  </a:cubicBezTo>
                  <a:cubicBezTo>
                    <a:pt x="146" y="136"/>
                    <a:pt x="159" y="142"/>
                    <a:pt x="170" y="151"/>
                  </a:cubicBezTo>
                  <a:cubicBezTo>
                    <a:pt x="153" y="175"/>
                    <a:pt x="153" y="175"/>
                    <a:pt x="153" y="175"/>
                  </a:cubicBezTo>
                  <a:cubicBezTo>
                    <a:pt x="140" y="166"/>
                    <a:pt x="127" y="161"/>
                    <a:pt x="115" y="161"/>
                  </a:cubicBezTo>
                  <a:cubicBezTo>
                    <a:pt x="102" y="161"/>
                    <a:pt x="96" y="166"/>
                    <a:pt x="96" y="174"/>
                  </a:cubicBezTo>
                  <a:cubicBezTo>
                    <a:pt x="96" y="174"/>
                    <a:pt x="96" y="174"/>
                    <a:pt x="96" y="174"/>
                  </a:cubicBezTo>
                  <a:cubicBezTo>
                    <a:pt x="96" y="184"/>
                    <a:pt x="102" y="187"/>
                    <a:pt x="128" y="193"/>
                  </a:cubicBezTo>
                  <a:cubicBezTo>
                    <a:pt x="158" y="201"/>
                    <a:pt x="174" y="212"/>
                    <a:pt x="174" y="238"/>
                  </a:cubicBezTo>
                  <a:cubicBezTo>
                    <a:pt x="174" y="238"/>
                    <a:pt x="174" y="238"/>
                    <a:pt x="174" y="238"/>
                  </a:cubicBezTo>
                  <a:cubicBezTo>
                    <a:pt x="174" y="264"/>
                    <a:pt x="157" y="280"/>
                    <a:pt x="132" y="283"/>
                  </a:cubicBezTo>
                  <a:cubicBezTo>
                    <a:pt x="132" y="294"/>
                    <a:pt x="132" y="294"/>
                    <a:pt x="132" y="294"/>
                  </a:cubicBezTo>
                  <a:cubicBezTo>
                    <a:pt x="212" y="294"/>
                    <a:pt x="212" y="294"/>
                    <a:pt x="212" y="294"/>
                  </a:cubicBezTo>
                  <a:cubicBezTo>
                    <a:pt x="226" y="294"/>
                    <a:pt x="237" y="283"/>
                    <a:pt x="237" y="269"/>
                  </a:cubicBezTo>
                  <a:cubicBezTo>
                    <a:pt x="237" y="107"/>
                    <a:pt x="237" y="107"/>
                    <a:pt x="237" y="107"/>
                  </a:cubicBezTo>
                  <a:lnTo>
                    <a:pt x="174"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TextBox 34">
            <a:extLst>
              <a:ext uri="{FF2B5EF4-FFF2-40B4-BE49-F238E27FC236}">
                <a16:creationId xmlns:a16="http://schemas.microsoft.com/office/drawing/2014/main" id="{DD7CE0D5-2001-4F50-A56E-84086FC76B21}"/>
              </a:ext>
            </a:extLst>
          </p:cNvPr>
          <p:cNvSpPr txBox="1"/>
          <p:nvPr/>
        </p:nvSpPr>
        <p:spPr>
          <a:xfrm>
            <a:off x="331594" y="3327667"/>
            <a:ext cx="3657600" cy="215444"/>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IMPACT</a:t>
            </a:r>
          </a:p>
        </p:txBody>
      </p:sp>
      <p:sp>
        <p:nvSpPr>
          <p:cNvPr id="75" name="object 5">
            <a:extLst>
              <a:ext uri="{FF2B5EF4-FFF2-40B4-BE49-F238E27FC236}">
                <a16:creationId xmlns:a16="http://schemas.microsoft.com/office/drawing/2014/main" id="{9D0421E4-28A6-F548-91AB-7E5FBEC70329}"/>
              </a:ext>
            </a:extLst>
          </p:cNvPr>
          <p:cNvSpPr/>
          <p:nvPr/>
        </p:nvSpPr>
        <p:spPr>
          <a:xfrm>
            <a:off x="331594" y="3613178"/>
            <a:ext cx="7770681" cy="1572312"/>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93000"/>
            </a:srgbClr>
          </a:solidFill>
          <a:effectLst>
            <a:outerShdw blurRad="889000" dist="38100" dir="8160000" algn="tl" rotWithShape="0">
              <a:prstClr val="black">
                <a:alpha val="16000"/>
              </a:prstClr>
            </a:outerShdw>
          </a:effectLst>
        </p:spPr>
        <p:txBody>
          <a:bodyPr wrap="square" lIns="182880" tIns="182880" rIns="182880" bIns="182880" rtlCol="0" anchor="t"/>
          <a:lstStyle/>
          <a:p>
            <a:pPr algn="ctr"/>
            <a:endParaRPr lang="en-US" sz="1600" b="1">
              <a:solidFill>
                <a:srgbClr val="00768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CE98A858-F8A1-3C42-8592-8E858C119D5D}"/>
              </a:ext>
            </a:extLst>
          </p:cNvPr>
          <p:cNvSpPr/>
          <p:nvPr/>
        </p:nvSpPr>
        <p:spPr>
          <a:xfrm>
            <a:off x="430725" y="3866264"/>
            <a:ext cx="7603563" cy="1092607"/>
          </a:xfrm>
          <a:prstGeom prst="rect">
            <a:avLst/>
          </a:prstGeom>
        </p:spPr>
        <p:txBody>
          <a:bodyPr wrap="square">
            <a:spAutoFit/>
          </a:bodyPr>
          <a:lstStyle/>
          <a:p>
            <a:pPr marL="285750" lvl="0" indent="-285750" defTabSz="914229">
              <a:spcAft>
                <a:spcPts val="300"/>
              </a:spcAft>
              <a:buClr>
                <a:srgbClr val="787878"/>
              </a:buClr>
              <a:buSzPct val="75000"/>
              <a:buFont typeface="Wingdings" panose="05000000000000000000" pitchFamily="2" charset="2"/>
              <a:buChar char="§"/>
              <a:defRPr/>
            </a:pPr>
            <a:r>
              <a:rPr lang="en-US" sz="1200" spc="-30">
                <a:solidFill>
                  <a:srgbClr val="0097A9"/>
                </a:solidFill>
                <a:latin typeface="Open Sans" panose="020B0606030504020204" pitchFamily="34" charset="0"/>
                <a:ea typeface="Open Sans" panose="020B0606030504020204" pitchFamily="34" charset="0"/>
                <a:cs typeface="Open Sans" panose="020B0606030504020204" pitchFamily="34" charset="0"/>
              </a:rPr>
              <a:t>Deloitte used the most advanced AI-based natural language tools and ML models to build a </a:t>
            </a:r>
            <a:r>
              <a:rPr lang="en-US" sz="1200" b="1" spc="-30">
                <a:solidFill>
                  <a:srgbClr val="0097A9"/>
                </a:solidFill>
                <a:latin typeface="Open Sans" panose="020B0606030504020204" pitchFamily="34" charset="0"/>
                <a:ea typeface="Open Sans" panose="020B0606030504020204" pitchFamily="34" charset="0"/>
                <a:cs typeface="Open Sans" panose="020B0606030504020204" pitchFamily="34" charset="0"/>
              </a:rPr>
              <a:t>Voice Virtual Assistant </a:t>
            </a:r>
            <a:r>
              <a:rPr lang="en-US" sz="1200" spc="-30">
                <a:solidFill>
                  <a:srgbClr val="0097A9"/>
                </a:solidFill>
                <a:latin typeface="Open Sans" panose="020B0606030504020204" pitchFamily="34" charset="0"/>
                <a:ea typeface="Open Sans" panose="020B0606030504020204" pitchFamily="34" charset="0"/>
                <a:cs typeface="Open Sans" panose="020B0606030504020204" pitchFamily="34" charset="0"/>
              </a:rPr>
              <a:t>that delivers a more efficient, engaging, and human-like customer experience</a:t>
            </a:r>
          </a:p>
          <a:p>
            <a:pPr marL="285750" lvl="0" indent="-285750" defTabSz="914229">
              <a:spcAft>
                <a:spcPts val="300"/>
              </a:spcAft>
              <a:buClr>
                <a:srgbClr val="787878"/>
              </a:buClr>
              <a:buSzPct val="75000"/>
              <a:buFont typeface="Wingdings" panose="05000000000000000000" pitchFamily="2" charset="2"/>
              <a:buChar char="§"/>
              <a:defRPr/>
            </a:pPr>
            <a:r>
              <a:rPr lang="en-US" sz="1200" spc="-30">
                <a:solidFill>
                  <a:srgbClr val="0097A9"/>
                </a:solidFill>
                <a:latin typeface="Open Sans" panose="020B0606030504020204" pitchFamily="34" charset="0"/>
                <a:ea typeface="Open Sans" panose="020B0606030504020204" pitchFamily="34" charset="0"/>
                <a:cs typeface="Open Sans" panose="020B0606030504020204" pitchFamily="34" charset="0"/>
              </a:rPr>
              <a:t>The VVA is able to </a:t>
            </a:r>
            <a:r>
              <a:rPr lang="en-US" sz="1200" b="1" spc="-30">
                <a:solidFill>
                  <a:srgbClr val="0097A9"/>
                </a:solidFill>
                <a:latin typeface="Open Sans" panose="020B0606030504020204" pitchFamily="34" charset="0"/>
                <a:ea typeface="Open Sans" panose="020B0606030504020204" pitchFamily="34" charset="0"/>
                <a:cs typeface="Open Sans" panose="020B0606030504020204" pitchFamily="34" charset="0"/>
              </a:rPr>
              <a:t>engage with customers across multiple use cases</a:t>
            </a:r>
            <a:r>
              <a:rPr lang="en-US" sz="1200" spc="-30">
                <a:solidFill>
                  <a:srgbClr val="0097A9"/>
                </a:solidFill>
                <a:latin typeface="Open Sans" panose="020B0606030504020204" pitchFamily="34" charset="0"/>
                <a:ea typeface="Open Sans" panose="020B0606030504020204" pitchFamily="34" charset="0"/>
                <a:cs typeface="Open Sans" panose="020B0606030504020204" pitchFamily="34" charset="0"/>
              </a:rPr>
              <a:t>, including making payments, setting up payment arrangements, and even negotiating with customers</a:t>
            </a:r>
          </a:p>
          <a:p>
            <a:pPr marL="285750" lvl="0" indent="-285750" defTabSz="914229">
              <a:spcAft>
                <a:spcPts val="300"/>
              </a:spcAft>
              <a:buClr>
                <a:srgbClr val="787878"/>
              </a:buClr>
              <a:buSzPct val="75000"/>
              <a:buFont typeface="Wingdings" panose="05000000000000000000" pitchFamily="2" charset="2"/>
              <a:buChar char="§"/>
              <a:defRPr/>
            </a:pPr>
            <a:r>
              <a:rPr lang="en-US" sz="1200" spc="-30">
                <a:solidFill>
                  <a:srgbClr val="0097A9"/>
                </a:solidFill>
                <a:latin typeface="Open Sans" panose="020B0606030504020204" pitchFamily="34" charset="0"/>
                <a:ea typeface="Open Sans" panose="020B0606030504020204" pitchFamily="34" charset="0"/>
                <a:cs typeface="Open Sans" panose="020B0606030504020204" pitchFamily="34" charset="0"/>
              </a:rPr>
              <a:t>VVA will handle an estimated </a:t>
            </a:r>
            <a:r>
              <a:rPr lang="en-US" sz="1200" b="1" spc="-30">
                <a:solidFill>
                  <a:srgbClr val="0097A9"/>
                </a:solidFill>
                <a:latin typeface="Open Sans" panose="020B0606030504020204" pitchFamily="34" charset="0"/>
                <a:ea typeface="Open Sans" panose="020B0606030504020204" pitchFamily="34" charset="0"/>
                <a:cs typeface="Open Sans" panose="020B0606030504020204" pitchFamily="34" charset="0"/>
              </a:rPr>
              <a:t>18 million calls every year</a:t>
            </a:r>
            <a:r>
              <a:rPr lang="en-US" sz="1200" spc="-30">
                <a:solidFill>
                  <a:srgbClr val="0097A9"/>
                </a:solidFill>
                <a:latin typeface="Open Sans" panose="020B0606030504020204" pitchFamily="34" charset="0"/>
                <a:ea typeface="Open Sans" panose="020B0606030504020204" pitchFamily="34" charset="0"/>
                <a:cs typeface="Open Sans" panose="020B0606030504020204" pitchFamily="34" charset="0"/>
              </a:rPr>
              <a:t>, resulting in </a:t>
            </a:r>
            <a:r>
              <a:rPr lang="en-US" sz="1200" b="1" spc="-30">
                <a:solidFill>
                  <a:srgbClr val="0097A9"/>
                </a:solidFill>
                <a:latin typeface="Open Sans" panose="020B0606030504020204" pitchFamily="34" charset="0"/>
                <a:ea typeface="Open Sans" panose="020B0606030504020204" pitchFamily="34" charset="0"/>
                <a:cs typeface="Open Sans" panose="020B0606030504020204" pitchFamily="34" charset="0"/>
              </a:rPr>
              <a:t>$30M+ </a:t>
            </a:r>
            <a:r>
              <a:rPr lang="en-US" sz="1200" spc="-30">
                <a:solidFill>
                  <a:srgbClr val="0097A9"/>
                </a:solidFill>
                <a:latin typeface="Open Sans" panose="020B0606030504020204" pitchFamily="34" charset="0"/>
                <a:ea typeface="Open Sans" panose="020B0606030504020204" pitchFamily="34" charset="0"/>
                <a:cs typeface="Open Sans" panose="020B0606030504020204" pitchFamily="34" charset="0"/>
              </a:rPr>
              <a:t>in annual benefits</a:t>
            </a:r>
          </a:p>
        </p:txBody>
      </p:sp>
      <p:grpSp>
        <p:nvGrpSpPr>
          <p:cNvPr id="37" name="Group 36">
            <a:extLst>
              <a:ext uri="{FF2B5EF4-FFF2-40B4-BE49-F238E27FC236}">
                <a16:creationId xmlns:a16="http://schemas.microsoft.com/office/drawing/2014/main" id="{B2E0909C-794C-F84B-8C2F-05A9AA97F997}"/>
              </a:ext>
            </a:extLst>
          </p:cNvPr>
          <p:cNvGrpSpPr/>
          <p:nvPr/>
        </p:nvGrpSpPr>
        <p:grpSpPr>
          <a:xfrm>
            <a:off x="387446" y="3686182"/>
            <a:ext cx="493214" cy="365760"/>
            <a:chOff x="-9939" y="2222134"/>
            <a:chExt cx="365760" cy="365760"/>
          </a:xfrm>
        </p:grpSpPr>
        <p:cxnSp>
          <p:nvCxnSpPr>
            <p:cNvPr id="39" name="Straight Connector 38">
              <a:extLst>
                <a:ext uri="{FF2B5EF4-FFF2-40B4-BE49-F238E27FC236}">
                  <a16:creationId xmlns:a16="http://schemas.microsoft.com/office/drawing/2014/main" id="{E7F30149-45FC-CD40-BDD3-0A2B8BA03BF0}"/>
                </a:ext>
              </a:extLst>
            </p:cNvPr>
            <p:cNvCxnSpPr/>
            <p:nvPr/>
          </p:nvCxnSpPr>
          <p:spPr>
            <a:xfrm>
              <a:off x="-9939" y="2232074"/>
              <a:ext cx="365760" cy="0"/>
            </a:xfrm>
            <a:prstGeom prst="line">
              <a:avLst/>
            </a:prstGeom>
            <a:ln w="38100">
              <a:solidFill>
                <a:srgbClr val="86BC2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560CE2-1C52-7B41-8552-0582832AA9EA}"/>
                </a:ext>
              </a:extLst>
            </p:cNvPr>
            <p:cNvCxnSpPr>
              <a:cxnSpLocks/>
            </p:cNvCxnSpPr>
            <p:nvPr/>
          </p:nvCxnSpPr>
          <p:spPr>
            <a:xfrm>
              <a:off x="-6626" y="2222134"/>
              <a:ext cx="0" cy="365760"/>
            </a:xfrm>
            <a:prstGeom prst="line">
              <a:avLst/>
            </a:prstGeom>
            <a:ln w="38100">
              <a:solidFill>
                <a:srgbClr val="86BC25"/>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A692F1C3-66F3-7045-AB3D-217F3843F468}"/>
              </a:ext>
            </a:extLst>
          </p:cNvPr>
          <p:cNvGrpSpPr/>
          <p:nvPr/>
        </p:nvGrpSpPr>
        <p:grpSpPr>
          <a:xfrm rot="10800000">
            <a:off x="7551165" y="4746578"/>
            <a:ext cx="490996" cy="365760"/>
            <a:chOff x="-9939" y="2222134"/>
            <a:chExt cx="365760" cy="365760"/>
          </a:xfrm>
        </p:grpSpPr>
        <p:cxnSp>
          <p:nvCxnSpPr>
            <p:cNvPr id="44" name="Straight Connector 43">
              <a:extLst>
                <a:ext uri="{FF2B5EF4-FFF2-40B4-BE49-F238E27FC236}">
                  <a16:creationId xmlns:a16="http://schemas.microsoft.com/office/drawing/2014/main" id="{990EC5C7-EC3F-8E48-8E28-DA96C42992C1}"/>
                </a:ext>
              </a:extLst>
            </p:cNvPr>
            <p:cNvCxnSpPr/>
            <p:nvPr/>
          </p:nvCxnSpPr>
          <p:spPr>
            <a:xfrm>
              <a:off x="-9939" y="2232074"/>
              <a:ext cx="365760" cy="0"/>
            </a:xfrm>
            <a:prstGeom prst="line">
              <a:avLst/>
            </a:prstGeom>
            <a:ln w="38100">
              <a:solidFill>
                <a:srgbClr val="86BC2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816C087-853E-3A41-8693-AB3364F2C993}"/>
                </a:ext>
              </a:extLst>
            </p:cNvPr>
            <p:cNvCxnSpPr>
              <a:cxnSpLocks/>
            </p:cNvCxnSpPr>
            <p:nvPr/>
          </p:nvCxnSpPr>
          <p:spPr>
            <a:xfrm>
              <a:off x="-6626" y="2222134"/>
              <a:ext cx="0" cy="365760"/>
            </a:xfrm>
            <a:prstGeom prst="line">
              <a:avLst/>
            </a:prstGeom>
            <a:ln w="38100">
              <a:solidFill>
                <a:srgbClr val="86BC25"/>
              </a:solidFill>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EDE064F2-4D25-3044-B269-70001AB08F22}"/>
              </a:ext>
            </a:extLst>
          </p:cNvPr>
          <p:cNvPicPr>
            <a:picLocks noChangeAspect="1"/>
          </p:cNvPicPr>
          <p:nvPr/>
        </p:nvPicPr>
        <p:blipFill rotWithShape="1">
          <a:blip r:embed="rId9"/>
          <a:srcRect l="48841" r="15570"/>
          <a:stretch/>
        </p:blipFill>
        <p:spPr>
          <a:xfrm>
            <a:off x="8540344" y="-4666"/>
            <a:ext cx="3656420" cy="6858000"/>
          </a:xfrm>
          <a:prstGeom prst="rect">
            <a:avLst/>
          </a:prstGeom>
        </p:spPr>
      </p:pic>
    </p:spTree>
    <p:extLst>
      <p:ext uri="{BB962C8B-B14F-4D97-AF65-F5344CB8AC3E}">
        <p14:creationId xmlns:p14="http://schemas.microsoft.com/office/powerpoint/2010/main" val="104776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c 13">
            <a:extLst>
              <a:ext uri="{FF2B5EF4-FFF2-40B4-BE49-F238E27FC236}">
                <a16:creationId xmlns:a16="http://schemas.microsoft.com/office/drawing/2014/main" id="{56673119-3C4A-3049-9445-DDC15638CE85}"/>
              </a:ext>
            </a:extLst>
          </p:cNvPr>
          <p:cNvSpPr/>
          <p:nvPr/>
        </p:nvSpPr>
        <p:spPr>
          <a:xfrm>
            <a:off x="842494" y="1537131"/>
            <a:ext cx="10825526" cy="928261"/>
          </a:xfrm>
          <a:prstGeom prst="arc">
            <a:avLst>
              <a:gd name="adj1" fmla="val 10873052"/>
              <a:gd name="adj2" fmla="val 15420953"/>
            </a:avLst>
          </a:prstGeom>
          <a:ln w="38100">
            <a:solidFill>
              <a:srgbClr val="00A3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5" name="Object 4" hidden="1">
            <a:extLst>
              <a:ext uri="{FF2B5EF4-FFF2-40B4-BE49-F238E27FC236}">
                <a16:creationId xmlns:a16="http://schemas.microsoft.com/office/drawing/2014/main" id="{D4B13B24-2375-409E-B665-B2CBA580A10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44" name="think-cell Slide" r:id="rId4" imgW="475" imgH="476" progId="TCLayout.ActiveDocument.1">
                  <p:embed/>
                </p:oleObj>
              </mc:Choice>
              <mc:Fallback>
                <p:oleObj name="think-cell Slide" r:id="rId4" imgW="475" imgH="476" progId="TCLayout.ActiveDocument.1">
                  <p:embed/>
                  <p:pic>
                    <p:nvPicPr>
                      <p:cNvPr id="5" name="Object 4" hidden="1">
                        <a:extLst>
                          <a:ext uri="{FF2B5EF4-FFF2-40B4-BE49-F238E27FC236}">
                            <a16:creationId xmlns:a16="http://schemas.microsoft.com/office/drawing/2014/main" id="{D4B13B24-2375-409E-B665-B2CBA580A1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object 5">
            <a:extLst>
              <a:ext uri="{FF2B5EF4-FFF2-40B4-BE49-F238E27FC236}">
                <a16:creationId xmlns:a16="http://schemas.microsoft.com/office/drawing/2014/main" id="{F94F7405-EE19-4D02-AED7-36CB7A1FC465}"/>
              </a:ext>
            </a:extLst>
          </p:cNvPr>
          <p:cNvSpPr/>
          <p:nvPr/>
        </p:nvSpPr>
        <p:spPr>
          <a:xfrm>
            <a:off x="3027156" y="1782560"/>
            <a:ext cx="1131120" cy="552006"/>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00A3E0">
              <a:alpha val="93000"/>
            </a:srgbClr>
          </a:solidFill>
          <a:effectLst/>
        </p:spPr>
        <p:txBody>
          <a:bodyPr wrap="square" lIns="182880" tIns="182880" rIns="182880" bIns="182880" rtlCol="0" anchor="ctr"/>
          <a:lstStyle/>
          <a:p>
            <a:pPr algn="ctr"/>
            <a:endParaRPr lang="en-US" sz="1200" b="1">
              <a:solidFill>
                <a:srgbClr val="00ABA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object 5">
            <a:extLst>
              <a:ext uri="{FF2B5EF4-FFF2-40B4-BE49-F238E27FC236}">
                <a16:creationId xmlns:a16="http://schemas.microsoft.com/office/drawing/2014/main" id="{3933737F-9437-48CC-808B-710DC874BAB4}"/>
              </a:ext>
            </a:extLst>
          </p:cNvPr>
          <p:cNvSpPr/>
          <p:nvPr/>
        </p:nvSpPr>
        <p:spPr>
          <a:xfrm>
            <a:off x="7033548" y="1782560"/>
            <a:ext cx="1131120" cy="576072"/>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00ABAB">
              <a:alpha val="93000"/>
            </a:srgbClr>
          </a:solidFill>
          <a:effectLst/>
        </p:spPr>
        <p:txBody>
          <a:bodyPr wrap="square" lIns="182880" tIns="182880" rIns="182880" bIns="182880" rtlCol="0" anchor="ctr"/>
          <a:lstStyle/>
          <a:p>
            <a:pPr algn="ctr"/>
            <a:endParaRPr lang="en-US" sz="1200" b="1">
              <a:solidFill>
                <a:srgbClr val="00ABA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object 5">
            <a:extLst>
              <a:ext uri="{FF2B5EF4-FFF2-40B4-BE49-F238E27FC236}">
                <a16:creationId xmlns:a16="http://schemas.microsoft.com/office/drawing/2014/main" id="{D36FD633-0131-49A3-8FB8-08055EA58472}"/>
              </a:ext>
            </a:extLst>
          </p:cNvPr>
          <p:cNvSpPr/>
          <p:nvPr/>
        </p:nvSpPr>
        <p:spPr>
          <a:xfrm>
            <a:off x="9673053" y="1840608"/>
            <a:ext cx="1131120" cy="571211"/>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00ABAB">
              <a:alpha val="93000"/>
            </a:srgbClr>
          </a:solidFill>
          <a:effectLst/>
        </p:spPr>
        <p:txBody>
          <a:bodyPr wrap="square" lIns="182880" tIns="182880" rIns="182880" bIns="182880" rtlCol="0" anchor="ctr"/>
          <a:lstStyle/>
          <a:p>
            <a:pPr algn="ctr"/>
            <a:endParaRPr lang="en-US" sz="1200" b="1">
              <a:solidFill>
                <a:srgbClr val="00ABA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 Placeholder 1">
            <a:extLst>
              <a:ext uri="{FF2B5EF4-FFF2-40B4-BE49-F238E27FC236}">
                <a16:creationId xmlns:a16="http://schemas.microsoft.com/office/drawing/2014/main" id="{18773815-7119-4549-9162-D7F43FEB8860}"/>
              </a:ext>
            </a:extLst>
          </p:cNvPr>
          <p:cNvSpPr>
            <a:spLocks noGrp="1"/>
          </p:cNvSpPr>
          <p:nvPr>
            <p:ph type="body" sz="quarter" idx="10"/>
          </p:nvPr>
        </p:nvSpPr>
        <p:spPr>
          <a:xfrm>
            <a:off x="331594" y="329819"/>
            <a:ext cx="11202044" cy="369332"/>
          </a:xfrm>
        </p:spPr>
        <p:txBody>
          <a:bodyPr/>
          <a:lstStyle/>
          <a:p>
            <a:r>
              <a:rPr lang="en-US"/>
              <a:t>Tailored Sales and Delivery Models</a:t>
            </a:r>
          </a:p>
        </p:txBody>
      </p:sp>
      <p:sp>
        <p:nvSpPr>
          <p:cNvPr id="3" name="Text Placeholder 2">
            <a:extLst>
              <a:ext uri="{FF2B5EF4-FFF2-40B4-BE49-F238E27FC236}">
                <a16:creationId xmlns:a16="http://schemas.microsoft.com/office/drawing/2014/main" id="{A229B2CE-1314-4504-A3EA-3BE75E8357C0}"/>
              </a:ext>
            </a:extLst>
          </p:cNvPr>
          <p:cNvSpPr>
            <a:spLocks noGrp="1"/>
          </p:cNvSpPr>
          <p:nvPr>
            <p:ph type="body" sz="quarter" idx="11"/>
          </p:nvPr>
        </p:nvSpPr>
        <p:spPr>
          <a:xfrm>
            <a:off x="331916" y="781059"/>
            <a:ext cx="11201400" cy="430887"/>
          </a:xfrm>
        </p:spPr>
        <p:txBody>
          <a:bodyPr/>
          <a:lstStyle/>
          <a:p>
            <a:r>
              <a:rPr lang="en-US"/>
              <a:t>We have the flexibility to create customized pricing and delivery models to meet the needs of our clients and the demands of the marketplace</a:t>
            </a:r>
          </a:p>
        </p:txBody>
      </p:sp>
      <p:sp>
        <p:nvSpPr>
          <p:cNvPr id="30" name="Oval 29">
            <a:extLst>
              <a:ext uri="{FF2B5EF4-FFF2-40B4-BE49-F238E27FC236}">
                <a16:creationId xmlns:a16="http://schemas.microsoft.com/office/drawing/2014/main" id="{30DF5842-69FA-8444-9186-AD0ED4486141}"/>
              </a:ext>
            </a:extLst>
          </p:cNvPr>
          <p:cNvSpPr/>
          <p:nvPr/>
        </p:nvSpPr>
        <p:spPr>
          <a:xfrm>
            <a:off x="842495" y="1808572"/>
            <a:ext cx="182880" cy="182880"/>
          </a:xfrm>
          <a:prstGeom prst="ellipse">
            <a:avLst/>
          </a:prstGeom>
          <a:solidFill>
            <a:schemeClr val="bg1"/>
          </a:solidFill>
          <a:ln w="41275">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CCD60F-B3FA-8441-A446-DBB2BEBE4D85}"/>
              </a:ext>
            </a:extLst>
          </p:cNvPr>
          <p:cNvSpPr/>
          <p:nvPr/>
        </p:nvSpPr>
        <p:spPr>
          <a:xfrm>
            <a:off x="3501729" y="1501643"/>
            <a:ext cx="182880" cy="182880"/>
          </a:xfrm>
          <a:prstGeom prst="ellipse">
            <a:avLst/>
          </a:prstGeom>
          <a:solidFill>
            <a:schemeClr val="bg1"/>
          </a:solidFill>
          <a:ln w="41275">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126A5E6-47B4-D74B-B3EC-9183DF40C089}"/>
              </a:ext>
            </a:extLst>
          </p:cNvPr>
          <p:cNvSpPr/>
          <p:nvPr/>
        </p:nvSpPr>
        <p:spPr>
          <a:xfrm rot="186658">
            <a:off x="7503166" y="1367266"/>
            <a:ext cx="5388212" cy="312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en-US" sz="1200" spc="3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DELIVERY</a:t>
            </a:r>
          </a:p>
        </p:txBody>
      </p:sp>
      <p:sp>
        <p:nvSpPr>
          <p:cNvPr id="28" name="object 5">
            <a:extLst>
              <a:ext uri="{FF2B5EF4-FFF2-40B4-BE49-F238E27FC236}">
                <a16:creationId xmlns:a16="http://schemas.microsoft.com/office/drawing/2014/main" id="{ACCA7237-AC63-014C-AF0A-0DBCED7CCDA2}"/>
              </a:ext>
            </a:extLst>
          </p:cNvPr>
          <p:cNvSpPr/>
          <p:nvPr/>
        </p:nvSpPr>
        <p:spPr>
          <a:xfrm>
            <a:off x="197992" y="2086243"/>
            <a:ext cx="1495334" cy="576072"/>
          </a:xfrm>
          <a:custGeom>
            <a:avLst/>
            <a:gdLst/>
            <a:ahLst/>
            <a:cxnLst/>
            <a:rect l="l" t="t" r="r" b="b"/>
            <a:pathLst>
              <a:path w="9144000" h="2057400">
                <a:moveTo>
                  <a:pt x="0" y="2057400"/>
                </a:moveTo>
                <a:lnTo>
                  <a:pt x="9144000" y="2057400"/>
                </a:lnTo>
                <a:lnTo>
                  <a:pt x="9144000" y="0"/>
                </a:lnTo>
                <a:lnTo>
                  <a:pt x="0" y="0"/>
                </a:lnTo>
                <a:lnTo>
                  <a:pt x="0" y="2057400"/>
                </a:lnTo>
                <a:close/>
              </a:path>
            </a:pathLst>
          </a:custGeom>
          <a:noFill/>
          <a:effectLst/>
        </p:spPr>
        <p:txBody>
          <a:bodyPr wrap="square" lIns="0" tIns="0" rIns="0" bIns="0" rtlCol="0" anchor="t" anchorCtr="0"/>
          <a:lstStyle/>
          <a:p>
            <a:pPr algn="ctr"/>
            <a:r>
              <a:rPr lang="en-US" sz="105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Client &amp; Industry Structure</a:t>
            </a:r>
          </a:p>
        </p:txBody>
      </p:sp>
      <p:sp>
        <p:nvSpPr>
          <p:cNvPr id="48" name="object 5">
            <a:extLst>
              <a:ext uri="{FF2B5EF4-FFF2-40B4-BE49-F238E27FC236}">
                <a16:creationId xmlns:a16="http://schemas.microsoft.com/office/drawing/2014/main" id="{CAB8F48B-E88A-0A4A-A06C-B1856BAE0E30}"/>
              </a:ext>
            </a:extLst>
          </p:cNvPr>
          <p:cNvSpPr/>
          <p:nvPr/>
        </p:nvSpPr>
        <p:spPr>
          <a:xfrm>
            <a:off x="1669906" y="1885987"/>
            <a:ext cx="1188720" cy="583865"/>
          </a:xfrm>
          <a:custGeom>
            <a:avLst/>
            <a:gdLst/>
            <a:ahLst/>
            <a:cxnLst/>
            <a:rect l="l" t="t" r="r" b="b"/>
            <a:pathLst>
              <a:path w="9144000" h="2057400">
                <a:moveTo>
                  <a:pt x="0" y="2057400"/>
                </a:moveTo>
                <a:lnTo>
                  <a:pt x="9144000" y="2057400"/>
                </a:lnTo>
                <a:lnTo>
                  <a:pt x="9144000" y="0"/>
                </a:lnTo>
                <a:lnTo>
                  <a:pt x="0" y="0"/>
                </a:lnTo>
                <a:lnTo>
                  <a:pt x="0" y="2057400"/>
                </a:lnTo>
                <a:close/>
              </a:path>
            </a:pathLst>
          </a:custGeom>
          <a:noFill/>
          <a:effectLst/>
        </p:spPr>
        <p:txBody>
          <a:bodyPr wrap="square" lIns="0" tIns="0" rIns="0" bIns="0" rtlCol="0" anchor="t" anchorCtr="0"/>
          <a:lstStyle/>
          <a:p>
            <a:pPr algn="ctr"/>
            <a:r>
              <a:rPr lang="en-US" sz="105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Pursuit Center of Excellence</a:t>
            </a:r>
          </a:p>
        </p:txBody>
      </p:sp>
      <p:sp>
        <p:nvSpPr>
          <p:cNvPr id="22" name="Oval 21">
            <a:extLst>
              <a:ext uri="{FF2B5EF4-FFF2-40B4-BE49-F238E27FC236}">
                <a16:creationId xmlns:a16="http://schemas.microsoft.com/office/drawing/2014/main" id="{5F823AC1-6E4A-3D4F-A657-3505C1D1F0FD}"/>
              </a:ext>
            </a:extLst>
          </p:cNvPr>
          <p:cNvSpPr/>
          <p:nvPr/>
        </p:nvSpPr>
        <p:spPr>
          <a:xfrm>
            <a:off x="4833488" y="1452807"/>
            <a:ext cx="182880" cy="182880"/>
          </a:xfrm>
          <a:prstGeom prst="ellipse">
            <a:avLst/>
          </a:prstGeom>
          <a:solidFill>
            <a:schemeClr val="bg1"/>
          </a:solidFill>
          <a:ln w="41275">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0B2F01B-7B83-DA47-A832-ED4C4AFEE990}"/>
              </a:ext>
            </a:extLst>
          </p:cNvPr>
          <p:cNvSpPr/>
          <p:nvPr/>
        </p:nvSpPr>
        <p:spPr>
          <a:xfrm>
            <a:off x="2172826" y="1609372"/>
            <a:ext cx="182880" cy="182880"/>
          </a:xfrm>
          <a:prstGeom prst="ellipse">
            <a:avLst/>
          </a:prstGeom>
          <a:solidFill>
            <a:schemeClr val="bg1"/>
          </a:solidFill>
          <a:ln w="41275">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0C8E0C4-7A32-E046-836C-BBA590A4420B}"/>
              </a:ext>
            </a:extLst>
          </p:cNvPr>
          <p:cNvSpPr/>
          <p:nvPr/>
        </p:nvSpPr>
        <p:spPr>
          <a:xfrm>
            <a:off x="11485140" y="1842535"/>
            <a:ext cx="182880" cy="182880"/>
          </a:xfrm>
          <a:prstGeom prst="ellipse">
            <a:avLst/>
          </a:prstGeom>
          <a:solidFill>
            <a:schemeClr val="bg1"/>
          </a:solidFill>
          <a:ln w="41275">
            <a:solidFill>
              <a:srgbClr val="0076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bject 5">
            <a:extLst>
              <a:ext uri="{FF2B5EF4-FFF2-40B4-BE49-F238E27FC236}">
                <a16:creationId xmlns:a16="http://schemas.microsoft.com/office/drawing/2014/main" id="{0462D15B-5A87-E143-8FED-076BAAD697B3}"/>
              </a:ext>
            </a:extLst>
          </p:cNvPr>
          <p:cNvSpPr/>
          <p:nvPr/>
        </p:nvSpPr>
        <p:spPr>
          <a:xfrm>
            <a:off x="3011514" y="1762066"/>
            <a:ext cx="1188720" cy="576072"/>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5000"/>
            </a:srgbClr>
          </a:solidFill>
          <a:effectLst/>
        </p:spPr>
        <p:txBody>
          <a:bodyPr wrap="square" lIns="182880" tIns="182880" rIns="182880" bIns="182880" rtlCol="0" anchor="ctr"/>
          <a:lstStyle/>
          <a:p>
            <a:pPr algn="ctr"/>
            <a:r>
              <a:rPr lang="en-US" sz="1050" dirty="0">
                <a:solidFill>
                  <a:srgbClr val="0097A9"/>
                </a:solidFill>
                <a:latin typeface="Open Sans" panose="020B0606030504020204" pitchFamily="34" charset="0"/>
                <a:ea typeface="Open Sans" panose="020B0606030504020204" pitchFamily="34" charset="0"/>
                <a:cs typeface="Open Sans" panose="020B0606030504020204" pitchFamily="34" charset="0"/>
              </a:rPr>
              <a:t>Sales Engineering</a:t>
            </a:r>
          </a:p>
        </p:txBody>
      </p:sp>
      <p:sp>
        <p:nvSpPr>
          <p:cNvPr id="42" name="object 5">
            <a:extLst>
              <a:ext uri="{FF2B5EF4-FFF2-40B4-BE49-F238E27FC236}">
                <a16:creationId xmlns:a16="http://schemas.microsoft.com/office/drawing/2014/main" id="{DDCB9FE9-D4A6-4146-B775-44CB8B5E98CE}"/>
              </a:ext>
            </a:extLst>
          </p:cNvPr>
          <p:cNvSpPr/>
          <p:nvPr/>
        </p:nvSpPr>
        <p:spPr>
          <a:xfrm>
            <a:off x="4330568" y="1800130"/>
            <a:ext cx="1188720" cy="576072"/>
          </a:xfrm>
          <a:custGeom>
            <a:avLst/>
            <a:gdLst/>
            <a:ahLst/>
            <a:cxnLst/>
            <a:rect l="l" t="t" r="r" b="b"/>
            <a:pathLst>
              <a:path w="9144000" h="2057400">
                <a:moveTo>
                  <a:pt x="0" y="2057400"/>
                </a:moveTo>
                <a:lnTo>
                  <a:pt x="9144000" y="2057400"/>
                </a:lnTo>
                <a:lnTo>
                  <a:pt x="9144000" y="0"/>
                </a:lnTo>
                <a:lnTo>
                  <a:pt x="0" y="0"/>
                </a:lnTo>
                <a:lnTo>
                  <a:pt x="0" y="2057400"/>
                </a:lnTo>
                <a:close/>
              </a:path>
            </a:pathLst>
          </a:custGeom>
          <a:noFill/>
          <a:effectLst/>
        </p:spPr>
        <p:txBody>
          <a:bodyPr wrap="square" lIns="0" tIns="0" rIns="0" bIns="0" rtlCol="0" anchor="t" anchorCtr="0"/>
          <a:lstStyle/>
          <a:p>
            <a:pPr algn="ctr"/>
            <a:r>
              <a:rPr lang="en-US" sz="105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AI  Labs, Forums, Academies</a:t>
            </a:r>
          </a:p>
        </p:txBody>
      </p:sp>
      <p:sp>
        <p:nvSpPr>
          <p:cNvPr id="43" name="object 5">
            <a:extLst>
              <a:ext uri="{FF2B5EF4-FFF2-40B4-BE49-F238E27FC236}">
                <a16:creationId xmlns:a16="http://schemas.microsoft.com/office/drawing/2014/main" id="{706533FD-7446-6348-99EC-05FD36CCADED}"/>
              </a:ext>
            </a:extLst>
          </p:cNvPr>
          <p:cNvSpPr/>
          <p:nvPr/>
        </p:nvSpPr>
        <p:spPr>
          <a:xfrm>
            <a:off x="5660899" y="1800130"/>
            <a:ext cx="1188720" cy="576072"/>
          </a:xfrm>
          <a:custGeom>
            <a:avLst/>
            <a:gdLst/>
            <a:ahLst/>
            <a:cxnLst/>
            <a:rect l="l" t="t" r="r" b="b"/>
            <a:pathLst>
              <a:path w="9144000" h="2057400">
                <a:moveTo>
                  <a:pt x="0" y="2057400"/>
                </a:moveTo>
                <a:lnTo>
                  <a:pt x="9144000" y="2057400"/>
                </a:lnTo>
                <a:lnTo>
                  <a:pt x="9144000" y="0"/>
                </a:lnTo>
                <a:lnTo>
                  <a:pt x="0" y="0"/>
                </a:lnTo>
                <a:lnTo>
                  <a:pt x="0" y="2057400"/>
                </a:lnTo>
                <a:close/>
              </a:path>
            </a:pathLst>
          </a:custGeom>
          <a:noFill/>
          <a:effectLst/>
        </p:spPr>
        <p:txBody>
          <a:bodyPr wrap="square" lIns="0" tIns="0" rIns="0" bIns="0" rtlCol="0" anchor="t" anchorCtr="0"/>
          <a:lstStyle/>
          <a:p>
            <a:pPr algn="ctr"/>
            <a:r>
              <a:rPr lang="en-US" sz="105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Alliances</a:t>
            </a:r>
          </a:p>
        </p:txBody>
      </p:sp>
      <p:sp>
        <p:nvSpPr>
          <p:cNvPr id="44" name="object 5">
            <a:extLst>
              <a:ext uri="{FF2B5EF4-FFF2-40B4-BE49-F238E27FC236}">
                <a16:creationId xmlns:a16="http://schemas.microsoft.com/office/drawing/2014/main" id="{D66806D6-120D-7A41-9E1E-D582B9550CB4}"/>
              </a:ext>
            </a:extLst>
          </p:cNvPr>
          <p:cNvSpPr/>
          <p:nvPr/>
        </p:nvSpPr>
        <p:spPr>
          <a:xfrm>
            <a:off x="6991230" y="1753804"/>
            <a:ext cx="1188720" cy="622398"/>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5000"/>
            </a:srgbClr>
          </a:solidFill>
          <a:effectLst/>
        </p:spPr>
        <p:txBody>
          <a:bodyPr wrap="square" lIns="182880" tIns="182880" rIns="182880" bIns="182880" rtlCol="0" anchor="ctr"/>
          <a:lstStyle/>
          <a:p>
            <a:pPr algn="ctr"/>
            <a:r>
              <a:rPr lang="en-US" sz="1050">
                <a:solidFill>
                  <a:srgbClr val="00ABAB"/>
                </a:solidFill>
                <a:latin typeface="Open Sans" panose="020B0606030504020204" pitchFamily="34" charset="0"/>
                <a:ea typeface="Open Sans" panose="020B0606030504020204" pitchFamily="34" charset="0"/>
                <a:cs typeface="Open Sans" panose="020B0606030504020204" pitchFamily="34" charset="0"/>
              </a:rPr>
              <a:t>Deal Structure</a:t>
            </a:r>
          </a:p>
        </p:txBody>
      </p:sp>
      <p:sp>
        <p:nvSpPr>
          <p:cNvPr id="45" name="object 5">
            <a:extLst>
              <a:ext uri="{FF2B5EF4-FFF2-40B4-BE49-F238E27FC236}">
                <a16:creationId xmlns:a16="http://schemas.microsoft.com/office/drawing/2014/main" id="{3E4B9E31-81A6-C94E-8A8E-939A3C5C7541}"/>
              </a:ext>
            </a:extLst>
          </p:cNvPr>
          <p:cNvSpPr/>
          <p:nvPr/>
        </p:nvSpPr>
        <p:spPr>
          <a:xfrm>
            <a:off x="8379159" y="1757525"/>
            <a:ext cx="1131121" cy="522215"/>
          </a:xfrm>
          <a:custGeom>
            <a:avLst/>
            <a:gdLst/>
            <a:ahLst/>
            <a:cxnLst/>
            <a:rect l="l" t="t" r="r" b="b"/>
            <a:pathLst>
              <a:path w="9144000" h="2057400">
                <a:moveTo>
                  <a:pt x="0" y="2057400"/>
                </a:moveTo>
                <a:lnTo>
                  <a:pt x="9144000" y="2057400"/>
                </a:lnTo>
                <a:lnTo>
                  <a:pt x="9144000" y="0"/>
                </a:lnTo>
                <a:lnTo>
                  <a:pt x="0" y="0"/>
                </a:lnTo>
                <a:lnTo>
                  <a:pt x="0" y="2057400"/>
                </a:lnTo>
                <a:close/>
              </a:path>
            </a:pathLst>
          </a:custGeom>
          <a:noFill/>
          <a:effectLst/>
        </p:spPr>
        <p:txBody>
          <a:bodyPr wrap="square" lIns="0" tIns="0" rIns="0" bIns="0" rtlCol="0" anchor="ctr" anchorCtr="0"/>
          <a:lstStyle/>
          <a:p>
            <a:pPr algn="ctr"/>
            <a:r>
              <a:rPr lang="en-US" sz="105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AI Talent</a:t>
            </a:r>
          </a:p>
        </p:txBody>
      </p:sp>
      <p:sp>
        <p:nvSpPr>
          <p:cNvPr id="46" name="object 5">
            <a:extLst>
              <a:ext uri="{FF2B5EF4-FFF2-40B4-BE49-F238E27FC236}">
                <a16:creationId xmlns:a16="http://schemas.microsoft.com/office/drawing/2014/main" id="{A99D6519-8381-DA4A-9BB2-889DA5963575}"/>
              </a:ext>
            </a:extLst>
          </p:cNvPr>
          <p:cNvSpPr/>
          <p:nvPr/>
        </p:nvSpPr>
        <p:spPr>
          <a:xfrm>
            <a:off x="9591601" y="1835747"/>
            <a:ext cx="1330328" cy="576072"/>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5000"/>
            </a:srgbClr>
          </a:solidFill>
          <a:effectLst/>
        </p:spPr>
        <p:txBody>
          <a:bodyPr wrap="square" lIns="182880" tIns="182880" rIns="182880" bIns="182880" rtlCol="0" anchor="ctr"/>
          <a:lstStyle/>
          <a:p>
            <a:pPr algn="ctr"/>
            <a:r>
              <a:rPr lang="en-US" sz="1050">
                <a:solidFill>
                  <a:srgbClr val="0097A9"/>
                </a:solidFill>
                <a:latin typeface="Open Sans" panose="020B0606030504020204" pitchFamily="34" charset="0"/>
                <a:ea typeface="Open Sans" panose="020B0606030504020204" pitchFamily="34" charset="0"/>
                <a:cs typeface="Open Sans" panose="020B0606030504020204" pitchFamily="34" charset="0"/>
              </a:rPr>
              <a:t>Tailored Delivery Model</a:t>
            </a:r>
          </a:p>
        </p:txBody>
      </p:sp>
      <p:sp>
        <p:nvSpPr>
          <p:cNvPr id="53" name="object 5">
            <a:extLst>
              <a:ext uri="{FF2B5EF4-FFF2-40B4-BE49-F238E27FC236}">
                <a16:creationId xmlns:a16="http://schemas.microsoft.com/office/drawing/2014/main" id="{9D2D3E23-F1A8-D441-A85A-D8B8FE029FA5}"/>
              </a:ext>
            </a:extLst>
          </p:cNvPr>
          <p:cNvSpPr/>
          <p:nvPr/>
        </p:nvSpPr>
        <p:spPr>
          <a:xfrm>
            <a:off x="10982220" y="2086243"/>
            <a:ext cx="1188720" cy="465494"/>
          </a:xfrm>
          <a:custGeom>
            <a:avLst/>
            <a:gdLst/>
            <a:ahLst/>
            <a:cxnLst/>
            <a:rect l="l" t="t" r="r" b="b"/>
            <a:pathLst>
              <a:path w="9144000" h="2057400">
                <a:moveTo>
                  <a:pt x="0" y="2057400"/>
                </a:moveTo>
                <a:lnTo>
                  <a:pt x="9144000" y="2057400"/>
                </a:lnTo>
                <a:lnTo>
                  <a:pt x="9144000" y="0"/>
                </a:lnTo>
                <a:lnTo>
                  <a:pt x="0" y="0"/>
                </a:lnTo>
                <a:lnTo>
                  <a:pt x="0" y="2057400"/>
                </a:lnTo>
                <a:close/>
              </a:path>
            </a:pathLst>
          </a:custGeom>
          <a:noFill/>
          <a:effectLst/>
        </p:spPr>
        <p:txBody>
          <a:bodyPr wrap="square" lIns="0" tIns="0" rIns="0" bIns="0" rtlCol="0" anchor="t" anchorCtr="0"/>
          <a:lstStyle/>
          <a:p>
            <a:pPr algn="ctr"/>
            <a:r>
              <a:rPr lang="en-US" sz="105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Customer Satisfaction</a:t>
            </a:r>
          </a:p>
        </p:txBody>
      </p:sp>
      <p:sp>
        <p:nvSpPr>
          <p:cNvPr id="9" name="Rectangle 8">
            <a:extLst>
              <a:ext uri="{FF2B5EF4-FFF2-40B4-BE49-F238E27FC236}">
                <a16:creationId xmlns:a16="http://schemas.microsoft.com/office/drawing/2014/main" id="{267AD8A0-7C71-8D42-8B47-7454005AAD96}"/>
              </a:ext>
            </a:extLst>
          </p:cNvPr>
          <p:cNvSpPr/>
          <p:nvPr/>
        </p:nvSpPr>
        <p:spPr>
          <a:xfrm rot="21283108">
            <a:off x="245169" y="1405278"/>
            <a:ext cx="4229043" cy="923330"/>
          </a:xfrm>
          <a:prstGeom prst="rect">
            <a:avLst/>
          </a:prstGeom>
          <a:noFill/>
          <a:effectLst/>
        </p:spPr>
        <p:txBody>
          <a:bodyPr wrap="none" lIns="91440" tIns="45720" rIns="91440" bIns="45720">
            <a:prstTxWarp prst="textArchUp">
              <a:avLst>
                <a:gd name="adj" fmla="val 11836656"/>
              </a:avLst>
            </a:prstTxWarp>
            <a:spAutoFit/>
          </a:bodyPr>
          <a:lstStyle/>
          <a:p>
            <a:pPr algn="ctr"/>
            <a:r>
              <a:rPr lang="en-US" sz="1200" cap="none" spc="300">
                <a:ln w="0">
                  <a:noFill/>
                </a:ln>
                <a:latin typeface="Open Sans Light" panose="020B0306030504020204" pitchFamily="34" charset="0"/>
                <a:ea typeface="Open Sans Light" panose="020B0306030504020204" pitchFamily="34" charset="0"/>
                <a:cs typeface="Open Sans Light" panose="020B0306030504020204" pitchFamily="34" charset="0"/>
              </a:rPr>
              <a:t>SALES STRATEGY</a:t>
            </a:r>
          </a:p>
        </p:txBody>
      </p:sp>
      <p:sp>
        <p:nvSpPr>
          <p:cNvPr id="84" name="Arc 83">
            <a:extLst>
              <a:ext uri="{FF2B5EF4-FFF2-40B4-BE49-F238E27FC236}">
                <a16:creationId xmlns:a16="http://schemas.microsoft.com/office/drawing/2014/main" id="{477A5B76-4973-EE43-BFF4-66D79BA76C04}"/>
              </a:ext>
            </a:extLst>
          </p:cNvPr>
          <p:cNvSpPr/>
          <p:nvPr/>
        </p:nvSpPr>
        <p:spPr>
          <a:xfrm>
            <a:off x="842493" y="1521802"/>
            <a:ext cx="10825526" cy="928261"/>
          </a:xfrm>
          <a:prstGeom prst="arc">
            <a:avLst>
              <a:gd name="adj1" fmla="val 16222793"/>
              <a:gd name="adj2" fmla="val 21521927"/>
            </a:avLst>
          </a:prstGeom>
          <a:ln w="38100">
            <a:solidFill>
              <a:srgbClr val="0076A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32">
            <a:extLst>
              <a:ext uri="{FF2B5EF4-FFF2-40B4-BE49-F238E27FC236}">
                <a16:creationId xmlns:a16="http://schemas.microsoft.com/office/drawing/2014/main" id="{9761D99B-714E-7F42-834B-2F806747B25C}"/>
              </a:ext>
            </a:extLst>
          </p:cNvPr>
          <p:cNvSpPr/>
          <p:nvPr/>
        </p:nvSpPr>
        <p:spPr>
          <a:xfrm>
            <a:off x="6163819" y="1447624"/>
            <a:ext cx="182880" cy="182880"/>
          </a:xfrm>
          <a:prstGeom prst="ellipse">
            <a:avLst/>
          </a:prstGeom>
          <a:solidFill>
            <a:schemeClr val="bg1"/>
          </a:solidFill>
          <a:ln w="41275">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8FA567F-53E9-B246-BEDD-6FA1AADC91C6}"/>
              </a:ext>
            </a:extLst>
          </p:cNvPr>
          <p:cNvSpPr/>
          <p:nvPr/>
        </p:nvSpPr>
        <p:spPr>
          <a:xfrm>
            <a:off x="10154812" y="1603054"/>
            <a:ext cx="182880" cy="182880"/>
          </a:xfrm>
          <a:prstGeom prst="ellipse">
            <a:avLst/>
          </a:prstGeom>
          <a:solidFill>
            <a:schemeClr val="bg1"/>
          </a:solidFill>
          <a:ln w="41275">
            <a:solidFill>
              <a:srgbClr val="0076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A333050-D054-8148-AB1B-8CFFFDE2D45B}"/>
              </a:ext>
            </a:extLst>
          </p:cNvPr>
          <p:cNvSpPr/>
          <p:nvPr/>
        </p:nvSpPr>
        <p:spPr>
          <a:xfrm>
            <a:off x="8861130" y="1513116"/>
            <a:ext cx="182880" cy="182880"/>
          </a:xfrm>
          <a:prstGeom prst="ellipse">
            <a:avLst/>
          </a:prstGeom>
          <a:solidFill>
            <a:schemeClr val="bg1"/>
          </a:solidFill>
          <a:ln w="41275">
            <a:solidFill>
              <a:srgbClr val="0076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A98760-32AB-6A4D-B7E5-D8F0E00133D6}"/>
              </a:ext>
            </a:extLst>
          </p:cNvPr>
          <p:cNvSpPr/>
          <p:nvPr/>
        </p:nvSpPr>
        <p:spPr>
          <a:xfrm>
            <a:off x="7491889" y="1463287"/>
            <a:ext cx="182880" cy="182880"/>
          </a:xfrm>
          <a:prstGeom prst="ellipse">
            <a:avLst/>
          </a:prstGeom>
          <a:solidFill>
            <a:schemeClr val="bg1"/>
          </a:solidFill>
          <a:ln w="41275">
            <a:solidFill>
              <a:srgbClr val="0076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bject 5">
            <a:extLst>
              <a:ext uri="{FF2B5EF4-FFF2-40B4-BE49-F238E27FC236}">
                <a16:creationId xmlns:a16="http://schemas.microsoft.com/office/drawing/2014/main" id="{0F4D19A7-0B97-094C-8952-C027076BDB56}"/>
              </a:ext>
            </a:extLst>
          </p:cNvPr>
          <p:cNvSpPr/>
          <p:nvPr/>
        </p:nvSpPr>
        <p:spPr>
          <a:xfrm>
            <a:off x="339575" y="2503364"/>
            <a:ext cx="3794760" cy="3090573"/>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93000"/>
            </a:srgbClr>
          </a:solidFill>
          <a:effectLst>
            <a:outerShdw blurRad="889000" dist="38100" dir="8160000" algn="tl" rotWithShape="0">
              <a:prstClr val="black">
                <a:alpha val="16000"/>
              </a:prstClr>
            </a:outerShdw>
          </a:effectLst>
        </p:spPr>
        <p:txBody>
          <a:bodyPr wrap="square" lIns="182880" tIns="73152" rIns="182880" bIns="182880" rtlCol="0" anchor="t"/>
          <a:lstStyle/>
          <a:p>
            <a:pPr algn="ctr"/>
            <a:r>
              <a:rPr lang="en-US" sz="1600" b="1">
                <a:solidFill>
                  <a:srgbClr val="007680"/>
                </a:solidFill>
                <a:latin typeface="Open Sans" panose="020B0606030504020204" pitchFamily="34" charset="0"/>
                <a:ea typeface="Open Sans" panose="020B0606030504020204" pitchFamily="34" charset="0"/>
                <a:cs typeface="Open Sans" panose="020B0606030504020204" pitchFamily="34" charset="0"/>
              </a:rPr>
              <a:t>Sales Engineering</a:t>
            </a:r>
          </a:p>
        </p:txBody>
      </p:sp>
      <p:sp>
        <p:nvSpPr>
          <p:cNvPr id="106" name="object 5">
            <a:extLst>
              <a:ext uri="{FF2B5EF4-FFF2-40B4-BE49-F238E27FC236}">
                <a16:creationId xmlns:a16="http://schemas.microsoft.com/office/drawing/2014/main" id="{980F7C41-FF6C-3447-8137-8E6F0001DDDF}"/>
              </a:ext>
            </a:extLst>
          </p:cNvPr>
          <p:cNvSpPr/>
          <p:nvPr/>
        </p:nvSpPr>
        <p:spPr>
          <a:xfrm>
            <a:off x="8148865" y="2503364"/>
            <a:ext cx="3840480" cy="3090573"/>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93000"/>
            </a:srgbClr>
          </a:solidFill>
          <a:effectLst>
            <a:outerShdw blurRad="889000" dist="38100" dir="8160000" algn="tl" rotWithShape="0">
              <a:prstClr val="black">
                <a:alpha val="16000"/>
              </a:prstClr>
            </a:outerShdw>
          </a:effectLst>
        </p:spPr>
        <p:txBody>
          <a:bodyPr wrap="square" lIns="182880" tIns="73152" rIns="182880" bIns="182880" rtlCol="0" anchor="t"/>
          <a:lstStyle/>
          <a:p>
            <a:pPr algn="ctr"/>
            <a:r>
              <a:rPr lang="en-US" sz="1600" b="1">
                <a:solidFill>
                  <a:srgbClr val="007680"/>
                </a:solidFill>
                <a:latin typeface="Open Sans" panose="020B0606030504020204" pitchFamily="34" charset="0"/>
                <a:ea typeface="Open Sans" panose="020B0606030504020204" pitchFamily="34" charset="0"/>
                <a:cs typeface="Open Sans" panose="020B0606030504020204" pitchFamily="34" charset="0"/>
              </a:rPr>
              <a:t>Tailored Delivery Model</a:t>
            </a:r>
          </a:p>
        </p:txBody>
      </p:sp>
      <p:sp>
        <p:nvSpPr>
          <p:cNvPr id="107" name="object 5">
            <a:extLst>
              <a:ext uri="{FF2B5EF4-FFF2-40B4-BE49-F238E27FC236}">
                <a16:creationId xmlns:a16="http://schemas.microsoft.com/office/drawing/2014/main" id="{16C9AC1A-0021-BA41-9707-AFCC94906515}"/>
              </a:ext>
            </a:extLst>
          </p:cNvPr>
          <p:cNvSpPr/>
          <p:nvPr/>
        </p:nvSpPr>
        <p:spPr>
          <a:xfrm>
            <a:off x="4245509" y="2503366"/>
            <a:ext cx="3794760" cy="3090573"/>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93000"/>
            </a:srgbClr>
          </a:solidFill>
          <a:effectLst>
            <a:outerShdw blurRad="889000" dist="38100" dir="8160000" algn="tl" rotWithShape="0">
              <a:prstClr val="black">
                <a:alpha val="16000"/>
              </a:prstClr>
            </a:outerShdw>
          </a:effectLst>
        </p:spPr>
        <p:txBody>
          <a:bodyPr wrap="square" lIns="182880" tIns="73152" rIns="182880" bIns="182880" rtlCol="0" anchor="t"/>
          <a:lstStyle/>
          <a:p>
            <a:pPr algn="ctr"/>
            <a:r>
              <a:rPr lang="en-US" sz="1600" b="1">
                <a:solidFill>
                  <a:srgbClr val="007680"/>
                </a:solidFill>
                <a:latin typeface="Open Sans" panose="020B0606030504020204" pitchFamily="34" charset="0"/>
                <a:ea typeface="Open Sans" panose="020B0606030504020204" pitchFamily="34" charset="0"/>
                <a:cs typeface="Open Sans" panose="020B0606030504020204" pitchFamily="34" charset="0"/>
              </a:rPr>
              <a:t>Deal Structure</a:t>
            </a:r>
          </a:p>
        </p:txBody>
      </p:sp>
      <p:grpSp>
        <p:nvGrpSpPr>
          <p:cNvPr id="108" name="Group 107">
            <a:extLst>
              <a:ext uri="{FF2B5EF4-FFF2-40B4-BE49-F238E27FC236}">
                <a16:creationId xmlns:a16="http://schemas.microsoft.com/office/drawing/2014/main" id="{786D9C87-E762-7247-8480-FF367B4B0AB8}"/>
              </a:ext>
            </a:extLst>
          </p:cNvPr>
          <p:cNvGrpSpPr/>
          <p:nvPr/>
        </p:nvGrpSpPr>
        <p:grpSpPr>
          <a:xfrm>
            <a:off x="412341" y="2811637"/>
            <a:ext cx="3058020" cy="737171"/>
            <a:chOff x="407533" y="3057542"/>
            <a:chExt cx="3058020" cy="737171"/>
          </a:xfrm>
        </p:grpSpPr>
        <p:sp>
          <p:nvSpPr>
            <p:cNvPr id="109" name="Rectangle 108">
              <a:extLst>
                <a:ext uri="{FF2B5EF4-FFF2-40B4-BE49-F238E27FC236}">
                  <a16:creationId xmlns:a16="http://schemas.microsoft.com/office/drawing/2014/main" id="{5736B355-DC7A-7B40-BCEE-511DD07FEE60}"/>
                </a:ext>
              </a:extLst>
            </p:cNvPr>
            <p:cNvSpPr/>
            <p:nvPr/>
          </p:nvSpPr>
          <p:spPr>
            <a:xfrm>
              <a:off x="407534" y="3057542"/>
              <a:ext cx="3058019" cy="338554"/>
            </a:xfrm>
            <a:prstGeom prst="rect">
              <a:avLst/>
            </a:prstGeom>
          </p:spPr>
          <p:txBody>
            <a:bodyPr wrap="square">
              <a:spAutoFit/>
            </a:bodyPr>
            <a:lstStyle/>
            <a:p>
              <a:r>
                <a:rPr lang="en-US" sz="1600" b="1">
                  <a:solidFill>
                    <a:srgbClr val="0097A9"/>
                  </a:solidFill>
                  <a:latin typeface="Open Sans SemiBold" panose="020B0606030504020204" pitchFamily="34" charset="0"/>
                  <a:ea typeface="Open Sans SemiBold" panose="020B0606030504020204" pitchFamily="34" charset="0"/>
                  <a:cs typeface="Open Sans SemiBold" panose="020B0606030504020204" pitchFamily="34" charset="0"/>
                </a:rPr>
                <a:t>Insights</a:t>
              </a:r>
            </a:p>
          </p:txBody>
        </p:sp>
        <p:sp>
          <p:nvSpPr>
            <p:cNvPr id="110" name="Rectangle 109">
              <a:extLst>
                <a:ext uri="{FF2B5EF4-FFF2-40B4-BE49-F238E27FC236}">
                  <a16:creationId xmlns:a16="http://schemas.microsoft.com/office/drawing/2014/main" id="{97939EF0-90D0-B541-83D0-3DEEE141968F}"/>
                </a:ext>
              </a:extLst>
            </p:cNvPr>
            <p:cNvSpPr/>
            <p:nvPr/>
          </p:nvSpPr>
          <p:spPr>
            <a:xfrm>
              <a:off x="407533" y="3363826"/>
              <a:ext cx="2526167" cy="430887"/>
            </a:xfrm>
            <a:prstGeom prst="rect">
              <a:avLst/>
            </a:prstGeom>
          </p:spPr>
          <p:txBody>
            <a:bodyPr wrap="square">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Generate data-driven  hypothesized solutions to client problems</a:t>
              </a:r>
            </a:p>
          </p:txBody>
        </p:sp>
      </p:grpSp>
      <p:grpSp>
        <p:nvGrpSpPr>
          <p:cNvPr id="111" name="Group 110">
            <a:extLst>
              <a:ext uri="{FF2B5EF4-FFF2-40B4-BE49-F238E27FC236}">
                <a16:creationId xmlns:a16="http://schemas.microsoft.com/office/drawing/2014/main" id="{BD37A7C4-52A9-944F-9FBF-C4FC6F3EF599}"/>
              </a:ext>
            </a:extLst>
          </p:cNvPr>
          <p:cNvGrpSpPr/>
          <p:nvPr/>
        </p:nvGrpSpPr>
        <p:grpSpPr>
          <a:xfrm>
            <a:off x="410268" y="3644028"/>
            <a:ext cx="2357854" cy="719333"/>
            <a:chOff x="407534" y="3870570"/>
            <a:chExt cx="2357854" cy="719333"/>
          </a:xfrm>
        </p:grpSpPr>
        <p:sp>
          <p:nvSpPr>
            <p:cNvPr id="112" name="Rectangle 111">
              <a:extLst>
                <a:ext uri="{FF2B5EF4-FFF2-40B4-BE49-F238E27FC236}">
                  <a16:creationId xmlns:a16="http://schemas.microsoft.com/office/drawing/2014/main" id="{B5290CF3-0DAE-AC43-8941-19A560E37A53}"/>
                </a:ext>
              </a:extLst>
            </p:cNvPr>
            <p:cNvSpPr/>
            <p:nvPr/>
          </p:nvSpPr>
          <p:spPr>
            <a:xfrm>
              <a:off x="407534" y="3870570"/>
              <a:ext cx="2142466" cy="338554"/>
            </a:xfrm>
            <a:prstGeom prst="rect">
              <a:avLst/>
            </a:prstGeom>
          </p:spPr>
          <p:txBody>
            <a:bodyPr wrap="square">
              <a:spAutoFit/>
            </a:bodyPr>
            <a:lstStyle/>
            <a:p>
              <a:r>
                <a:rPr lang="en-US" sz="1600" b="1">
                  <a:solidFill>
                    <a:srgbClr val="0097A9"/>
                  </a:solidFill>
                  <a:latin typeface="Open Sans SemiBold" panose="020B0606030504020204" pitchFamily="34" charset="0"/>
                  <a:ea typeface="Open Sans SemiBold" panose="020B0606030504020204" pitchFamily="34" charset="0"/>
                  <a:cs typeface="Open Sans SemiBold" panose="020B0606030504020204" pitchFamily="34" charset="0"/>
                </a:rPr>
                <a:t>Demos &amp; Labs</a:t>
              </a:r>
            </a:p>
          </p:txBody>
        </p:sp>
        <p:sp>
          <p:nvSpPr>
            <p:cNvPr id="113" name="Rectangle 112">
              <a:extLst>
                <a:ext uri="{FF2B5EF4-FFF2-40B4-BE49-F238E27FC236}">
                  <a16:creationId xmlns:a16="http://schemas.microsoft.com/office/drawing/2014/main" id="{5C8469CA-9C0F-2C4C-AF2D-29E2BA565D9E}"/>
                </a:ext>
              </a:extLst>
            </p:cNvPr>
            <p:cNvSpPr/>
            <p:nvPr/>
          </p:nvSpPr>
          <p:spPr>
            <a:xfrm>
              <a:off x="407534" y="4159016"/>
              <a:ext cx="2357854" cy="430887"/>
            </a:xfrm>
            <a:prstGeom prst="rect">
              <a:avLst/>
            </a:prstGeom>
          </p:spPr>
          <p:txBody>
            <a:bodyPr wrap="square">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Immersing clients to bring our assets, solutions, and tools to life</a:t>
              </a:r>
            </a:p>
          </p:txBody>
        </p:sp>
      </p:grpSp>
      <p:grpSp>
        <p:nvGrpSpPr>
          <p:cNvPr id="114" name="Group 113">
            <a:extLst>
              <a:ext uri="{FF2B5EF4-FFF2-40B4-BE49-F238E27FC236}">
                <a16:creationId xmlns:a16="http://schemas.microsoft.com/office/drawing/2014/main" id="{01D489C9-1788-DB4F-AAD0-6DD93372E394}"/>
              </a:ext>
            </a:extLst>
          </p:cNvPr>
          <p:cNvGrpSpPr/>
          <p:nvPr/>
        </p:nvGrpSpPr>
        <p:grpSpPr>
          <a:xfrm>
            <a:off x="407534" y="4488053"/>
            <a:ext cx="2419717" cy="726746"/>
            <a:chOff x="407534" y="4745145"/>
            <a:chExt cx="2419717" cy="726746"/>
          </a:xfrm>
        </p:grpSpPr>
        <p:sp>
          <p:nvSpPr>
            <p:cNvPr id="115" name="Rectangle 114">
              <a:extLst>
                <a:ext uri="{FF2B5EF4-FFF2-40B4-BE49-F238E27FC236}">
                  <a16:creationId xmlns:a16="http://schemas.microsoft.com/office/drawing/2014/main" id="{AF759EA2-85EB-5646-A67C-C6F7F30313F6}"/>
                </a:ext>
              </a:extLst>
            </p:cNvPr>
            <p:cNvSpPr/>
            <p:nvPr/>
          </p:nvSpPr>
          <p:spPr>
            <a:xfrm>
              <a:off x="407534" y="4745145"/>
              <a:ext cx="2419717" cy="338554"/>
            </a:xfrm>
            <a:prstGeom prst="rect">
              <a:avLst/>
            </a:prstGeom>
          </p:spPr>
          <p:txBody>
            <a:bodyPr wrap="square">
              <a:spAutoFit/>
            </a:bodyPr>
            <a:lstStyle/>
            <a:p>
              <a:r>
                <a:rPr lang="en-US" sz="1600" b="1">
                  <a:solidFill>
                    <a:srgbClr val="0097A9"/>
                  </a:solidFill>
                  <a:latin typeface="Open Sans SemiBold" panose="020B0606030504020204" pitchFamily="34" charset="0"/>
                  <a:ea typeface="Open Sans SemiBold" panose="020B0606030504020204" pitchFamily="34" charset="0"/>
                  <a:cs typeface="Open Sans SemiBold" panose="020B0606030504020204" pitchFamily="34" charset="0"/>
                </a:rPr>
                <a:t>Prototypes</a:t>
              </a:r>
            </a:p>
          </p:txBody>
        </p:sp>
        <p:sp>
          <p:nvSpPr>
            <p:cNvPr id="116" name="Rectangle 115">
              <a:extLst>
                <a:ext uri="{FF2B5EF4-FFF2-40B4-BE49-F238E27FC236}">
                  <a16:creationId xmlns:a16="http://schemas.microsoft.com/office/drawing/2014/main" id="{C66C25B1-67F1-CF45-A610-D4C5704F967F}"/>
                </a:ext>
              </a:extLst>
            </p:cNvPr>
            <p:cNvSpPr/>
            <p:nvPr/>
          </p:nvSpPr>
          <p:spPr>
            <a:xfrm>
              <a:off x="407534" y="5041004"/>
              <a:ext cx="2357854" cy="430887"/>
            </a:xfrm>
            <a:prstGeom prst="rect">
              <a:avLst/>
            </a:prstGeom>
          </p:spPr>
          <p:txBody>
            <a:bodyPr wrap="square">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Demonstrate our capabilities to solve bespoke problems with AI</a:t>
              </a:r>
            </a:p>
          </p:txBody>
        </p:sp>
      </p:grpSp>
      <p:graphicFrame>
        <p:nvGraphicFramePr>
          <p:cNvPr id="120" name="Table 10">
            <a:extLst>
              <a:ext uri="{FF2B5EF4-FFF2-40B4-BE49-F238E27FC236}">
                <a16:creationId xmlns:a16="http://schemas.microsoft.com/office/drawing/2014/main" id="{FE4C8702-4BF3-624E-9F59-CED2853F2505}"/>
              </a:ext>
            </a:extLst>
          </p:cNvPr>
          <p:cNvGraphicFramePr>
            <a:graphicFrameLocks noGrp="1"/>
          </p:cNvGraphicFramePr>
          <p:nvPr>
            <p:extLst>
              <p:ext uri="{D42A27DB-BD31-4B8C-83A1-F6EECF244321}">
                <p14:modId xmlns:p14="http://schemas.microsoft.com/office/powerpoint/2010/main" val="1148006219"/>
              </p:ext>
            </p:extLst>
          </p:nvPr>
        </p:nvGraphicFramePr>
        <p:xfrm>
          <a:off x="4402429" y="2854592"/>
          <a:ext cx="3542616" cy="2701640"/>
        </p:xfrm>
        <a:graphic>
          <a:graphicData uri="http://schemas.openxmlformats.org/drawingml/2006/table">
            <a:tbl>
              <a:tblPr firstRow="1" bandRow="1">
                <a:tableStyleId>{5C22544A-7EE6-4342-B048-85BDC9FD1C3A}</a:tableStyleId>
              </a:tblPr>
              <a:tblGrid>
                <a:gridCol w="1423836">
                  <a:extLst>
                    <a:ext uri="{9D8B030D-6E8A-4147-A177-3AD203B41FA5}">
                      <a16:colId xmlns:a16="http://schemas.microsoft.com/office/drawing/2014/main" val="3067021111"/>
                    </a:ext>
                  </a:extLst>
                </a:gridCol>
                <a:gridCol w="2118780">
                  <a:extLst>
                    <a:ext uri="{9D8B030D-6E8A-4147-A177-3AD203B41FA5}">
                      <a16:colId xmlns:a16="http://schemas.microsoft.com/office/drawing/2014/main" val="404435017"/>
                    </a:ext>
                  </a:extLst>
                </a:gridCol>
              </a:tblGrid>
              <a:tr h="540328">
                <a:tc>
                  <a:txBody>
                    <a:bodyPr/>
                    <a:lstStyle/>
                    <a:p>
                      <a:pPr marL="0" indent="0">
                        <a:buFont typeface="Arial" panose="020B0604020202020204" pitchFamily="34" charset="0"/>
                        <a:buNone/>
                      </a:pPr>
                      <a:r>
                        <a:rPr lang="en-US" sz="1100" b="1">
                          <a:solidFill>
                            <a:srgbClr val="0097A9"/>
                          </a:solidFill>
                          <a:latin typeface="Open Sans" panose="020B0606030504020204" pitchFamily="34" charset="0"/>
                          <a:ea typeface="Open Sans" panose="020B0606030504020204" pitchFamily="34" charset="0"/>
                          <a:cs typeface="Open Sans" panose="020B0606030504020204" pitchFamily="34" charset="0"/>
                        </a:rPr>
                        <a:t>Traditional</a:t>
                      </a:r>
                      <a:endParaRPr lang="en-US" sz="1700" b="1">
                        <a:solidFill>
                          <a:srgbClr val="0097A9"/>
                        </a:solidFill>
                        <a:latin typeface="Open Sans" panose="020B0606030504020204" pitchFamily="34" charset="0"/>
                        <a:ea typeface="Open Sans" panose="020B0606030504020204" pitchFamily="34" charset="0"/>
                        <a:cs typeface="Open Sans" panose="020B0606030504020204" pitchFamily="34" charset="0"/>
                      </a:endParaRPr>
                    </a:p>
                  </a:txBody>
                  <a:tcPr marL="100584" marR="100584" marT="41564" marB="41564">
                    <a:lnB w="6350" cap="flat" cmpd="sng" algn="ctr">
                      <a:solidFill>
                        <a:schemeClr val="bg1">
                          <a:lumMod val="85000"/>
                        </a:schemeClr>
                      </a:solidFill>
                      <a:prstDash val="solid"/>
                      <a:round/>
                      <a:headEnd type="none" w="med" len="med"/>
                      <a:tailEnd type="none" w="med" len="med"/>
                    </a:lnB>
                    <a:noFill/>
                  </a:tcPr>
                </a:tc>
                <a:tc>
                  <a:txBody>
                    <a:bodyPr/>
                    <a:lstStyle/>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Fixed Fee</a:t>
                      </a:r>
                    </a:p>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Time and materials</a:t>
                      </a:r>
                    </a:p>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Volume discount</a:t>
                      </a:r>
                    </a:p>
                  </a:txBody>
                  <a:tcPr marL="100584" marR="100584" marT="41564" marB="41564">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44281365"/>
                  </a:ext>
                </a:extLst>
              </a:tr>
              <a:tr h="540328">
                <a:tc>
                  <a:txBody>
                    <a:bodyPr/>
                    <a:lstStyle/>
                    <a:p>
                      <a:pPr marL="0" indent="0">
                        <a:buFont typeface="Arial" panose="020B0604020202020204" pitchFamily="34" charset="0"/>
                        <a:buNone/>
                      </a:pPr>
                      <a:r>
                        <a:rPr lang="en-US" sz="1100" b="1">
                          <a:solidFill>
                            <a:srgbClr val="0097A9"/>
                          </a:solidFill>
                          <a:latin typeface="Open Sans" panose="020B0606030504020204" pitchFamily="34" charset="0"/>
                          <a:ea typeface="Open Sans" panose="020B0606030504020204" pitchFamily="34" charset="0"/>
                          <a:cs typeface="Open Sans" panose="020B0606030504020204" pitchFamily="34" charset="0"/>
                        </a:rPr>
                        <a:t>Outcome-Based</a:t>
                      </a:r>
                    </a:p>
                  </a:txBody>
                  <a:tcPr marL="100584" marR="100584" marT="41564" marB="41564">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Value (VBB) </a:t>
                      </a:r>
                    </a:p>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Fees at-Risk</a:t>
                      </a:r>
                    </a:p>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Satisfaction Fee</a:t>
                      </a:r>
                    </a:p>
                  </a:txBody>
                  <a:tcPr marL="100584" marR="100584" marT="41564" marB="41564">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9031614"/>
                  </a:ext>
                </a:extLst>
              </a:tr>
              <a:tr h="692728">
                <a:tc>
                  <a:txBody>
                    <a:bodyPr/>
                    <a:lstStyle/>
                    <a:p>
                      <a:pPr marL="0" indent="0">
                        <a:buFont typeface="Arial" panose="020B0604020202020204" pitchFamily="34" charset="0"/>
                        <a:buNone/>
                      </a:pPr>
                      <a:r>
                        <a:rPr lang="en-US" sz="1100" b="1">
                          <a:solidFill>
                            <a:srgbClr val="0097A9"/>
                          </a:solidFill>
                          <a:latin typeface="Open Sans" panose="020B0606030504020204" pitchFamily="34" charset="0"/>
                          <a:ea typeface="Open Sans" panose="020B0606030504020204" pitchFamily="34" charset="0"/>
                          <a:cs typeface="Open Sans" panose="020B0606030504020204" pitchFamily="34" charset="0"/>
                        </a:rPr>
                        <a:t>Metric-Based</a:t>
                      </a:r>
                    </a:p>
                  </a:txBody>
                  <a:tcPr marL="100584" marR="100584" marT="41564" marB="41564">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Transaction-Based</a:t>
                      </a:r>
                    </a:p>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Milestone Based</a:t>
                      </a:r>
                    </a:p>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Shaped Payment</a:t>
                      </a:r>
                    </a:p>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Phase 1 investment</a:t>
                      </a:r>
                    </a:p>
                  </a:txBody>
                  <a:tcPr marL="100584" marR="100584" marT="41564" marB="41564">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76264592"/>
                  </a:ext>
                </a:extLst>
              </a:tr>
              <a:tr h="540328">
                <a:tc>
                  <a:txBody>
                    <a:bodyPr/>
                    <a:lstStyle/>
                    <a:p>
                      <a:pPr marL="0" indent="0">
                        <a:buFont typeface="Arial" panose="020B0604020202020204" pitchFamily="34" charset="0"/>
                        <a:buNone/>
                      </a:pPr>
                      <a:r>
                        <a:rPr lang="en-US" sz="1100" b="1">
                          <a:solidFill>
                            <a:srgbClr val="0097A9"/>
                          </a:solidFill>
                          <a:latin typeface="Open Sans" panose="020B0606030504020204" pitchFamily="34" charset="0"/>
                          <a:ea typeface="Open Sans" panose="020B0606030504020204" pitchFamily="34" charset="0"/>
                          <a:cs typeface="Open Sans" panose="020B0606030504020204" pitchFamily="34" charset="0"/>
                        </a:rPr>
                        <a:t>Managed</a:t>
                      </a:r>
                    </a:p>
                  </a:txBody>
                  <a:tcPr marL="100584" marR="100584" marT="41564" marB="41564">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Operate-to-Innovate</a:t>
                      </a:r>
                    </a:p>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Subscription </a:t>
                      </a:r>
                    </a:p>
                    <a:p>
                      <a:pPr marL="117475" lvl="1" indent="-115888">
                        <a:buFont typeface="Arial" panose="020B0604020202020204" pitchFamily="34" charset="0"/>
                        <a:buChar char="•"/>
                      </a:pPr>
                      <a:r>
                        <a:rPr lang="en-US" sz="1000" b="0">
                          <a:solidFill>
                            <a:schemeClr val="tx1"/>
                          </a:solidFill>
                          <a:latin typeface="Open Sans" panose="020B0606030504020204" pitchFamily="34" charset="0"/>
                          <a:ea typeface="Open Sans" panose="020B0606030504020204" pitchFamily="34" charset="0"/>
                          <a:cs typeface="Open Sans" panose="020B0606030504020204" pitchFamily="34" charset="0"/>
                        </a:rPr>
                        <a:t>Bundled Solutions</a:t>
                      </a:r>
                    </a:p>
                  </a:txBody>
                  <a:tcPr marL="100584" marR="100584" marT="41564" marB="41564">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4099745"/>
                  </a:ext>
                </a:extLst>
              </a:tr>
              <a:tr h="387928">
                <a:tc>
                  <a:txBody>
                    <a:bodyPr/>
                    <a:lstStyle/>
                    <a:p>
                      <a:pPr marL="0" indent="0">
                        <a:buFont typeface="Arial" panose="020B0604020202020204" pitchFamily="34" charset="0"/>
                        <a:buNone/>
                      </a:pPr>
                      <a:r>
                        <a:rPr lang="en-US" sz="1100" b="1">
                          <a:solidFill>
                            <a:srgbClr val="0097A9"/>
                          </a:solidFill>
                          <a:latin typeface="Open Sans" panose="020B0606030504020204" pitchFamily="34" charset="0"/>
                          <a:ea typeface="Open Sans" panose="020B0606030504020204" pitchFamily="34" charset="0"/>
                          <a:cs typeface="Open Sans" panose="020B0606030504020204" pitchFamily="34" charset="0"/>
                        </a:rPr>
                        <a:t>Capacity Based</a:t>
                      </a:r>
                    </a:p>
                  </a:txBody>
                  <a:tcPr marL="100584" marR="100584" marT="41564" marB="41564">
                    <a:lnT w="6350" cap="flat" cmpd="sng" algn="ctr">
                      <a:solidFill>
                        <a:schemeClr val="bg1">
                          <a:lumMod val="85000"/>
                        </a:schemeClr>
                      </a:solidFill>
                      <a:prstDash val="solid"/>
                      <a:round/>
                      <a:headEnd type="none" w="med" len="med"/>
                      <a:tailEnd type="none" w="med" len="med"/>
                    </a:lnT>
                    <a:noFill/>
                  </a:tcPr>
                </a:tc>
                <a:tc>
                  <a:txBody>
                    <a:bodyPr/>
                    <a:lstStyle/>
                    <a:p>
                      <a:pPr marL="117475" lvl="1" indent="-115888">
                        <a:buFont typeface="Arial" panose="020B0604020202020204" pitchFamily="34" charset="0"/>
                        <a:buChar char="•"/>
                      </a:pPr>
                      <a:r>
                        <a:rPr lang="en-US" sz="1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Flex Resource Capacity</a:t>
                      </a:r>
                    </a:p>
                    <a:p>
                      <a:pPr marL="117475" lvl="1" indent="-115888">
                        <a:buFont typeface="Arial" panose="020B0604020202020204" pitchFamily="34" charset="0"/>
                        <a:buChar char="•"/>
                      </a:pPr>
                      <a:r>
                        <a:rPr lang="en-US" sz="1000" b="0" dirty="0">
                          <a:solidFill>
                            <a:schemeClr val="tx1"/>
                          </a:solidFill>
                          <a:latin typeface="Open Sans" panose="020B0606030504020204" pitchFamily="34" charset="0"/>
                          <a:ea typeface="Open Sans" panose="020B0606030504020204" pitchFamily="34" charset="0"/>
                          <a:cs typeface="Open Sans" panose="020B0606030504020204" pitchFamily="34" charset="0"/>
                        </a:rPr>
                        <a:t>Crowd-sourcing</a:t>
                      </a:r>
                    </a:p>
                  </a:txBody>
                  <a:tcPr marL="100584" marR="100584" marT="41564" marB="41564">
                    <a:lnT w="6350"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237419576"/>
                  </a:ext>
                </a:extLst>
              </a:tr>
            </a:tbl>
          </a:graphicData>
        </a:graphic>
      </p:graphicFrame>
      <p:graphicFrame>
        <p:nvGraphicFramePr>
          <p:cNvPr id="121" name="Table 10">
            <a:extLst>
              <a:ext uri="{FF2B5EF4-FFF2-40B4-BE49-F238E27FC236}">
                <a16:creationId xmlns:a16="http://schemas.microsoft.com/office/drawing/2014/main" id="{3DDEC805-DFD2-6143-BAEF-5ACC45ED40FD}"/>
              </a:ext>
            </a:extLst>
          </p:cNvPr>
          <p:cNvGraphicFramePr>
            <a:graphicFrameLocks noGrp="1"/>
          </p:cNvGraphicFramePr>
          <p:nvPr>
            <p:extLst>
              <p:ext uri="{D42A27DB-BD31-4B8C-83A1-F6EECF244321}">
                <p14:modId xmlns:p14="http://schemas.microsoft.com/office/powerpoint/2010/main" val="746776961"/>
              </p:ext>
            </p:extLst>
          </p:nvPr>
        </p:nvGraphicFramePr>
        <p:xfrm>
          <a:off x="9892315" y="4593115"/>
          <a:ext cx="1579105" cy="395610"/>
        </p:xfrm>
        <a:graphic>
          <a:graphicData uri="http://schemas.openxmlformats.org/drawingml/2006/table">
            <a:tbl>
              <a:tblPr firstRow="1" bandRow="1">
                <a:tableStyleId>{5C22544A-7EE6-4342-B048-85BDC9FD1C3A}</a:tableStyleId>
              </a:tblPr>
              <a:tblGrid>
                <a:gridCol w="1579105">
                  <a:extLst>
                    <a:ext uri="{9D8B030D-6E8A-4147-A177-3AD203B41FA5}">
                      <a16:colId xmlns:a16="http://schemas.microsoft.com/office/drawing/2014/main" val="404435017"/>
                    </a:ext>
                  </a:extLst>
                </a:gridCol>
              </a:tblGrid>
              <a:tr h="372694">
                <a:tc>
                  <a:txBody>
                    <a:bodyPr/>
                    <a:lstStyle/>
                    <a:p>
                      <a:pPr marL="0" indent="0" algn="l">
                        <a:lnSpc>
                          <a:spcPct val="150000"/>
                        </a:lnSpc>
                        <a:spcBef>
                          <a:spcPts val="600"/>
                        </a:spcBef>
                        <a:buFont typeface="Arial" panose="020B0604020202020204" pitchFamily="34" charset="0"/>
                        <a:buNone/>
                      </a:pPr>
                      <a:r>
                        <a:rPr lang="en-US" sz="1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AI Foundry</a:t>
                      </a:r>
                    </a:p>
                  </a:txBody>
                  <a:tcPr marL="56777" marR="56777"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4281365"/>
                  </a:ext>
                </a:extLst>
              </a:tr>
            </a:tbl>
          </a:graphicData>
        </a:graphic>
      </p:graphicFrame>
      <p:grpSp>
        <p:nvGrpSpPr>
          <p:cNvPr id="122" name="Group 121">
            <a:extLst>
              <a:ext uri="{FF2B5EF4-FFF2-40B4-BE49-F238E27FC236}">
                <a16:creationId xmlns:a16="http://schemas.microsoft.com/office/drawing/2014/main" id="{3637CBC7-FE3D-264B-9DDE-4AFB0F214959}"/>
              </a:ext>
            </a:extLst>
          </p:cNvPr>
          <p:cNvGrpSpPr/>
          <p:nvPr/>
        </p:nvGrpSpPr>
        <p:grpSpPr>
          <a:xfrm>
            <a:off x="8329417" y="3895674"/>
            <a:ext cx="1062244" cy="692058"/>
            <a:chOff x="8499149" y="3886785"/>
            <a:chExt cx="1062244" cy="692058"/>
          </a:xfrm>
        </p:grpSpPr>
        <p:sp>
          <p:nvSpPr>
            <p:cNvPr id="123" name="TextBox 122">
              <a:extLst>
                <a:ext uri="{FF2B5EF4-FFF2-40B4-BE49-F238E27FC236}">
                  <a16:creationId xmlns:a16="http://schemas.microsoft.com/office/drawing/2014/main" id="{605BACBC-0EBE-7C45-BBC3-B3A277EE5AE3}"/>
                </a:ext>
              </a:extLst>
            </p:cNvPr>
            <p:cNvSpPr txBox="1"/>
            <p:nvPr/>
          </p:nvSpPr>
          <p:spPr>
            <a:xfrm>
              <a:off x="8499149" y="4375186"/>
              <a:ext cx="1062244" cy="203657"/>
            </a:xfrm>
            <a:prstGeom prst="rect">
              <a:avLst/>
            </a:prstGeom>
          </p:spPr>
          <p:txBody>
            <a:bodyPr vert="horz" wrap="none" lIns="0" tIns="0" rIns="0" bIns="0" numCol="1" spcCol="228600" rtlCol="0">
              <a:noAutofit/>
            </a:bodyPr>
            <a:lstStyle/>
            <a:p>
              <a:r>
                <a:rPr lang="en-US" sz="1400" err="1">
                  <a:latin typeface="Open Sans" panose="020B0606030504020204" pitchFamily="34" charset="0"/>
                  <a:ea typeface="Open Sans" panose="020B0606030504020204" pitchFamily="34" charset="0"/>
                  <a:cs typeface="Open Sans" panose="020B0606030504020204" pitchFamily="34" charset="0"/>
                </a:rPr>
                <a:t>SmartForce</a:t>
              </a:r>
              <a:endParaRPr lang="en-US" sz="1400" baseline="30000">
                <a:latin typeface="Open Sans" panose="020B0606030504020204" pitchFamily="34" charset="0"/>
                <a:ea typeface="Open Sans" panose="020B0606030504020204" pitchFamily="34" charset="0"/>
                <a:cs typeface="Open Sans" panose="020B0606030504020204" pitchFamily="34" charset="0"/>
              </a:endParaRPr>
            </a:p>
          </p:txBody>
        </p:sp>
        <p:pic>
          <p:nvPicPr>
            <p:cNvPr id="124" name="Picture 123">
              <a:extLst>
                <a:ext uri="{FF2B5EF4-FFF2-40B4-BE49-F238E27FC236}">
                  <a16:creationId xmlns:a16="http://schemas.microsoft.com/office/drawing/2014/main" id="{4BAF710F-906A-3547-B9C3-1B7140663FE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57631" y="3886785"/>
              <a:ext cx="398193" cy="399970"/>
            </a:xfrm>
            <a:prstGeom prst="rect">
              <a:avLst/>
            </a:prstGeom>
          </p:spPr>
        </p:pic>
      </p:grpSp>
      <p:pic>
        <p:nvPicPr>
          <p:cNvPr id="125" name="Picture 124">
            <a:extLst>
              <a:ext uri="{FF2B5EF4-FFF2-40B4-BE49-F238E27FC236}">
                <a16:creationId xmlns:a16="http://schemas.microsoft.com/office/drawing/2014/main" id="{CC91E5C2-0F71-AD44-A237-3CB3748744E1}"/>
              </a:ext>
            </a:extLst>
          </p:cNvPr>
          <p:cNvPicPr>
            <a:picLocks noChangeAspect="1"/>
          </p:cNvPicPr>
          <p:nvPr/>
        </p:nvPicPr>
        <p:blipFill>
          <a:blip r:embed="rId7"/>
          <a:stretch>
            <a:fillRect/>
          </a:stretch>
        </p:blipFill>
        <p:spPr>
          <a:xfrm>
            <a:off x="8302944" y="2954054"/>
            <a:ext cx="1342061" cy="265665"/>
          </a:xfrm>
          <a:prstGeom prst="rect">
            <a:avLst/>
          </a:prstGeom>
        </p:spPr>
      </p:pic>
      <p:pic>
        <p:nvPicPr>
          <p:cNvPr id="126" name="Picture 125">
            <a:extLst>
              <a:ext uri="{FF2B5EF4-FFF2-40B4-BE49-F238E27FC236}">
                <a16:creationId xmlns:a16="http://schemas.microsoft.com/office/drawing/2014/main" id="{A1812EC6-1CFF-F04C-B41A-54CDC59137D1}"/>
              </a:ext>
            </a:extLst>
          </p:cNvPr>
          <p:cNvPicPr>
            <a:picLocks noChangeAspect="1"/>
          </p:cNvPicPr>
          <p:nvPr/>
        </p:nvPicPr>
        <p:blipFill>
          <a:blip r:embed="rId8" cstate="screen">
            <a:extLst>
              <a:ext uri="{BEBA8EAE-BF5A-486C-A8C5-ECC9F3942E4B}">
                <a14:imgProps xmlns:a14="http://schemas.microsoft.com/office/drawing/2010/main">
                  <a14:imgLayer r:embed="rId9">
                    <a14:imgEffect>
                      <a14:backgroundRemoval t="10000" b="90000" l="10000" r="90000">
                        <a14:foregroundMark x1="33333" y1="58696" x2="33333" y2="58696"/>
                        <a14:foregroundMark x1="9420" y1="52174" x2="9420" y2="52174"/>
                        <a14:foregroundMark x1="43478" y1="50000" x2="43478" y2="50000"/>
                        <a14:foregroundMark x1="53623" y1="54348" x2="53623" y2="54348"/>
                        <a14:foregroundMark x1="65942" y1="52174" x2="65942" y2="52174"/>
                        <a14:foregroundMark x1="74638" y1="52174" x2="74638" y2="52174"/>
                        <a14:foregroundMark x1="81159" y1="47826" x2="81159" y2="47826"/>
                        <a14:foregroundMark x1="86232" y1="60870" x2="86232" y2="60870"/>
                      </a14:backgroundRemoval>
                    </a14:imgEffect>
                  </a14:imgLayer>
                </a14:imgProps>
              </a:ext>
              <a:ext uri="{28A0092B-C50C-407E-A947-70E740481C1C}">
                <a14:useLocalDpi xmlns:a14="http://schemas.microsoft.com/office/drawing/2010/main"/>
              </a:ext>
            </a:extLst>
          </a:blip>
          <a:stretch>
            <a:fillRect/>
          </a:stretch>
        </p:blipFill>
        <p:spPr>
          <a:xfrm>
            <a:off x="10588859" y="2890400"/>
            <a:ext cx="1303511" cy="434506"/>
          </a:xfrm>
          <a:prstGeom prst="rect">
            <a:avLst/>
          </a:prstGeom>
        </p:spPr>
      </p:pic>
      <p:graphicFrame>
        <p:nvGraphicFramePr>
          <p:cNvPr id="127" name="Table 10">
            <a:extLst>
              <a:ext uri="{FF2B5EF4-FFF2-40B4-BE49-F238E27FC236}">
                <a16:creationId xmlns:a16="http://schemas.microsoft.com/office/drawing/2014/main" id="{C03700C1-4117-504E-A421-DE77C80A5820}"/>
              </a:ext>
            </a:extLst>
          </p:cNvPr>
          <p:cNvGraphicFramePr>
            <a:graphicFrameLocks noGrp="1"/>
          </p:cNvGraphicFramePr>
          <p:nvPr>
            <p:extLst>
              <p:ext uri="{D42A27DB-BD31-4B8C-83A1-F6EECF244321}">
                <p14:modId xmlns:p14="http://schemas.microsoft.com/office/powerpoint/2010/main" val="3802159148"/>
              </p:ext>
            </p:extLst>
          </p:nvPr>
        </p:nvGraphicFramePr>
        <p:xfrm>
          <a:off x="10361666" y="4262585"/>
          <a:ext cx="1670493" cy="425039"/>
        </p:xfrm>
        <a:graphic>
          <a:graphicData uri="http://schemas.openxmlformats.org/drawingml/2006/table">
            <a:tbl>
              <a:tblPr firstRow="1" bandRow="1">
                <a:tableStyleId>{5C22544A-7EE6-4342-B048-85BDC9FD1C3A}</a:tableStyleId>
              </a:tblPr>
              <a:tblGrid>
                <a:gridCol w="1670493">
                  <a:extLst>
                    <a:ext uri="{9D8B030D-6E8A-4147-A177-3AD203B41FA5}">
                      <a16:colId xmlns:a16="http://schemas.microsoft.com/office/drawing/2014/main" val="404435017"/>
                    </a:ext>
                  </a:extLst>
                </a:gridCol>
              </a:tblGrid>
              <a:tr h="425039">
                <a:tc>
                  <a:txBody>
                    <a:bodyPr/>
                    <a:lstStyle/>
                    <a:p>
                      <a:pPr marL="0" indent="0" algn="ctr">
                        <a:lnSpc>
                          <a:spcPct val="150000"/>
                        </a:lnSpc>
                        <a:spcBef>
                          <a:spcPts val="600"/>
                        </a:spcBef>
                        <a:buFont typeface="Arial" panose="020B0604020202020204" pitchFamily="34" charset="0"/>
                        <a:buNone/>
                      </a:pPr>
                      <a:r>
                        <a:rPr lang="en-US" sz="1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Delivery Pools</a:t>
                      </a:r>
                    </a:p>
                  </a:txBody>
                  <a:tcPr marL="121706" marR="121706" marT="28388" marB="28388">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4281365"/>
                  </a:ext>
                </a:extLst>
              </a:tr>
            </a:tbl>
          </a:graphicData>
        </a:graphic>
      </p:graphicFrame>
      <p:grpSp>
        <p:nvGrpSpPr>
          <p:cNvPr id="128" name="Group 127">
            <a:extLst>
              <a:ext uri="{FF2B5EF4-FFF2-40B4-BE49-F238E27FC236}">
                <a16:creationId xmlns:a16="http://schemas.microsoft.com/office/drawing/2014/main" id="{562854A2-AC7A-D747-9DE6-62EA880DB7C5}"/>
              </a:ext>
            </a:extLst>
          </p:cNvPr>
          <p:cNvGrpSpPr>
            <a:grpSpLocks noChangeAspect="1"/>
          </p:cNvGrpSpPr>
          <p:nvPr/>
        </p:nvGrpSpPr>
        <p:grpSpPr>
          <a:xfrm>
            <a:off x="9609250" y="4649625"/>
            <a:ext cx="259675" cy="259675"/>
            <a:chOff x="8914825" y="4837218"/>
            <a:chExt cx="379017" cy="379017"/>
          </a:xfrm>
        </p:grpSpPr>
        <p:sp>
          <p:nvSpPr>
            <p:cNvPr id="129" name="Oval 128">
              <a:extLst>
                <a:ext uri="{FF2B5EF4-FFF2-40B4-BE49-F238E27FC236}">
                  <a16:creationId xmlns:a16="http://schemas.microsoft.com/office/drawing/2014/main" id="{361A88B8-59FD-AC49-A192-84871CD51BF4}"/>
                </a:ext>
              </a:extLst>
            </p:cNvPr>
            <p:cNvSpPr/>
            <p:nvPr/>
          </p:nvSpPr>
          <p:spPr>
            <a:xfrm>
              <a:off x="8914825" y="4837218"/>
              <a:ext cx="379017" cy="379017"/>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B5CEE962-702B-6449-84B2-C76686657EC7}"/>
                </a:ext>
              </a:extLst>
            </p:cNvPr>
            <p:cNvGrpSpPr/>
            <p:nvPr/>
          </p:nvGrpSpPr>
          <p:grpSpPr>
            <a:xfrm>
              <a:off x="8993147" y="4918067"/>
              <a:ext cx="213720" cy="252259"/>
              <a:chOff x="6145213" y="7040563"/>
              <a:chExt cx="484187" cy="571500"/>
            </a:xfrm>
            <a:solidFill>
              <a:schemeClr val="bg1"/>
            </a:solidFill>
          </p:grpSpPr>
          <p:sp>
            <p:nvSpPr>
              <p:cNvPr id="131" name="Freeform 365">
                <a:extLst>
                  <a:ext uri="{FF2B5EF4-FFF2-40B4-BE49-F238E27FC236}">
                    <a16:creationId xmlns:a16="http://schemas.microsoft.com/office/drawing/2014/main" id="{145BB697-F421-FD45-BEF4-7A34A5507A07}"/>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66">
                <a:extLst>
                  <a:ext uri="{FF2B5EF4-FFF2-40B4-BE49-F238E27FC236}">
                    <a16:creationId xmlns:a16="http://schemas.microsoft.com/office/drawing/2014/main" id="{51C78C7E-8119-DD47-8FAE-92DC073FFFDC}"/>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67">
                <a:extLst>
                  <a:ext uri="{FF2B5EF4-FFF2-40B4-BE49-F238E27FC236}">
                    <a16:creationId xmlns:a16="http://schemas.microsoft.com/office/drawing/2014/main" id="{8B408FBF-E8A5-C54C-B36A-CC9524D3E03E}"/>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68">
                <a:extLst>
                  <a:ext uri="{FF2B5EF4-FFF2-40B4-BE49-F238E27FC236}">
                    <a16:creationId xmlns:a16="http://schemas.microsoft.com/office/drawing/2014/main" id="{DAE4AFB0-9C61-BA4C-874C-F5C6D9A02813}"/>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69">
                <a:extLst>
                  <a:ext uri="{FF2B5EF4-FFF2-40B4-BE49-F238E27FC236}">
                    <a16:creationId xmlns:a16="http://schemas.microsoft.com/office/drawing/2014/main" id="{84CD8391-E18F-494E-8591-B07C710A7AD8}"/>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70">
                <a:extLst>
                  <a:ext uri="{FF2B5EF4-FFF2-40B4-BE49-F238E27FC236}">
                    <a16:creationId xmlns:a16="http://schemas.microsoft.com/office/drawing/2014/main" id="{38134870-15CA-7145-AC46-896E4315D6BD}"/>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39" name="Picture 138">
            <a:extLst>
              <a:ext uri="{FF2B5EF4-FFF2-40B4-BE49-F238E27FC236}">
                <a16:creationId xmlns:a16="http://schemas.microsoft.com/office/drawing/2014/main" id="{D79D2610-4E9A-F64C-AC8C-E28CA3C2DDA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9153168" y="2968394"/>
            <a:ext cx="1678175" cy="1678175"/>
          </a:xfrm>
          <a:prstGeom prst="rect">
            <a:avLst/>
          </a:prstGeom>
        </p:spPr>
      </p:pic>
      <p:sp>
        <p:nvSpPr>
          <p:cNvPr id="141" name="Rectangle 140">
            <a:extLst>
              <a:ext uri="{FF2B5EF4-FFF2-40B4-BE49-F238E27FC236}">
                <a16:creationId xmlns:a16="http://schemas.microsoft.com/office/drawing/2014/main" id="{DA9B10E6-07D9-4531-8EF2-742E7F6F4158}"/>
              </a:ext>
            </a:extLst>
          </p:cNvPr>
          <p:cNvSpPr/>
          <p:nvPr/>
        </p:nvSpPr>
        <p:spPr>
          <a:xfrm>
            <a:off x="331594" y="5644854"/>
            <a:ext cx="11656466" cy="3838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2F879F"/>
                </a:solidFill>
                <a:latin typeface="Open Sans Semibold" panose="020B0606030504020204" pitchFamily="34" charset="0"/>
                <a:ea typeface="Open Sans Semibold" panose="020B0606030504020204" pitchFamily="34" charset="0"/>
                <a:cs typeface="Open Sans Semibold" panose="020B0606030504020204" pitchFamily="34" charset="0"/>
              </a:rPr>
              <a:t>Enhancing customer satisfaction through an immersive pre-sales experience, creative deal structures, and tailored delivery models</a:t>
            </a:r>
          </a:p>
        </p:txBody>
      </p:sp>
      <p:sp>
        <p:nvSpPr>
          <p:cNvPr id="6" name="Rectangle 5">
            <a:extLst>
              <a:ext uri="{FF2B5EF4-FFF2-40B4-BE49-F238E27FC236}">
                <a16:creationId xmlns:a16="http://schemas.microsoft.com/office/drawing/2014/main" id="{4E8301B5-E84A-4215-8D49-37FDBECA902A}"/>
              </a:ext>
            </a:extLst>
          </p:cNvPr>
          <p:cNvSpPr/>
          <p:nvPr/>
        </p:nvSpPr>
        <p:spPr>
          <a:xfrm>
            <a:off x="5046318" y="2086399"/>
            <a:ext cx="2417876" cy="414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Representative Examples</a:t>
            </a:r>
          </a:p>
        </p:txBody>
      </p:sp>
      <p:sp>
        <p:nvSpPr>
          <p:cNvPr id="69" name="Rectangle 68">
            <a:extLst>
              <a:ext uri="{FF2B5EF4-FFF2-40B4-BE49-F238E27FC236}">
                <a16:creationId xmlns:a16="http://schemas.microsoft.com/office/drawing/2014/main" id="{65E8B9DA-2993-46C0-A657-5E85EF1CD193}"/>
              </a:ext>
            </a:extLst>
          </p:cNvPr>
          <p:cNvSpPr/>
          <p:nvPr/>
        </p:nvSpPr>
        <p:spPr>
          <a:xfrm>
            <a:off x="4306249" y="1112906"/>
            <a:ext cx="3579236" cy="283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pc="3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SALES EXECUTION / PRICING</a:t>
            </a:r>
          </a:p>
        </p:txBody>
      </p:sp>
      <p:sp>
        <p:nvSpPr>
          <p:cNvPr id="77" name="Rectangle 76">
            <a:extLst>
              <a:ext uri="{FF2B5EF4-FFF2-40B4-BE49-F238E27FC236}">
                <a16:creationId xmlns:a16="http://schemas.microsoft.com/office/drawing/2014/main" id="{989A76AD-2C39-4C06-A1E9-F2E871D65B6A}"/>
              </a:ext>
            </a:extLst>
          </p:cNvPr>
          <p:cNvSpPr/>
          <p:nvPr/>
        </p:nvSpPr>
        <p:spPr>
          <a:xfrm>
            <a:off x="9415964" y="3707324"/>
            <a:ext cx="1275448" cy="202205"/>
          </a:xfrm>
          <a:prstGeom prst="rect">
            <a:avLst/>
          </a:prstGeom>
          <a:solidFill>
            <a:schemeClr val="bg1">
              <a:lumMod val="9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tx1"/>
                </a:solidFill>
              </a:rPr>
              <a:t>Human With Machines</a:t>
            </a:r>
          </a:p>
        </p:txBody>
      </p:sp>
      <p:pic>
        <p:nvPicPr>
          <p:cNvPr id="79" name="Picture 7" descr="Network Rail - Wikipedia">
            <a:extLst>
              <a:ext uri="{FF2B5EF4-FFF2-40B4-BE49-F238E27FC236}">
                <a16:creationId xmlns:a16="http://schemas.microsoft.com/office/drawing/2014/main" id="{8B556C7E-BE4B-42A2-BE0E-E0800E57BA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6045" y="5268449"/>
            <a:ext cx="595488" cy="22380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US Bank Logo">
            <a:extLst>
              <a:ext uri="{FF2B5EF4-FFF2-40B4-BE49-F238E27FC236}">
                <a16:creationId xmlns:a16="http://schemas.microsoft.com/office/drawing/2014/main" id="{114C5301-8394-4A88-B570-B4FACDE932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38331" y="5318016"/>
            <a:ext cx="724905" cy="181227"/>
          </a:xfrm>
          <a:prstGeom prst="rect">
            <a:avLst/>
          </a:prstGeom>
          <a:noFill/>
          <a:extLst>
            <a:ext uri="{909E8E84-426E-40DD-AFC4-6F175D3DCCD1}">
              <a14:hiddenFill xmlns:a14="http://schemas.microsoft.com/office/drawing/2010/main">
                <a:solidFill>
                  <a:srgbClr val="FFFFFF"/>
                </a:solidFill>
              </a14:hiddenFill>
            </a:ext>
          </a:extLst>
        </p:spPr>
      </p:pic>
      <p:pic>
        <p:nvPicPr>
          <p:cNvPr id="10251" name="Picture 11" descr="Hertz | The Org">
            <a:extLst>
              <a:ext uri="{FF2B5EF4-FFF2-40B4-BE49-F238E27FC236}">
                <a16:creationId xmlns:a16="http://schemas.microsoft.com/office/drawing/2014/main" id="{5933CBE3-D097-4F7F-A17E-5F119CDE8FA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5038" b="27457"/>
          <a:stretch/>
        </p:blipFill>
        <p:spPr bwMode="auto">
          <a:xfrm>
            <a:off x="11140034" y="5206973"/>
            <a:ext cx="620787" cy="294905"/>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Social network">
            <a:extLst>
              <a:ext uri="{FF2B5EF4-FFF2-40B4-BE49-F238E27FC236}">
                <a16:creationId xmlns:a16="http://schemas.microsoft.com/office/drawing/2014/main" id="{3684F6EF-7C72-44B3-94B5-83CBFB9F44CA}"/>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1010894" y="3951004"/>
            <a:ext cx="426575" cy="426575"/>
          </a:xfrm>
          <a:prstGeom prst="rect">
            <a:avLst/>
          </a:prstGeom>
        </p:spPr>
      </p:pic>
      <p:pic>
        <p:nvPicPr>
          <p:cNvPr id="10257" name="Picture 17">
            <a:extLst>
              <a:ext uri="{FF2B5EF4-FFF2-40B4-BE49-F238E27FC236}">
                <a16:creationId xmlns:a16="http://schemas.microsoft.com/office/drawing/2014/main" id="{A1959ED9-FEB8-40FE-BBF3-44C6F908368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8110" y="3893959"/>
            <a:ext cx="929978" cy="27972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nergyAustralia - Home | Facebook">
            <a:extLst>
              <a:ext uri="{FF2B5EF4-FFF2-40B4-BE49-F238E27FC236}">
                <a16:creationId xmlns:a16="http://schemas.microsoft.com/office/drawing/2014/main" id="{9753588C-DF9F-462A-B1EC-A05EC233500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6160" t="8762" r="6747" b="12062"/>
          <a:stretch/>
        </p:blipFill>
        <p:spPr bwMode="auto">
          <a:xfrm>
            <a:off x="3063846" y="4513846"/>
            <a:ext cx="791582" cy="71962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D7B0B547-F17A-49BB-BBCC-15858FA96359}"/>
              </a:ext>
            </a:extLst>
          </p:cNvPr>
          <p:cNvPicPr>
            <a:picLocks noChangeAspect="1"/>
          </p:cNvPicPr>
          <p:nvPr/>
        </p:nvPicPr>
        <p:blipFill>
          <a:blip r:embed="rId18"/>
          <a:stretch>
            <a:fillRect/>
          </a:stretch>
        </p:blipFill>
        <p:spPr>
          <a:xfrm>
            <a:off x="10735638" y="112421"/>
            <a:ext cx="667512" cy="667512"/>
          </a:xfrm>
          <a:prstGeom prst="rect">
            <a:avLst/>
          </a:prstGeom>
        </p:spPr>
      </p:pic>
      <p:grpSp>
        <p:nvGrpSpPr>
          <p:cNvPr id="74" name="Group 73">
            <a:extLst>
              <a:ext uri="{FF2B5EF4-FFF2-40B4-BE49-F238E27FC236}">
                <a16:creationId xmlns:a16="http://schemas.microsoft.com/office/drawing/2014/main" id="{30B0588D-1732-43CD-99C7-7C395F47610F}"/>
              </a:ext>
            </a:extLst>
          </p:cNvPr>
          <p:cNvGrpSpPr/>
          <p:nvPr/>
        </p:nvGrpSpPr>
        <p:grpSpPr>
          <a:xfrm>
            <a:off x="11452896" y="149761"/>
            <a:ext cx="576072" cy="576072"/>
            <a:chOff x="11452896" y="149761"/>
            <a:chExt cx="576072" cy="576072"/>
          </a:xfrm>
        </p:grpSpPr>
        <p:grpSp>
          <p:nvGrpSpPr>
            <p:cNvPr id="75" name="Group 74">
              <a:extLst>
                <a:ext uri="{FF2B5EF4-FFF2-40B4-BE49-F238E27FC236}">
                  <a16:creationId xmlns:a16="http://schemas.microsoft.com/office/drawing/2014/main" id="{0347A4AC-51C2-46B2-A3ED-48FD1E1E45FC}"/>
                </a:ext>
              </a:extLst>
            </p:cNvPr>
            <p:cNvGrpSpPr>
              <a:grpSpLocks noChangeAspect="1"/>
            </p:cNvGrpSpPr>
            <p:nvPr/>
          </p:nvGrpSpPr>
          <p:grpSpPr>
            <a:xfrm>
              <a:off x="11452896" y="149761"/>
              <a:ext cx="576072" cy="576072"/>
              <a:chOff x="484444" y="1143000"/>
              <a:chExt cx="4572000" cy="4572000"/>
            </a:xfrm>
          </p:grpSpPr>
          <p:sp>
            <p:nvSpPr>
              <p:cNvPr id="78" name="Pie 18">
                <a:extLst>
                  <a:ext uri="{FF2B5EF4-FFF2-40B4-BE49-F238E27FC236}">
                    <a16:creationId xmlns:a16="http://schemas.microsoft.com/office/drawing/2014/main" id="{FF10E825-F44A-4F77-9469-33E97FDD60DC}"/>
                  </a:ext>
                </a:extLst>
              </p:cNvPr>
              <p:cNvSpPr>
                <a:spLocks noChangeAspect="1"/>
              </p:cNvSpPr>
              <p:nvPr/>
            </p:nvSpPr>
            <p:spPr>
              <a:xfrm>
                <a:off x="484444" y="1143000"/>
                <a:ext cx="4572000" cy="4572000"/>
              </a:xfrm>
              <a:prstGeom prst="pie">
                <a:avLst>
                  <a:gd name="adj1" fmla="val 9760010"/>
                  <a:gd name="adj2" fmla="val 14009823"/>
                </a:avLst>
              </a:prstGeom>
              <a:solidFill>
                <a:srgbClr val="00ABAB"/>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Pie 19">
                <a:extLst>
                  <a:ext uri="{FF2B5EF4-FFF2-40B4-BE49-F238E27FC236}">
                    <a16:creationId xmlns:a16="http://schemas.microsoft.com/office/drawing/2014/main" id="{487888E7-EAE8-498D-832D-674CF27B5155}"/>
                  </a:ext>
                </a:extLst>
              </p:cNvPr>
              <p:cNvSpPr>
                <a:spLocks noChangeAspect="1"/>
              </p:cNvSpPr>
              <p:nvPr/>
            </p:nvSpPr>
            <p:spPr>
              <a:xfrm>
                <a:off x="484444" y="1143000"/>
                <a:ext cx="4572000" cy="4572000"/>
              </a:xfrm>
              <a:prstGeom prst="pie">
                <a:avLst>
                  <a:gd name="adj1" fmla="val 14024487"/>
                  <a:gd name="adj2" fmla="val 18588334"/>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Pie 20">
                <a:extLst>
                  <a:ext uri="{FF2B5EF4-FFF2-40B4-BE49-F238E27FC236}">
                    <a16:creationId xmlns:a16="http://schemas.microsoft.com/office/drawing/2014/main" id="{3C659205-DC5E-4058-80DA-1111E674F666}"/>
                  </a:ext>
                </a:extLst>
              </p:cNvPr>
              <p:cNvSpPr>
                <a:spLocks noChangeAspect="1"/>
              </p:cNvSpPr>
              <p:nvPr/>
            </p:nvSpPr>
            <p:spPr>
              <a:xfrm>
                <a:off x="484444" y="1143000"/>
                <a:ext cx="4572000" cy="4572000"/>
              </a:xfrm>
              <a:prstGeom prst="pie">
                <a:avLst>
                  <a:gd name="adj1" fmla="val 18606185"/>
                  <a:gd name="adj2" fmla="val 1139074"/>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Pie 21">
                <a:extLst>
                  <a:ext uri="{FF2B5EF4-FFF2-40B4-BE49-F238E27FC236}">
                    <a16:creationId xmlns:a16="http://schemas.microsoft.com/office/drawing/2014/main" id="{4DD1A994-F324-47FA-B961-F447842122B7}"/>
                  </a:ext>
                </a:extLst>
              </p:cNvPr>
              <p:cNvSpPr>
                <a:spLocks noChangeAspect="1"/>
              </p:cNvSpPr>
              <p:nvPr/>
            </p:nvSpPr>
            <p:spPr>
              <a:xfrm>
                <a:off x="484444" y="1143000"/>
                <a:ext cx="4572000" cy="4572000"/>
              </a:xfrm>
              <a:prstGeom prst="pie">
                <a:avLst>
                  <a:gd name="adj1" fmla="val 5416473"/>
                  <a:gd name="adj2" fmla="val 9753092"/>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Pie 22">
                <a:extLst>
                  <a:ext uri="{FF2B5EF4-FFF2-40B4-BE49-F238E27FC236}">
                    <a16:creationId xmlns:a16="http://schemas.microsoft.com/office/drawing/2014/main" id="{722F8DB2-96A5-4130-B79E-8A1FB16BEF35}"/>
                  </a:ext>
                </a:extLst>
              </p:cNvPr>
              <p:cNvSpPr>
                <a:spLocks noChangeAspect="1"/>
              </p:cNvSpPr>
              <p:nvPr/>
            </p:nvSpPr>
            <p:spPr>
              <a:xfrm>
                <a:off x="484444" y="1143000"/>
                <a:ext cx="4572000" cy="4572000"/>
              </a:xfrm>
              <a:prstGeom prst="pie">
                <a:avLst>
                  <a:gd name="adj1" fmla="val 1144392"/>
                  <a:gd name="adj2" fmla="val 5396955"/>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6" name="Oval 75">
              <a:extLst>
                <a:ext uri="{FF2B5EF4-FFF2-40B4-BE49-F238E27FC236}">
                  <a16:creationId xmlns:a16="http://schemas.microsoft.com/office/drawing/2014/main" id="{F0A163F2-115C-4AA4-8F7A-6C74A1D05810}"/>
                </a:ext>
              </a:extLst>
            </p:cNvPr>
            <p:cNvSpPr/>
            <p:nvPr/>
          </p:nvSpPr>
          <p:spPr>
            <a:xfrm>
              <a:off x="11620917" y="317782"/>
              <a:ext cx="240030" cy="2400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 name="Rectangle 3">
            <a:extLst>
              <a:ext uri="{FF2B5EF4-FFF2-40B4-BE49-F238E27FC236}">
                <a16:creationId xmlns:a16="http://schemas.microsoft.com/office/drawing/2014/main" id="{C0ABF0E0-F721-48BB-A9D4-E0BB9D79236C}"/>
              </a:ext>
            </a:extLst>
          </p:cNvPr>
          <p:cNvSpPr/>
          <p:nvPr/>
        </p:nvSpPr>
        <p:spPr>
          <a:xfrm>
            <a:off x="2962522" y="3018886"/>
            <a:ext cx="966931" cy="338554"/>
          </a:xfrm>
          <a:prstGeom prst="rect">
            <a:avLst/>
          </a:prstGeom>
        </p:spPr>
        <p:txBody>
          <a:bodyPr wrap="none">
            <a:spAutoFit/>
          </a:bodyPr>
          <a:lstStyle/>
          <a:p>
            <a:r>
              <a:rPr lang="en-US" sz="800" dirty="0"/>
              <a:t>&lt;Health Insurance </a:t>
            </a:r>
          </a:p>
          <a:p>
            <a:r>
              <a:rPr lang="en-US" sz="800" dirty="0"/>
              <a:t>Carrier #1Logo&gt;</a:t>
            </a:r>
            <a:endParaRPr lang="en-US" sz="800" dirty="0">
              <a:effectLst/>
            </a:endParaRPr>
          </a:p>
        </p:txBody>
      </p:sp>
    </p:spTree>
    <p:extLst>
      <p:ext uri="{BB962C8B-B14F-4D97-AF65-F5344CB8AC3E}">
        <p14:creationId xmlns:p14="http://schemas.microsoft.com/office/powerpoint/2010/main" val="2485800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FB8AA7-2C14-4935-8D30-A47D44D4647E}"/>
              </a:ext>
            </a:extLst>
          </p:cNvPr>
          <p:cNvSpPr>
            <a:spLocks noGrp="1"/>
          </p:cNvSpPr>
          <p:nvPr>
            <p:ph type="body" sz="quarter" idx="10"/>
          </p:nvPr>
        </p:nvSpPr>
        <p:spPr>
          <a:xfrm>
            <a:off x="331594" y="329819"/>
            <a:ext cx="11202044" cy="369332"/>
          </a:xfrm>
        </p:spPr>
        <p:txBody>
          <a:bodyPr/>
          <a:lstStyle/>
          <a:p>
            <a:r>
              <a:rPr lang="en-US" dirty="0"/>
              <a:t>Trailblazing the Path Forward</a:t>
            </a:r>
          </a:p>
        </p:txBody>
      </p:sp>
      <p:sp>
        <p:nvSpPr>
          <p:cNvPr id="5" name="object 5">
            <a:extLst>
              <a:ext uri="{FF2B5EF4-FFF2-40B4-BE49-F238E27FC236}">
                <a16:creationId xmlns:a16="http://schemas.microsoft.com/office/drawing/2014/main" id="{BC76A821-D603-4C83-B09C-D32BD3636034}"/>
              </a:ext>
            </a:extLst>
          </p:cNvPr>
          <p:cNvSpPr/>
          <p:nvPr/>
        </p:nvSpPr>
        <p:spPr>
          <a:xfrm>
            <a:off x="766618" y="1861087"/>
            <a:ext cx="5521475" cy="707461"/>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1200" cap="none" spc="0" normalizeH="0" baseline="0" noProof="0">
              <a:ln>
                <a:noFill/>
              </a:ln>
              <a:solidFill>
                <a:prstClr val="black"/>
              </a:solidFill>
              <a:effectLst>
                <a:outerShdw blurRad="114300" dist="203200" dir="5400000" algn="ctr" rotWithShape="0">
                  <a:srgbClr val="000000">
                    <a:alpha val="10000"/>
                  </a:srgbClr>
                </a:outerShdw>
              </a:effectLst>
              <a:uLnTx/>
              <a:uFillTx/>
              <a:latin typeface="Calibri"/>
              <a:ea typeface="+mn-ea"/>
              <a:cs typeface="+mn-cs"/>
            </a:endParaRPr>
          </a:p>
        </p:txBody>
      </p:sp>
      <p:sp>
        <p:nvSpPr>
          <p:cNvPr id="6" name="object 5">
            <a:extLst>
              <a:ext uri="{FF2B5EF4-FFF2-40B4-BE49-F238E27FC236}">
                <a16:creationId xmlns:a16="http://schemas.microsoft.com/office/drawing/2014/main" id="{371E5B13-130B-4AC3-B074-2274C2F13D33}"/>
              </a:ext>
            </a:extLst>
          </p:cNvPr>
          <p:cNvSpPr/>
          <p:nvPr/>
        </p:nvSpPr>
        <p:spPr>
          <a:xfrm>
            <a:off x="766618" y="2701581"/>
            <a:ext cx="5521475" cy="707461"/>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1200" cap="none" spc="0" normalizeH="0" baseline="0" noProof="0">
              <a:ln>
                <a:noFill/>
              </a:ln>
              <a:solidFill>
                <a:prstClr val="black"/>
              </a:solidFill>
              <a:effectLst>
                <a:outerShdw blurRad="114300" dist="203200" dir="5400000" algn="ctr" rotWithShape="0">
                  <a:srgbClr val="000000">
                    <a:alpha val="10000"/>
                  </a:srgbClr>
                </a:outerShdw>
              </a:effectLst>
              <a:uLnTx/>
              <a:uFillTx/>
              <a:latin typeface="Calibri"/>
              <a:ea typeface="+mn-ea"/>
              <a:cs typeface="+mn-cs"/>
            </a:endParaRPr>
          </a:p>
        </p:txBody>
      </p:sp>
      <p:sp>
        <p:nvSpPr>
          <p:cNvPr id="7" name="object 5">
            <a:extLst>
              <a:ext uri="{FF2B5EF4-FFF2-40B4-BE49-F238E27FC236}">
                <a16:creationId xmlns:a16="http://schemas.microsoft.com/office/drawing/2014/main" id="{077C226A-7A55-4D00-876E-AD9A7BA9BE60}"/>
              </a:ext>
            </a:extLst>
          </p:cNvPr>
          <p:cNvSpPr/>
          <p:nvPr/>
        </p:nvSpPr>
        <p:spPr>
          <a:xfrm>
            <a:off x="766618" y="3542075"/>
            <a:ext cx="5521475" cy="707461"/>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1200" cap="none" spc="0" normalizeH="0" baseline="0" noProof="0">
              <a:ln>
                <a:noFill/>
              </a:ln>
              <a:solidFill>
                <a:prstClr val="black"/>
              </a:solidFill>
              <a:effectLst>
                <a:outerShdw blurRad="114300" dist="203200" dir="5400000" algn="ctr" rotWithShape="0">
                  <a:srgbClr val="000000">
                    <a:alpha val="10000"/>
                  </a:srgbClr>
                </a:outerShdw>
              </a:effectLst>
              <a:uLnTx/>
              <a:uFillTx/>
              <a:latin typeface="Calibri"/>
              <a:ea typeface="+mn-ea"/>
              <a:cs typeface="+mn-cs"/>
            </a:endParaRPr>
          </a:p>
        </p:txBody>
      </p:sp>
      <p:sp>
        <p:nvSpPr>
          <p:cNvPr id="8" name="object 5">
            <a:extLst>
              <a:ext uri="{FF2B5EF4-FFF2-40B4-BE49-F238E27FC236}">
                <a16:creationId xmlns:a16="http://schemas.microsoft.com/office/drawing/2014/main" id="{8102C5E7-A3CA-4841-9F54-44BCC3AA0798}"/>
              </a:ext>
            </a:extLst>
          </p:cNvPr>
          <p:cNvSpPr/>
          <p:nvPr/>
        </p:nvSpPr>
        <p:spPr>
          <a:xfrm>
            <a:off x="766618" y="4382569"/>
            <a:ext cx="5521475" cy="707461"/>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1200" cap="none" spc="0" normalizeH="0" baseline="0" noProof="0">
              <a:ln>
                <a:noFill/>
              </a:ln>
              <a:solidFill>
                <a:prstClr val="black"/>
              </a:solidFill>
              <a:effectLst>
                <a:outerShdw blurRad="114300" dist="203200" dir="5400000" algn="ctr" rotWithShape="0">
                  <a:srgbClr val="000000">
                    <a:alpha val="10000"/>
                  </a:srgbClr>
                </a:outerShdw>
              </a:effectLst>
              <a:uLnTx/>
              <a:uFillTx/>
              <a:latin typeface="Calibri"/>
              <a:ea typeface="+mn-ea"/>
              <a:cs typeface="+mn-cs"/>
            </a:endParaRPr>
          </a:p>
        </p:txBody>
      </p:sp>
      <p:sp>
        <p:nvSpPr>
          <p:cNvPr id="9" name="object 5">
            <a:extLst>
              <a:ext uri="{FF2B5EF4-FFF2-40B4-BE49-F238E27FC236}">
                <a16:creationId xmlns:a16="http://schemas.microsoft.com/office/drawing/2014/main" id="{C8075E99-E308-48D6-9830-6B1D89A65724}"/>
              </a:ext>
            </a:extLst>
          </p:cNvPr>
          <p:cNvSpPr/>
          <p:nvPr/>
        </p:nvSpPr>
        <p:spPr>
          <a:xfrm>
            <a:off x="766618" y="5223064"/>
            <a:ext cx="5521475" cy="707461"/>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1200" cap="none" spc="0" normalizeH="0" baseline="0" noProof="0">
              <a:ln>
                <a:noFill/>
              </a:ln>
              <a:solidFill>
                <a:prstClr val="black"/>
              </a:solidFill>
              <a:effectLst>
                <a:outerShdw blurRad="114300" dist="203200" dir="5400000" algn="ctr" rotWithShape="0">
                  <a:srgbClr val="000000">
                    <a:alpha val="10000"/>
                  </a:srgbClr>
                </a:outerShdw>
              </a:effectLst>
              <a:uLnTx/>
              <a:uFillTx/>
              <a:latin typeface="Calibri"/>
              <a:ea typeface="+mn-ea"/>
              <a:cs typeface="+mn-cs"/>
            </a:endParaRPr>
          </a:p>
        </p:txBody>
      </p:sp>
      <p:sp>
        <p:nvSpPr>
          <p:cNvPr id="10" name="Rectangle 9">
            <a:extLst>
              <a:ext uri="{FF2B5EF4-FFF2-40B4-BE49-F238E27FC236}">
                <a16:creationId xmlns:a16="http://schemas.microsoft.com/office/drawing/2014/main" id="{93B27ACE-73FF-489C-9C26-29CDBFA5CF38}"/>
              </a:ext>
            </a:extLst>
          </p:cNvPr>
          <p:cNvSpPr/>
          <p:nvPr/>
        </p:nvSpPr>
        <p:spPr>
          <a:xfrm>
            <a:off x="1311486" y="2048922"/>
            <a:ext cx="3324308"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8157"/>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Reimagining Professional Services</a:t>
            </a:r>
          </a:p>
        </p:txBody>
      </p:sp>
      <p:sp>
        <p:nvSpPr>
          <p:cNvPr id="11" name="Rectangle 10">
            <a:extLst>
              <a:ext uri="{FF2B5EF4-FFF2-40B4-BE49-F238E27FC236}">
                <a16:creationId xmlns:a16="http://schemas.microsoft.com/office/drawing/2014/main" id="{11BD2941-56A0-4547-9E5E-FCC86530D4BC}"/>
              </a:ext>
            </a:extLst>
          </p:cNvPr>
          <p:cNvSpPr/>
          <p:nvPr/>
        </p:nvSpPr>
        <p:spPr>
          <a:xfrm>
            <a:off x="1311486" y="5407517"/>
            <a:ext cx="3167855"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56B38"/>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Tailored Sales &amp; Delivery Models</a:t>
            </a:r>
          </a:p>
        </p:txBody>
      </p:sp>
      <p:sp>
        <p:nvSpPr>
          <p:cNvPr id="12" name="Rectangle 11">
            <a:extLst>
              <a:ext uri="{FF2B5EF4-FFF2-40B4-BE49-F238E27FC236}">
                <a16:creationId xmlns:a16="http://schemas.microsoft.com/office/drawing/2014/main" id="{8A70162E-5021-4039-A534-624D0D296117}"/>
              </a:ext>
            </a:extLst>
          </p:cNvPr>
          <p:cNvSpPr/>
          <p:nvPr/>
        </p:nvSpPr>
        <p:spPr>
          <a:xfrm>
            <a:off x="1311486" y="4567022"/>
            <a:ext cx="4202112"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87DC"/>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Building New AI-Hybrid Operate Businesses</a:t>
            </a:r>
          </a:p>
        </p:txBody>
      </p:sp>
      <p:sp>
        <p:nvSpPr>
          <p:cNvPr id="13" name="Rectangle 12">
            <a:extLst>
              <a:ext uri="{FF2B5EF4-FFF2-40B4-BE49-F238E27FC236}">
                <a16:creationId xmlns:a16="http://schemas.microsoft.com/office/drawing/2014/main" id="{56E28503-A93F-428C-AF25-10E8A3A7FF0C}"/>
              </a:ext>
            </a:extLst>
          </p:cNvPr>
          <p:cNvSpPr/>
          <p:nvPr/>
        </p:nvSpPr>
        <p:spPr>
          <a:xfrm>
            <a:off x="1311486" y="2887846"/>
            <a:ext cx="4810356"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57680"/>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Strategy-Led, Trustworthy &amp; Sustainable Solutions</a:t>
            </a:r>
          </a:p>
        </p:txBody>
      </p:sp>
      <p:sp>
        <p:nvSpPr>
          <p:cNvPr id="14" name="Rectangle 13">
            <a:extLst>
              <a:ext uri="{FF2B5EF4-FFF2-40B4-BE49-F238E27FC236}">
                <a16:creationId xmlns:a16="http://schemas.microsoft.com/office/drawing/2014/main" id="{46DECDF0-2795-4863-A383-9A3F6465FEF7}"/>
              </a:ext>
            </a:extLst>
          </p:cNvPr>
          <p:cNvSpPr/>
          <p:nvPr/>
        </p:nvSpPr>
        <p:spPr>
          <a:xfrm>
            <a:off x="1311486" y="3726528"/>
            <a:ext cx="2929007"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77A9"/>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Rapidly Scaling AI Capabilities</a:t>
            </a:r>
          </a:p>
        </p:txBody>
      </p:sp>
      <p:pic>
        <p:nvPicPr>
          <p:cNvPr id="15" name="Picture 14">
            <a:extLst>
              <a:ext uri="{FF2B5EF4-FFF2-40B4-BE49-F238E27FC236}">
                <a16:creationId xmlns:a16="http://schemas.microsoft.com/office/drawing/2014/main" id="{F4668AED-74C1-44BA-9622-5D5BA519A79E}"/>
              </a:ext>
            </a:extLst>
          </p:cNvPr>
          <p:cNvPicPr>
            <a:picLocks noChangeAspect="1"/>
          </p:cNvPicPr>
          <p:nvPr/>
        </p:nvPicPr>
        <p:blipFill>
          <a:blip r:embed="rId2"/>
          <a:stretch>
            <a:fillRect/>
          </a:stretch>
        </p:blipFill>
        <p:spPr>
          <a:xfrm>
            <a:off x="328074" y="2615627"/>
            <a:ext cx="913177" cy="913177"/>
          </a:xfrm>
          <a:prstGeom prst="rect">
            <a:avLst/>
          </a:prstGeom>
        </p:spPr>
      </p:pic>
      <p:pic>
        <p:nvPicPr>
          <p:cNvPr id="16" name="Picture 15">
            <a:extLst>
              <a:ext uri="{FF2B5EF4-FFF2-40B4-BE49-F238E27FC236}">
                <a16:creationId xmlns:a16="http://schemas.microsoft.com/office/drawing/2014/main" id="{6F36C18B-EE04-4382-98C4-B7589FE13FD5}"/>
              </a:ext>
            </a:extLst>
          </p:cNvPr>
          <p:cNvPicPr>
            <a:picLocks noChangeAspect="1"/>
          </p:cNvPicPr>
          <p:nvPr/>
        </p:nvPicPr>
        <p:blipFill>
          <a:blip r:embed="rId3"/>
          <a:stretch>
            <a:fillRect/>
          </a:stretch>
        </p:blipFill>
        <p:spPr>
          <a:xfrm>
            <a:off x="328074" y="1779108"/>
            <a:ext cx="916697" cy="916697"/>
          </a:xfrm>
          <a:prstGeom prst="rect">
            <a:avLst/>
          </a:prstGeom>
        </p:spPr>
      </p:pic>
      <p:pic>
        <p:nvPicPr>
          <p:cNvPr id="17" name="Picture 16">
            <a:extLst>
              <a:ext uri="{FF2B5EF4-FFF2-40B4-BE49-F238E27FC236}">
                <a16:creationId xmlns:a16="http://schemas.microsoft.com/office/drawing/2014/main" id="{052402E7-E886-4DD6-9598-0DB66D83497B}"/>
              </a:ext>
            </a:extLst>
          </p:cNvPr>
          <p:cNvPicPr>
            <a:picLocks noChangeAspect="1"/>
          </p:cNvPicPr>
          <p:nvPr/>
        </p:nvPicPr>
        <p:blipFill>
          <a:blip r:embed="rId4"/>
          <a:stretch>
            <a:fillRect/>
          </a:stretch>
        </p:blipFill>
        <p:spPr>
          <a:xfrm>
            <a:off x="328074" y="5118145"/>
            <a:ext cx="910774" cy="910774"/>
          </a:xfrm>
          <a:prstGeom prst="rect">
            <a:avLst/>
          </a:prstGeom>
        </p:spPr>
      </p:pic>
      <p:pic>
        <p:nvPicPr>
          <p:cNvPr id="18" name="Picture 17">
            <a:extLst>
              <a:ext uri="{FF2B5EF4-FFF2-40B4-BE49-F238E27FC236}">
                <a16:creationId xmlns:a16="http://schemas.microsoft.com/office/drawing/2014/main" id="{8301E7B2-C78C-4F04-B8A6-A02A0B4FF8A7}"/>
              </a:ext>
            </a:extLst>
          </p:cNvPr>
          <p:cNvPicPr>
            <a:picLocks noChangeAspect="1"/>
          </p:cNvPicPr>
          <p:nvPr/>
        </p:nvPicPr>
        <p:blipFill>
          <a:blip r:embed="rId5"/>
          <a:stretch>
            <a:fillRect/>
          </a:stretch>
        </p:blipFill>
        <p:spPr>
          <a:xfrm>
            <a:off x="328074" y="4281625"/>
            <a:ext cx="916697" cy="916697"/>
          </a:xfrm>
          <a:prstGeom prst="rect">
            <a:avLst/>
          </a:prstGeom>
        </p:spPr>
      </p:pic>
      <p:pic>
        <p:nvPicPr>
          <p:cNvPr id="19" name="Picture 18">
            <a:extLst>
              <a:ext uri="{FF2B5EF4-FFF2-40B4-BE49-F238E27FC236}">
                <a16:creationId xmlns:a16="http://schemas.microsoft.com/office/drawing/2014/main" id="{9C3180CC-39BA-4EAD-A9F9-BA2343119258}"/>
              </a:ext>
            </a:extLst>
          </p:cNvPr>
          <p:cNvPicPr>
            <a:picLocks noChangeAspect="1"/>
          </p:cNvPicPr>
          <p:nvPr/>
        </p:nvPicPr>
        <p:blipFill>
          <a:blip r:embed="rId6"/>
          <a:stretch>
            <a:fillRect/>
          </a:stretch>
        </p:blipFill>
        <p:spPr>
          <a:xfrm>
            <a:off x="328074" y="3448626"/>
            <a:ext cx="913177" cy="913177"/>
          </a:xfrm>
          <a:prstGeom prst="rect">
            <a:avLst/>
          </a:prstGeom>
        </p:spPr>
      </p:pic>
      <p:sp>
        <p:nvSpPr>
          <p:cNvPr id="23" name="object 3">
            <a:extLst>
              <a:ext uri="{FF2B5EF4-FFF2-40B4-BE49-F238E27FC236}">
                <a16:creationId xmlns:a16="http://schemas.microsoft.com/office/drawing/2014/main" id="{9ABEE10A-52B2-43BD-A127-E5FCAF67F6EE}"/>
              </a:ext>
            </a:extLst>
          </p:cNvPr>
          <p:cNvSpPr txBox="1"/>
          <p:nvPr/>
        </p:nvSpPr>
        <p:spPr>
          <a:xfrm>
            <a:off x="331594" y="868756"/>
            <a:ext cx="4835629" cy="1757982"/>
          </a:xfrm>
          <a:prstGeom prst="rect">
            <a:avLst/>
          </a:prstGeom>
        </p:spPr>
        <p:txBody>
          <a:bodyPr vert="horz" wrap="square" lIns="0" tIns="11430" rIns="0" bIns="0" rtlCol="0">
            <a:spAutoFit/>
          </a:bodyPr>
          <a:lstStyle/>
          <a:p>
            <a:pPr marL="12700" marR="5080" lvl="0" indent="0" algn="l" defTabSz="914400" rtl="0" eaLnBrk="1" fontAlgn="auto" latinLnBrk="0" hangingPunct="1">
              <a:lnSpc>
                <a:spcPct val="115799"/>
              </a:lnSpc>
              <a:spcBef>
                <a:spcPts val="90"/>
              </a:spcBef>
              <a:spcAft>
                <a:spcPts val="0"/>
              </a:spcAft>
              <a:buClrTx/>
              <a:buSzTx/>
              <a:buFontTx/>
              <a:buNone/>
              <a:tabLst/>
              <a:defRPr/>
            </a:pPr>
            <a:r>
              <a:rPr kumimoji="0" lang="en-US" sz="1600" u="none" strike="noStrike" kern="1200" cap="none" spc="-3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 </a:t>
            </a:r>
            <a:r>
              <a:rPr lang="en-US" sz="1600" spc="-30" dirty="0" err="1">
                <a:solidFill>
                  <a:srgbClr val="0097A9"/>
                </a:solidFill>
                <a:latin typeface="Open Sans" panose="020B0606030504020204" pitchFamily="34" charset="0"/>
                <a:ea typeface="Open Sans" panose="020B0606030504020204" pitchFamily="34" charset="0"/>
                <a:cs typeface="Open Sans" panose="020B0606030504020204" pitchFamily="34" charset="0"/>
              </a:rPr>
              <a:t>i</a:t>
            </a:r>
            <a:r>
              <a:rPr kumimoji="0" lang="en-US" sz="1600" u="none" strike="noStrike" kern="1200" cap="none" spc="-30" normalizeH="0" baseline="0" noProof="0" dirty="0" err="1">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magine</a:t>
            </a:r>
            <a:r>
              <a:rPr kumimoji="0" sz="1600" u="none" strike="noStrike" kern="1200" cap="none" spc="-3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sz="1600" u="none" strike="noStrike" kern="1200" cap="none" spc="-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what’s </a:t>
            </a:r>
            <a:r>
              <a:rPr kumimoji="0" sz="1600" u="none" strike="noStrike" kern="1200" cap="none" spc="-4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possible </a:t>
            </a:r>
            <a:r>
              <a:rPr kumimoji="0" sz="1600" u="none" strike="noStrike" kern="1200" cap="none" spc="-25"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 the</a:t>
            </a:r>
            <a:r>
              <a:rPr kumimoji="0" sz="1600" u="none" strike="noStrike" kern="1200" cap="none" spc="-17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sz="1600" u="none" strike="noStrike" kern="1200" cap="none" spc="-5"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Age</a:t>
            </a:r>
            <a:r>
              <a:rPr kumimoji="0" lang="en-US" sz="1600" u="none" strike="noStrike" kern="1200" cap="none" spc="-5"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sz="1600" u="none" strike="noStrike" kern="1200" cap="none" spc="-3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of </a:t>
            </a:r>
            <a:r>
              <a:rPr kumimoji="0" sz="1600" u="none" strike="noStrike" kern="1200" cap="none" spc="-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With, </a:t>
            </a:r>
            <a:r>
              <a:rPr kumimoji="0" sz="1600" u="none" strike="noStrike" kern="1200" cap="none" spc="-35"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then </a:t>
            </a:r>
            <a:r>
              <a:rPr kumimoji="0" sz="1600" u="none" strike="noStrike" kern="1200" cap="none" spc="-55"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translate </a:t>
            </a:r>
            <a:r>
              <a:rPr kumimoji="0" sz="1600" u="none" strike="noStrike" kern="1200" cap="none" spc="-5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insight</a:t>
            </a:r>
            <a:r>
              <a:rPr kumimoji="0" sz="1600" u="none" strike="noStrike" kern="1200" cap="none" spc="-11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sz="1600" u="none" strike="noStrike" kern="1200" cap="none" spc="-5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into</a:t>
            </a:r>
            <a:r>
              <a:rPr kumimoji="0" lang="en-US" sz="1600" u="none" strike="noStrike" kern="1200" cap="none" spc="-5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u="none" strike="noStrike" kern="1200" cap="none" spc="-1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trustworthy</a:t>
            </a:r>
            <a:r>
              <a:rPr kumimoji="0" lang="en-US" sz="1600" u="none" strike="noStrike" kern="1200" cap="none" spc="-8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u="none" strike="noStrike" kern="1200" cap="none" spc="-3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endParaRPr kumimoji="0" lang="en-US" sz="1600" u="none" strike="noStrike" kern="1200" cap="none" spc="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2700" marR="5080" lvl="0" indent="0" algn="l" defTabSz="914400" rtl="0" eaLnBrk="1" fontAlgn="auto" latinLnBrk="0" hangingPunct="1">
              <a:lnSpc>
                <a:spcPct val="115799"/>
              </a:lnSpc>
              <a:spcBef>
                <a:spcPts val="90"/>
              </a:spcBef>
              <a:spcAft>
                <a:spcPts val="0"/>
              </a:spcAft>
              <a:buClrTx/>
              <a:buSzTx/>
              <a:buFontTx/>
              <a:buNone/>
              <a:tabLst/>
              <a:defRPr/>
            </a:pPr>
            <a:endParaRPr kumimoji="0" lang="en-US" sz="1600" u="none" strike="noStrike" kern="1200" cap="none" spc="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2700" marR="5080" lvl="0" indent="0" algn="l" defTabSz="914400" rtl="0" eaLnBrk="1" fontAlgn="auto" latinLnBrk="0" hangingPunct="1">
              <a:lnSpc>
                <a:spcPct val="115799"/>
              </a:lnSpc>
              <a:spcBef>
                <a:spcPts val="90"/>
              </a:spcBef>
              <a:spcAft>
                <a:spcPts val="0"/>
              </a:spcAft>
              <a:buClrTx/>
              <a:buSzTx/>
              <a:buFontTx/>
              <a:buNone/>
              <a:tabLst/>
              <a:defRPr/>
            </a:pPr>
            <a:endParaRPr kumimoji="0" lang="en-US" sz="1600" u="none" strike="noStrike" kern="1200" cap="none" spc="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2700" marR="5080" lvl="0" indent="0" algn="l" defTabSz="914400" rtl="0" eaLnBrk="1" fontAlgn="auto" latinLnBrk="0" hangingPunct="1">
              <a:lnSpc>
                <a:spcPct val="115799"/>
              </a:lnSpc>
              <a:spcBef>
                <a:spcPts val="90"/>
              </a:spcBef>
              <a:spcAft>
                <a:spcPts val="0"/>
              </a:spcAft>
              <a:buClrTx/>
              <a:buSzTx/>
              <a:buFontTx/>
              <a:buNone/>
              <a:tabLst/>
              <a:defRPr/>
            </a:pPr>
            <a:endParaRPr kumimoji="0" lang="en-US" sz="1600" u="none" strike="noStrike" kern="1200" cap="none" spc="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2700" marR="5080" lvl="0" indent="0" algn="l" defTabSz="914400" rtl="0" eaLnBrk="1" fontAlgn="auto" latinLnBrk="0" hangingPunct="1">
              <a:lnSpc>
                <a:spcPct val="115799"/>
              </a:lnSpc>
              <a:spcBef>
                <a:spcPts val="90"/>
              </a:spcBef>
              <a:spcAft>
                <a:spcPts val="0"/>
              </a:spcAft>
              <a:buClrTx/>
              <a:buSzTx/>
              <a:buFontTx/>
              <a:buNone/>
              <a:tabLst/>
              <a:defRPr/>
            </a:pPr>
            <a:r>
              <a:rPr kumimoji="0" lang="en-US" sz="1600" u="none" strike="noStrike" kern="1200" cap="none" spc="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60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5" name="Picture 24">
            <a:extLst>
              <a:ext uri="{FF2B5EF4-FFF2-40B4-BE49-F238E27FC236}">
                <a16:creationId xmlns:a16="http://schemas.microsoft.com/office/drawing/2014/main" id="{F87BF06A-36B9-4D8C-BCB7-B259EC3D80D6}"/>
              </a:ext>
            </a:extLst>
          </p:cNvPr>
          <p:cNvPicPr>
            <a:picLocks noChangeAspect="1"/>
          </p:cNvPicPr>
          <p:nvPr/>
        </p:nvPicPr>
        <p:blipFill rotWithShape="1">
          <a:blip r:embed="rId7"/>
          <a:srcRect t="1432" r="42014"/>
          <a:stretch/>
        </p:blipFill>
        <p:spPr>
          <a:xfrm>
            <a:off x="6600967" y="-1"/>
            <a:ext cx="5591034" cy="5930525"/>
          </a:xfrm>
          <a:prstGeom prst="rect">
            <a:avLst/>
          </a:prstGeom>
        </p:spPr>
      </p:pic>
    </p:spTree>
    <p:extLst>
      <p:ext uri="{BB962C8B-B14F-4D97-AF65-F5344CB8AC3E}">
        <p14:creationId xmlns:p14="http://schemas.microsoft.com/office/powerpoint/2010/main" val="102433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6BD5AF-FC58-8746-994D-EC0360DFC62E}"/>
              </a:ext>
            </a:extLst>
          </p:cNvPr>
          <p:cNvSpPr/>
          <p:nvPr/>
        </p:nvSpPr>
        <p:spPr>
          <a:xfrm>
            <a:off x="0" y="0"/>
            <a:ext cx="12192000" cy="6858000"/>
          </a:xfrm>
          <a:prstGeom prst="rect">
            <a:avLst/>
          </a:prstGeom>
          <a:gradFill>
            <a:gsLst>
              <a:gs pos="68000">
                <a:srgbClr val="00ABAB"/>
              </a:gs>
              <a:gs pos="36000">
                <a:srgbClr val="00A3E0"/>
              </a:gs>
              <a:gs pos="0">
                <a:srgbClr val="0076A8"/>
              </a:gs>
              <a:gs pos="100000">
                <a:srgbClr val="6FC2B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A191347-A107-F648-BD76-B246A24630E1}"/>
              </a:ext>
            </a:extLst>
          </p:cNvPr>
          <p:cNvSpPr txBox="1"/>
          <p:nvPr/>
        </p:nvSpPr>
        <p:spPr>
          <a:xfrm>
            <a:off x="4597758" y="3683358"/>
            <a:ext cx="0" cy="475488"/>
          </a:xfrm>
          <a:prstGeom prst="rect">
            <a:avLst/>
          </a:prstGeom>
        </p:spPr>
        <p:txBody>
          <a:bodyPr vert="horz" wrap="none" lIns="0" tIns="0" rIns="0" bIns="0" numCol="1" spcCol="228600" rtlCol="0">
            <a:noAutofit/>
          </a:bodyPr>
          <a:lstStyle/>
          <a:p>
            <a:endParaRPr lang="en-US" sz="1600" err="1">
              <a:solidFill>
                <a:schemeClr val="bg1"/>
              </a:solidFill>
            </a:endParaRPr>
          </a:p>
        </p:txBody>
      </p:sp>
      <p:sp>
        <p:nvSpPr>
          <p:cNvPr id="73" name="TextBox 72">
            <a:extLst>
              <a:ext uri="{FF2B5EF4-FFF2-40B4-BE49-F238E27FC236}">
                <a16:creationId xmlns:a16="http://schemas.microsoft.com/office/drawing/2014/main" id="{C08EB8D0-DD4B-3B4A-BA69-DB1EB20A4464}"/>
              </a:ext>
            </a:extLst>
          </p:cNvPr>
          <p:cNvSpPr txBox="1"/>
          <p:nvPr/>
        </p:nvSpPr>
        <p:spPr>
          <a:xfrm>
            <a:off x="2569029" y="449943"/>
            <a:ext cx="0" cy="0"/>
          </a:xfrm>
          <a:prstGeom prst="rect">
            <a:avLst/>
          </a:prstGeom>
        </p:spPr>
        <p:txBody>
          <a:bodyPr vert="horz" wrap="none" lIns="0" tIns="0" rIns="0" bIns="0" numCol="1" spcCol="228600" rtlCol="0">
            <a:noAutofit/>
          </a:bodyPr>
          <a:lstStyle/>
          <a:p>
            <a:endParaRPr lang="en-US" sz="1600" err="1">
              <a:solidFill>
                <a:schemeClr val="bg1"/>
              </a:solidFill>
            </a:endParaRPr>
          </a:p>
        </p:txBody>
      </p:sp>
      <p:sp>
        <p:nvSpPr>
          <p:cNvPr id="48" name="Title 3">
            <a:extLst>
              <a:ext uri="{FF2B5EF4-FFF2-40B4-BE49-F238E27FC236}">
                <a16:creationId xmlns:a16="http://schemas.microsoft.com/office/drawing/2014/main" id="{EDE77BA9-BCE1-E442-8372-8F6289768176}"/>
              </a:ext>
            </a:extLst>
          </p:cNvPr>
          <p:cNvSpPr txBox="1">
            <a:spLocks/>
          </p:cNvSpPr>
          <p:nvPr/>
        </p:nvSpPr>
        <p:spPr>
          <a:xfrm>
            <a:off x="4855477" y="3189629"/>
            <a:ext cx="2481046" cy="478742"/>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n-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u="none" strike="noStrike" kern="1200" cap="none" spc="300" normalizeH="0" baseline="0" noProof="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APPENDIX</a:t>
            </a:r>
          </a:p>
        </p:txBody>
      </p:sp>
      <p:pic>
        <p:nvPicPr>
          <p:cNvPr id="4" name="Picture 3">
            <a:extLst>
              <a:ext uri="{FF2B5EF4-FFF2-40B4-BE49-F238E27FC236}">
                <a16:creationId xmlns:a16="http://schemas.microsoft.com/office/drawing/2014/main" id="{1A084F48-8F4A-9647-847B-37EE06284ABF}"/>
              </a:ext>
            </a:extLst>
          </p:cNvPr>
          <p:cNvPicPr>
            <a:picLocks noChangeAspect="1"/>
          </p:cNvPicPr>
          <p:nvPr/>
        </p:nvPicPr>
        <p:blipFill>
          <a:blip r:embed="rId3">
            <a:duotone>
              <a:schemeClr val="bg2">
                <a:shade val="45000"/>
                <a:satMod val="135000"/>
              </a:schemeClr>
              <a:prstClr val="white"/>
            </a:duotone>
          </a:blip>
          <a:stretch>
            <a:fillRect/>
          </a:stretch>
        </p:blipFill>
        <p:spPr>
          <a:xfrm>
            <a:off x="0" y="2464586"/>
            <a:ext cx="4597758" cy="4393414"/>
          </a:xfrm>
          <a:prstGeom prst="rect">
            <a:avLst/>
          </a:prstGeom>
        </p:spPr>
      </p:pic>
      <p:pic>
        <p:nvPicPr>
          <p:cNvPr id="55" name="Picture 54">
            <a:extLst>
              <a:ext uri="{FF2B5EF4-FFF2-40B4-BE49-F238E27FC236}">
                <a16:creationId xmlns:a16="http://schemas.microsoft.com/office/drawing/2014/main" id="{2C3FE478-3C91-5246-BE27-7BD804A9C841}"/>
              </a:ext>
            </a:extLst>
          </p:cNvPr>
          <p:cNvPicPr>
            <a:picLocks noChangeAspect="1"/>
          </p:cNvPicPr>
          <p:nvPr/>
        </p:nvPicPr>
        <p:blipFill>
          <a:blip r:embed="rId3">
            <a:duotone>
              <a:schemeClr val="bg2">
                <a:shade val="45000"/>
                <a:satMod val="135000"/>
              </a:schemeClr>
              <a:prstClr val="white"/>
            </a:duotone>
          </a:blip>
          <a:stretch>
            <a:fillRect/>
          </a:stretch>
        </p:blipFill>
        <p:spPr>
          <a:xfrm flipH="1" flipV="1">
            <a:off x="8422639" y="-1"/>
            <a:ext cx="3769360" cy="3601833"/>
          </a:xfrm>
          <a:prstGeom prst="rect">
            <a:avLst/>
          </a:prstGeom>
        </p:spPr>
      </p:pic>
    </p:spTree>
    <p:extLst>
      <p:ext uri="{BB962C8B-B14F-4D97-AF65-F5344CB8AC3E}">
        <p14:creationId xmlns:p14="http://schemas.microsoft.com/office/powerpoint/2010/main" val="36708098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692A8-DA4F-4C9A-9ABA-A97A260010A1}"/>
              </a:ext>
            </a:extLst>
          </p:cNvPr>
          <p:cNvSpPr>
            <a:spLocks noGrp="1"/>
          </p:cNvSpPr>
          <p:nvPr>
            <p:ph type="body" sz="quarter" idx="10"/>
          </p:nvPr>
        </p:nvSpPr>
        <p:spPr/>
        <p:txBody>
          <a:bodyPr/>
          <a:lstStyle/>
          <a:p>
            <a:r>
              <a:rPr lang="en-US" dirty="0"/>
              <a:t>Our AI Offerings</a:t>
            </a:r>
          </a:p>
        </p:txBody>
      </p:sp>
      <p:sp>
        <p:nvSpPr>
          <p:cNvPr id="5" name="Text Placeholder 4">
            <a:extLst>
              <a:ext uri="{FF2B5EF4-FFF2-40B4-BE49-F238E27FC236}">
                <a16:creationId xmlns:a16="http://schemas.microsoft.com/office/drawing/2014/main" id="{6E46354B-98CD-4665-8C1D-329CB42AD4BC}"/>
              </a:ext>
            </a:extLst>
          </p:cNvPr>
          <p:cNvSpPr>
            <a:spLocks noGrp="1"/>
          </p:cNvSpPr>
          <p:nvPr>
            <p:ph type="body" sz="quarter" idx="11"/>
          </p:nvPr>
        </p:nvSpPr>
        <p:spPr>
          <a:xfrm>
            <a:off x="331916" y="781059"/>
            <a:ext cx="11201400" cy="430887"/>
          </a:xfrm>
        </p:spPr>
        <p:txBody>
          <a:bodyPr/>
          <a:lstStyle/>
          <a:p>
            <a:r>
              <a:rPr lang="en-US" dirty="0"/>
              <a:t>Our investments in capabilities parallel our vision for professional services – we are rapidly scaling our capabilities and maintaining our leadership position in the AI and Data marketplace</a:t>
            </a:r>
          </a:p>
        </p:txBody>
      </p:sp>
      <p:sp>
        <p:nvSpPr>
          <p:cNvPr id="6" name="Round Diagonal Corner Rectangle 115">
            <a:extLst>
              <a:ext uri="{FF2B5EF4-FFF2-40B4-BE49-F238E27FC236}">
                <a16:creationId xmlns:a16="http://schemas.microsoft.com/office/drawing/2014/main" id="{EDA99708-BC91-4462-96C2-F6F6B7E6ADD3}"/>
              </a:ext>
            </a:extLst>
          </p:cNvPr>
          <p:cNvSpPr/>
          <p:nvPr/>
        </p:nvSpPr>
        <p:spPr>
          <a:xfrm>
            <a:off x="8302057" y="5004654"/>
            <a:ext cx="3377123" cy="310896"/>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Diagonal Corner Rectangle 144">
            <a:extLst>
              <a:ext uri="{FF2B5EF4-FFF2-40B4-BE49-F238E27FC236}">
                <a16:creationId xmlns:a16="http://schemas.microsoft.com/office/drawing/2014/main" id="{CB439D40-9F3E-4CA8-83A7-3BCC320245E4}"/>
              </a:ext>
            </a:extLst>
          </p:cNvPr>
          <p:cNvSpPr/>
          <p:nvPr/>
        </p:nvSpPr>
        <p:spPr>
          <a:xfrm>
            <a:off x="323187" y="4789255"/>
            <a:ext cx="3472054" cy="310896"/>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3AF7DE-17BA-4C78-93E6-F0868B946EDA}"/>
              </a:ext>
            </a:extLst>
          </p:cNvPr>
          <p:cNvSpPr/>
          <p:nvPr/>
        </p:nvSpPr>
        <p:spPr>
          <a:xfrm>
            <a:off x="7617249" y="5449026"/>
            <a:ext cx="4075527" cy="361768"/>
          </a:xfrm>
          <a:prstGeom prst="rect">
            <a:avLst/>
          </a:prstGeom>
          <a:solidFill>
            <a:srgbClr val="86BC25"/>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8D004-0853-4699-BBB9-38E268FA0B04}"/>
              </a:ext>
            </a:extLst>
          </p:cNvPr>
          <p:cNvSpPr/>
          <p:nvPr/>
        </p:nvSpPr>
        <p:spPr>
          <a:xfrm>
            <a:off x="323187" y="5449026"/>
            <a:ext cx="3998529" cy="361768"/>
          </a:xfrm>
          <a:prstGeom prst="rect">
            <a:avLst/>
          </a:prstGeom>
          <a:solidFill>
            <a:srgbClr val="86BC25"/>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5">
            <a:extLst>
              <a:ext uri="{FF2B5EF4-FFF2-40B4-BE49-F238E27FC236}">
                <a16:creationId xmlns:a16="http://schemas.microsoft.com/office/drawing/2014/main" id="{53DA81E6-B808-4BA3-BA4B-04E4BA8EA196}"/>
              </a:ext>
            </a:extLst>
          </p:cNvPr>
          <p:cNvSpPr/>
          <p:nvPr/>
        </p:nvSpPr>
        <p:spPr>
          <a:xfrm>
            <a:off x="8494895" y="2240291"/>
            <a:ext cx="3184285" cy="321444"/>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Diagonal Corner Rectangle 106">
            <a:extLst>
              <a:ext uri="{FF2B5EF4-FFF2-40B4-BE49-F238E27FC236}">
                <a16:creationId xmlns:a16="http://schemas.microsoft.com/office/drawing/2014/main" id="{8C2B73CD-3FDA-4BD4-B2F3-C9FEFC2E3353}"/>
              </a:ext>
            </a:extLst>
          </p:cNvPr>
          <p:cNvSpPr/>
          <p:nvPr/>
        </p:nvSpPr>
        <p:spPr>
          <a:xfrm>
            <a:off x="8724791" y="2634510"/>
            <a:ext cx="2954389" cy="321444"/>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11">
            <a:extLst>
              <a:ext uri="{FF2B5EF4-FFF2-40B4-BE49-F238E27FC236}">
                <a16:creationId xmlns:a16="http://schemas.microsoft.com/office/drawing/2014/main" id="{97CE27F0-1647-47D1-A74E-C2AA436DB221}"/>
              </a:ext>
            </a:extLst>
          </p:cNvPr>
          <p:cNvSpPr/>
          <p:nvPr/>
        </p:nvSpPr>
        <p:spPr>
          <a:xfrm>
            <a:off x="8852627" y="3028729"/>
            <a:ext cx="2826553" cy="314683"/>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Diagonal Corner Rectangle 112">
            <a:extLst>
              <a:ext uri="{FF2B5EF4-FFF2-40B4-BE49-F238E27FC236}">
                <a16:creationId xmlns:a16="http://schemas.microsoft.com/office/drawing/2014/main" id="{24AD9A33-6F1A-49E6-9D6F-2B843A344BFF}"/>
              </a:ext>
            </a:extLst>
          </p:cNvPr>
          <p:cNvSpPr/>
          <p:nvPr/>
        </p:nvSpPr>
        <p:spPr>
          <a:xfrm>
            <a:off x="8904789" y="3422949"/>
            <a:ext cx="2774391" cy="314683"/>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Diagonal Corner Rectangle 113">
            <a:extLst>
              <a:ext uri="{FF2B5EF4-FFF2-40B4-BE49-F238E27FC236}">
                <a16:creationId xmlns:a16="http://schemas.microsoft.com/office/drawing/2014/main" id="{5A404133-E72E-40C3-A92D-463A127A68B3}"/>
              </a:ext>
            </a:extLst>
          </p:cNvPr>
          <p:cNvSpPr/>
          <p:nvPr/>
        </p:nvSpPr>
        <p:spPr>
          <a:xfrm>
            <a:off x="8852627" y="3817168"/>
            <a:ext cx="2826553" cy="314683"/>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Diagonal Corner Rectangle 114">
            <a:extLst>
              <a:ext uri="{FF2B5EF4-FFF2-40B4-BE49-F238E27FC236}">
                <a16:creationId xmlns:a16="http://schemas.microsoft.com/office/drawing/2014/main" id="{321A77C7-42A3-4961-A6E5-CBB818B97AC9}"/>
              </a:ext>
            </a:extLst>
          </p:cNvPr>
          <p:cNvSpPr/>
          <p:nvPr/>
        </p:nvSpPr>
        <p:spPr>
          <a:xfrm>
            <a:off x="8724790" y="4211386"/>
            <a:ext cx="2954390" cy="321444"/>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15">
            <a:extLst>
              <a:ext uri="{FF2B5EF4-FFF2-40B4-BE49-F238E27FC236}">
                <a16:creationId xmlns:a16="http://schemas.microsoft.com/office/drawing/2014/main" id="{219503F8-DFA6-4541-A06B-2B29C6531697}"/>
              </a:ext>
            </a:extLst>
          </p:cNvPr>
          <p:cNvSpPr/>
          <p:nvPr/>
        </p:nvSpPr>
        <p:spPr>
          <a:xfrm>
            <a:off x="8582863" y="4605606"/>
            <a:ext cx="3096318" cy="321444"/>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 Diagonal Corner Rectangle 139">
            <a:extLst>
              <a:ext uri="{FF2B5EF4-FFF2-40B4-BE49-F238E27FC236}">
                <a16:creationId xmlns:a16="http://schemas.microsoft.com/office/drawing/2014/main" id="{0D3640A9-B526-464B-A1E8-73EC2778F164}"/>
              </a:ext>
            </a:extLst>
          </p:cNvPr>
          <p:cNvSpPr/>
          <p:nvPr/>
        </p:nvSpPr>
        <p:spPr>
          <a:xfrm>
            <a:off x="331594" y="2426075"/>
            <a:ext cx="3368185" cy="313686"/>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Diagonal Corner Rectangle 140">
            <a:extLst>
              <a:ext uri="{FF2B5EF4-FFF2-40B4-BE49-F238E27FC236}">
                <a16:creationId xmlns:a16="http://schemas.microsoft.com/office/drawing/2014/main" id="{8DDEC261-7460-467F-9BB2-72EF595E99AF}"/>
              </a:ext>
            </a:extLst>
          </p:cNvPr>
          <p:cNvSpPr/>
          <p:nvPr/>
        </p:nvSpPr>
        <p:spPr>
          <a:xfrm>
            <a:off x="331594" y="2819047"/>
            <a:ext cx="3527018" cy="313686"/>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Diagonal Corner Rectangle 141">
            <a:extLst>
              <a:ext uri="{FF2B5EF4-FFF2-40B4-BE49-F238E27FC236}">
                <a16:creationId xmlns:a16="http://schemas.microsoft.com/office/drawing/2014/main" id="{7A200388-7E4A-456B-9FB0-68828A376CA3}"/>
              </a:ext>
            </a:extLst>
          </p:cNvPr>
          <p:cNvSpPr/>
          <p:nvPr/>
        </p:nvSpPr>
        <p:spPr>
          <a:xfrm>
            <a:off x="331595" y="3212980"/>
            <a:ext cx="3089581" cy="313687"/>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 Diagonal Corner Rectangle 142">
            <a:extLst>
              <a:ext uri="{FF2B5EF4-FFF2-40B4-BE49-F238E27FC236}">
                <a16:creationId xmlns:a16="http://schemas.microsoft.com/office/drawing/2014/main" id="{5C95E2A1-870F-4F4F-8F8D-427A53327BFE}"/>
              </a:ext>
            </a:extLst>
          </p:cNvPr>
          <p:cNvSpPr/>
          <p:nvPr/>
        </p:nvSpPr>
        <p:spPr>
          <a:xfrm>
            <a:off x="331595" y="3609344"/>
            <a:ext cx="3044381" cy="313687"/>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Diagonal Corner Rectangle 143">
            <a:extLst>
              <a:ext uri="{FF2B5EF4-FFF2-40B4-BE49-F238E27FC236}">
                <a16:creationId xmlns:a16="http://schemas.microsoft.com/office/drawing/2014/main" id="{B957CA8C-E11A-4F88-8BD1-EE87F4462358}"/>
              </a:ext>
            </a:extLst>
          </p:cNvPr>
          <p:cNvSpPr/>
          <p:nvPr/>
        </p:nvSpPr>
        <p:spPr>
          <a:xfrm>
            <a:off x="331594" y="3997962"/>
            <a:ext cx="3102258" cy="313687"/>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 Diagonal Corner Rectangle 144">
            <a:extLst>
              <a:ext uri="{FF2B5EF4-FFF2-40B4-BE49-F238E27FC236}">
                <a16:creationId xmlns:a16="http://schemas.microsoft.com/office/drawing/2014/main" id="{1C14C190-A4E0-4592-8BE2-6FA04B91B93D}"/>
              </a:ext>
            </a:extLst>
          </p:cNvPr>
          <p:cNvSpPr/>
          <p:nvPr/>
        </p:nvSpPr>
        <p:spPr>
          <a:xfrm>
            <a:off x="331595" y="4390934"/>
            <a:ext cx="3289410" cy="313686"/>
          </a:xfrm>
          <a:prstGeom prst="round2Diag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C76DF8EC-EA10-5F47-8E98-8267B807D59B}"/>
              </a:ext>
            </a:extLst>
          </p:cNvPr>
          <p:cNvSpPr/>
          <p:nvPr/>
        </p:nvSpPr>
        <p:spPr>
          <a:xfrm>
            <a:off x="3335573" y="978040"/>
            <a:ext cx="5649974" cy="5649974"/>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p>
        </p:txBody>
      </p:sp>
      <p:sp>
        <p:nvSpPr>
          <p:cNvPr id="25" name="TextBox 24">
            <a:extLst>
              <a:ext uri="{FF2B5EF4-FFF2-40B4-BE49-F238E27FC236}">
                <a16:creationId xmlns:a16="http://schemas.microsoft.com/office/drawing/2014/main" id="{013DD2E8-E83A-446F-A8DB-D77373A32EC0}"/>
              </a:ext>
            </a:extLst>
          </p:cNvPr>
          <p:cNvSpPr txBox="1"/>
          <p:nvPr/>
        </p:nvSpPr>
        <p:spPr>
          <a:xfrm>
            <a:off x="402218" y="2149076"/>
            <a:ext cx="2808968" cy="276999"/>
          </a:xfrm>
          <a:prstGeom prst="rect">
            <a:avLst/>
          </a:prstGeom>
          <a:noFill/>
        </p:spPr>
        <p:txBody>
          <a:bodyPr wrap="square" rtlCol="0" anchor="ctr">
            <a:spAutoFit/>
          </a:bodyPr>
          <a:lstStyle/>
          <a:p>
            <a:r>
              <a:rPr lang="en-US" sz="1200" b="1">
                <a:latin typeface="Open Sans" panose="020B0606030504020204" pitchFamily="34" charset="0"/>
                <a:ea typeface="Open Sans" panose="020B0606030504020204" pitchFamily="34" charset="0"/>
                <a:cs typeface="Open Sans" panose="020B0606030504020204" pitchFamily="34" charset="0"/>
              </a:rPr>
              <a:t>Industries</a:t>
            </a:r>
          </a:p>
        </p:txBody>
      </p:sp>
      <p:sp>
        <p:nvSpPr>
          <p:cNvPr id="26" name="TextBox 25">
            <a:extLst>
              <a:ext uri="{FF2B5EF4-FFF2-40B4-BE49-F238E27FC236}">
                <a16:creationId xmlns:a16="http://schemas.microsoft.com/office/drawing/2014/main" id="{59044330-8867-426E-8793-B9BEA637637E}"/>
              </a:ext>
            </a:extLst>
          </p:cNvPr>
          <p:cNvSpPr txBox="1"/>
          <p:nvPr/>
        </p:nvSpPr>
        <p:spPr>
          <a:xfrm>
            <a:off x="9410536" y="1959776"/>
            <a:ext cx="2246652" cy="277000"/>
          </a:xfrm>
          <a:prstGeom prst="rect">
            <a:avLst/>
          </a:prstGeom>
          <a:noFill/>
        </p:spPr>
        <p:txBody>
          <a:bodyPr wrap="square" rtlCol="0" anchor="ctr">
            <a:spAutoFit/>
          </a:bodyPr>
          <a:lstStyle/>
          <a:p>
            <a:r>
              <a:rPr lang="en-US" sz="1200" b="1">
                <a:latin typeface="Open Sans" panose="020B0606030504020204" pitchFamily="34" charset="0"/>
                <a:ea typeface="Open Sans" panose="020B0606030504020204" pitchFamily="34" charset="0"/>
                <a:cs typeface="Open Sans" panose="020B0606030504020204" pitchFamily="34" charset="0"/>
              </a:rPr>
              <a:t>Domains</a:t>
            </a:r>
          </a:p>
        </p:txBody>
      </p:sp>
      <p:sp>
        <p:nvSpPr>
          <p:cNvPr id="27" name="TextBox 26">
            <a:extLst>
              <a:ext uri="{FF2B5EF4-FFF2-40B4-BE49-F238E27FC236}">
                <a16:creationId xmlns:a16="http://schemas.microsoft.com/office/drawing/2014/main" id="{BFD3B024-446F-403F-B515-48B9EC40803B}"/>
              </a:ext>
            </a:extLst>
          </p:cNvPr>
          <p:cNvSpPr txBox="1"/>
          <p:nvPr/>
        </p:nvSpPr>
        <p:spPr>
          <a:xfrm>
            <a:off x="402218" y="5203702"/>
            <a:ext cx="1993718" cy="276999"/>
          </a:xfrm>
          <a:prstGeom prst="rect">
            <a:avLst/>
          </a:prstGeom>
          <a:noFill/>
        </p:spPr>
        <p:txBody>
          <a:bodyPr wrap="square" rtlCol="0">
            <a:spAutoFit/>
          </a:bodyPr>
          <a:lstStyle/>
          <a:p>
            <a:r>
              <a:rPr lang="en-US" sz="1200" b="1">
                <a:latin typeface="Open Sans" panose="020B0606030504020204" pitchFamily="34" charset="0"/>
                <a:ea typeface="Open Sans" panose="020B0606030504020204" pitchFamily="34" charset="0"/>
                <a:cs typeface="Open Sans" panose="020B0606030504020204" pitchFamily="34" charset="0"/>
              </a:rPr>
              <a:t>Line of Business</a:t>
            </a:r>
          </a:p>
        </p:txBody>
      </p:sp>
      <p:sp>
        <p:nvSpPr>
          <p:cNvPr id="28" name="TextBox 27">
            <a:extLst>
              <a:ext uri="{FF2B5EF4-FFF2-40B4-BE49-F238E27FC236}">
                <a16:creationId xmlns:a16="http://schemas.microsoft.com/office/drawing/2014/main" id="{618E3284-E933-4A36-BFB2-81DD9DD7ED7F}"/>
              </a:ext>
            </a:extLst>
          </p:cNvPr>
          <p:cNvSpPr txBox="1"/>
          <p:nvPr/>
        </p:nvSpPr>
        <p:spPr>
          <a:xfrm>
            <a:off x="382628" y="5506257"/>
            <a:ext cx="1590985" cy="276999"/>
          </a:xfrm>
          <a:prstGeom prst="rect">
            <a:avLst/>
          </a:prstGeom>
          <a:noFill/>
        </p:spPr>
        <p:txBody>
          <a:bodyPr wrap="square" rtlCol="0">
            <a:spAutoFit/>
          </a:bodyPr>
          <a:lstStyle/>
          <a:p>
            <a:pPr algn="ct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Audit &amp; Assurance</a:t>
            </a:r>
          </a:p>
        </p:txBody>
      </p:sp>
      <p:sp>
        <p:nvSpPr>
          <p:cNvPr id="29" name="TextBox 28">
            <a:extLst>
              <a:ext uri="{FF2B5EF4-FFF2-40B4-BE49-F238E27FC236}">
                <a16:creationId xmlns:a16="http://schemas.microsoft.com/office/drawing/2014/main" id="{7409DEBC-8A24-4194-8EDC-99D9E5C4A619}"/>
              </a:ext>
            </a:extLst>
          </p:cNvPr>
          <p:cNvSpPr txBox="1"/>
          <p:nvPr/>
        </p:nvSpPr>
        <p:spPr>
          <a:xfrm>
            <a:off x="10577249" y="5495165"/>
            <a:ext cx="1294102" cy="276999"/>
          </a:xfrm>
          <a:prstGeom prst="rect">
            <a:avLst/>
          </a:prstGeom>
          <a:noFill/>
        </p:spPr>
        <p:txBody>
          <a:bodyPr wrap="square" rtlCol="0">
            <a:spAutoFit/>
          </a:bodyPr>
          <a:lstStyle/>
          <a:p>
            <a:pPr algn="ct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Tax</a:t>
            </a:r>
          </a:p>
        </p:txBody>
      </p:sp>
      <p:sp>
        <p:nvSpPr>
          <p:cNvPr id="30" name="TextBox 29">
            <a:extLst>
              <a:ext uri="{FF2B5EF4-FFF2-40B4-BE49-F238E27FC236}">
                <a16:creationId xmlns:a16="http://schemas.microsoft.com/office/drawing/2014/main" id="{9A858A8D-09DF-4A6F-B3AD-092E5AF7D8EA}"/>
              </a:ext>
            </a:extLst>
          </p:cNvPr>
          <p:cNvSpPr txBox="1"/>
          <p:nvPr/>
        </p:nvSpPr>
        <p:spPr>
          <a:xfrm>
            <a:off x="9352962" y="5495165"/>
            <a:ext cx="1440243" cy="276999"/>
          </a:xfrm>
          <a:prstGeom prst="rect">
            <a:avLst/>
          </a:prstGeom>
          <a:noFill/>
        </p:spPr>
        <p:txBody>
          <a:bodyPr wrap="square" rtlCol="0">
            <a:spAutoFit/>
          </a:bodyPr>
          <a:lstStyle/>
          <a:p>
            <a:pPr algn="ct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Risk &amp; Advisory</a:t>
            </a:r>
          </a:p>
        </p:txBody>
      </p:sp>
      <p:sp>
        <p:nvSpPr>
          <p:cNvPr id="31" name="TextBox 30">
            <a:extLst>
              <a:ext uri="{FF2B5EF4-FFF2-40B4-BE49-F238E27FC236}">
                <a16:creationId xmlns:a16="http://schemas.microsoft.com/office/drawing/2014/main" id="{E1EA5364-7870-49F2-A815-2D54D75518B0}"/>
              </a:ext>
            </a:extLst>
          </p:cNvPr>
          <p:cNvSpPr txBox="1"/>
          <p:nvPr/>
        </p:nvSpPr>
        <p:spPr>
          <a:xfrm>
            <a:off x="2098173" y="5506257"/>
            <a:ext cx="1049413" cy="276999"/>
          </a:xfrm>
          <a:prstGeom prst="rect">
            <a:avLst/>
          </a:prstGeom>
          <a:noFill/>
        </p:spPr>
        <p:txBody>
          <a:bodyPr wrap="square" rtlCol="0">
            <a:spAutoFit/>
          </a:bodyPr>
          <a:lstStyle/>
          <a:p>
            <a:pPr algn="ct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Consulting</a:t>
            </a:r>
          </a:p>
        </p:txBody>
      </p:sp>
      <p:grpSp>
        <p:nvGrpSpPr>
          <p:cNvPr id="32" name="Group 31">
            <a:extLst>
              <a:ext uri="{FF2B5EF4-FFF2-40B4-BE49-F238E27FC236}">
                <a16:creationId xmlns:a16="http://schemas.microsoft.com/office/drawing/2014/main" id="{B06D7DA6-CB9D-4501-97BE-DF6ADA3D995D}"/>
              </a:ext>
            </a:extLst>
          </p:cNvPr>
          <p:cNvGrpSpPr/>
          <p:nvPr/>
        </p:nvGrpSpPr>
        <p:grpSpPr>
          <a:xfrm>
            <a:off x="5591240" y="1832538"/>
            <a:ext cx="879744" cy="766782"/>
            <a:chOff x="5090836" y="1848565"/>
            <a:chExt cx="879744" cy="766782"/>
          </a:xfrm>
        </p:grpSpPr>
        <p:sp>
          <p:nvSpPr>
            <p:cNvPr id="33" name="TextBox 32">
              <a:extLst>
                <a:ext uri="{FF2B5EF4-FFF2-40B4-BE49-F238E27FC236}">
                  <a16:creationId xmlns:a16="http://schemas.microsoft.com/office/drawing/2014/main" id="{C83C268B-9C95-46C8-B45C-281E5C3FACC6}"/>
                </a:ext>
              </a:extLst>
            </p:cNvPr>
            <p:cNvSpPr txBox="1"/>
            <p:nvPr/>
          </p:nvSpPr>
          <p:spPr>
            <a:xfrm>
              <a:off x="5090836" y="1848565"/>
              <a:ext cx="879744" cy="230832"/>
            </a:xfrm>
            <a:prstGeom prst="rect">
              <a:avLst/>
            </a:prstGeom>
            <a:noFill/>
          </p:spPr>
          <p:txBody>
            <a:bodyPr wrap="square" rtlCol="0">
              <a:spAutoFit/>
            </a:bodyPr>
            <a:lstStyle/>
            <a:p>
              <a:pPr algn="r"/>
              <a:r>
                <a:rPr lang="en-US" sz="900" b="1">
                  <a:latin typeface="Open Sans" panose="020B0606030504020204" pitchFamily="34" charset="0"/>
                  <a:ea typeface="Open Sans" panose="020B0606030504020204" pitchFamily="34" charset="0"/>
                  <a:cs typeface="Open Sans" panose="020B0606030504020204" pitchFamily="34" charset="0"/>
                </a:rPr>
                <a:t>Operate</a:t>
              </a:r>
            </a:p>
          </p:txBody>
        </p:sp>
        <p:grpSp>
          <p:nvGrpSpPr>
            <p:cNvPr id="34" name="Group 33">
              <a:extLst>
                <a:ext uri="{FF2B5EF4-FFF2-40B4-BE49-F238E27FC236}">
                  <a16:creationId xmlns:a16="http://schemas.microsoft.com/office/drawing/2014/main" id="{CBF45698-6147-4725-B2B8-5F8F5A53083C}"/>
                </a:ext>
              </a:extLst>
            </p:cNvPr>
            <p:cNvGrpSpPr/>
            <p:nvPr/>
          </p:nvGrpSpPr>
          <p:grpSpPr>
            <a:xfrm>
              <a:off x="5330734" y="2060428"/>
              <a:ext cx="554919" cy="554919"/>
              <a:chOff x="5330734" y="2060428"/>
              <a:chExt cx="554919" cy="554919"/>
            </a:xfrm>
          </p:grpSpPr>
          <p:sp>
            <p:nvSpPr>
              <p:cNvPr id="35" name="Oval 34">
                <a:extLst>
                  <a:ext uri="{FF2B5EF4-FFF2-40B4-BE49-F238E27FC236}">
                    <a16:creationId xmlns:a16="http://schemas.microsoft.com/office/drawing/2014/main" id="{8F683ED5-DEB5-4EEE-B68F-A5FC87A2DFBB}"/>
                  </a:ext>
                </a:extLst>
              </p:cNvPr>
              <p:cNvSpPr/>
              <p:nvPr/>
            </p:nvSpPr>
            <p:spPr>
              <a:xfrm>
                <a:off x="5330734" y="2060428"/>
                <a:ext cx="554919" cy="554919"/>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216">
                <a:extLst>
                  <a:ext uri="{FF2B5EF4-FFF2-40B4-BE49-F238E27FC236}">
                    <a16:creationId xmlns:a16="http://schemas.microsoft.com/office/drawing/2014/main" id="{4561DAE0-3A0C-4F80-A98A-D26FA776ADC9}"/>
                  </a:ext>
                </a:extLst>
              </p:cNvPr>
              <p:cNvSpPr>
                <a:spLocks noEditPoints="1"/>
              </p:cNvSpPr>
              <p:nvPr/>
            </p:nvSpPr>
            <p:spPr bwMode="auto">
              <a:xfrm>
                <a:off x="5467835" y="2216343"/>
                <a:ext cx="264268" cy="265102"/>
              </a:xfrm>
              <a:custGeom>
                <a:avLst/>
                <a:gdLst>
                  <a:gd name="T0" fmla="*/ 321 w 374"/>
                  <a:gd name="T1" fmla="*/ 151 h 375"/>
                  <a:gd name="T2" fmla="*/ 336 w 374"/>
                  <a:gd name="T3" fmla="*/ 81 h 375"/>
                  <a:gd name="T4" fmla="*/ 336 w 374"/>
                  <a:gd name="T5" fmla="*/ 73 h 375"/>
                  <a:gd name="T6" fmla="*/ 298 w 374"/>
                  <a:gd name="T7" fmla="*/ 36 h 375"/>
                  <a:gd name="T8" fmla="*/ 255 w 374"/>
                  <a:gd name="T9" fmla="*/ 67 h 375"/>
                  <a:gd name="T10" fmla="*/ 216 w 374"/>
                  <a:gd name="T11" fmla="*/ 5 h 375"/>
                  <a:gd name="T12" fmla="*/ 211 w 374"/>
                  <a:gd name="T13" fmla="*/ 0 h 375"/>
                  <a:gd name="T14" fmla="*/ 159 w 374"/>
                  <a:gd name="T15" fmla="*/ 1 h 375"/>
                  <a:gd name="T16" fmla="*/ 151 w 374"/>
                  <a:gd name="T17" fmla="*/ 54 h 375"/>
                  <a:gd name="T18" fmla="*/ 79 w 374"/>
                  <a:gd name="T19" fmla="*/ 38 h 375"/>
                  <a:gd name="T20" fmla="*/ 71 w 374"/>
                  <a:gd name="T21" fmla="*/ 38 h 375"/>
                  <a:gd name="T22" fmla="*/ 35 w 374"/>
                  <a:gd name="T23" fmla="*/ 77 h 375"/>
                  <a:gd name="T24" fmla="*/ 66 w 374"/>
                  <a:gd name="T25" fmla="*/ 118 h 375"/>
                  <a:gd name="T26" fmla="*/ 5 w 374"/>
                  <a:gd name="T27" fmla="*/ 157 h 375"/>
                  <a:gd name="T28" fmla="*/ 0 w 374"/>
                  <a:gd name="T29" fmla="*/ 163 h 375"/>
                  <a:gd name="T30" fmla="*/ 1 w 374"/>
                  <a:gd name="T31" fmla="*/ 215 h 375"/>
                  <a:gd name="T32" fmla="*/ 52 w 374"/>
                  <a:gd name="T33" fmla="*/ 224 h 375"/>
                  <a:gd name="T34" fmla="*/ 36 w 374"/>
                  <a:gd name="T35" fmla="*/ 294 h 375"/>
                  <a:gd name="T36" fmla="*/ 38 w 374"/>
                  <a:gd name="T37" fmla="*/ 302 h 375"/>
                  <a:gd name="T38" fmla="*/ 74 w 374"/>
                  <a:gd name="T39" fmla="*/ 339 h 375"/>
                  <a:gd name="T40" fmla="*/ 79 w 374"/>
                  <a:gd name="T41" fmla="*/ 337 h 375"/>
                  <a:gd name="T42" fmla="*/ 133 w 374"/>
                  <a:gd name="T43" fmla="*/ 316 h 375"/>
                  <a:gd name="T44" fmla="*/ 156 w 374"/>
                  <a:gd name="T45" fmla="*/ 370 h 375"/>
                  <a:gd name="T46" fmla="*/ 211 w 374"/>
                  <a:gd name="T47" fmla="*/ 375 h 375"/>
                  <a:gd name="T48" fmla="*/ 216 w 374"/>
                  <a:gd name="T49" fmla="*/ 370 h 375"/>
                  <a:gd name="T50" fmla="*/ 239 w 374"/>
                  <a:gd name="T51" fmla="*/ 316 h 375"/>
                  <a:gd name="T52" fmla="*/ 294 w 374"/>
                  <a:gd name="T53" fmla="*/ 337 h 375"/>
                  <a:gd name="T54" fmla="*/ 300 w 374"/>
                  <a:gd name="T55" fmla="*/ 339 h 375"/>
                  <a:gd name="T56" fmla="*/ 336 w 374"/>
                  <a:gd name="T57" fmla="*/ 302 h 375"/>
                  <a:gd name="T58" fmla="*/ 308 w 374"/>
                  <a:gd name="T59" fmla="*/ 257 h 375"/>
                  <a:gd name="T60" fmla="*/ 321 w 374"/>
                  <a:gd name="T61" fmla="*/ 224 h 375"/>
                  <a:gd name="T62" fmla="*/ 372 w 374"/>
                  <a:gd name="T63" fmla="*/ 215 h 375"/>
                  <a:gd name="T64" fmla="*/ 374 w 374"/>
                  <a:gd name="T65" fmla="*/ 163 h 375"/>
                  <a:gd name="T66" fmla="*/ 368 w 374"/>
                  <a:gd name="T67" fmla="*/ 157 h 375"/>
                  <a:gd name="T68" fmla="*/ 179 w 374"/>
                  <a:gd name="T69" fmla="*/ 266 h 375"/>
                  <a:gd name="T70" fmla="*/ 142 w 374"/>
                  <a:gd name="T71" fmla="*/ 254 h 375"/>
                  <a:gd name="T72" fmla="*/ 113 w 374"/>
                  <a:gd name="T73" fmla="*/ 219 h 375"/>
                  <a:gd name="T74" fmla="*/ 108 w 374"/>
                  <a:gd name="T75" fmla="*/ 187 h 375"/>
                  <a:gd name="T76" fmla="*/ 109 w 374"/>
                  <a:gd name="T77" fmla="*/ 171 h 375"/>
                  <a:gd name="T78" fmla="*/ 130 w 374"/>
                  <a:gd name="T79" fmla="*/ 132 h 375"/>
                  <a:gd name="T80" fmla="*/ 171 w 374"/>
                  <a:gd name="T81" fmla="*/ 109 h 375"/>
                  <a:gd name="T82" fmla="*/ 187 w 374"/>
                  <a:gd name="T83" fmla="*/ 108 h 375"/>
                  <a:gd name="T84" fmla="*/ 218 w 374"/>
                  <a:gd name="T85" fmla="*/ 114 h 375"/>
                  <a:gd name="T86" fmla="*/ 253 w 374"/>
                  <a:gd name="T87" fmla="*/ 142 h 375"/>
                  <a:gd name="T88" fmla="*/ 266 w 374"/>
                  <a:gd name="T89" fmla="*/ 179 h 375"/>
                  <a:gd name="T90" fmla="*/ 266 w 374"/>
                  <a:gd name="T91" fmla="*/ 196 h 375"/>
                  <a:gd name="T92" fmla="*/ 253 w 374"/>
                  <a:gd name="T93" fmla="*/ 233 h 375"/>
                  <a:gd name="T94" fmla="*/ 218 w 374"/>
                  <a:gd name="T95" fmla="*/ 261 h 375"/>
                  <a:gd name="T96" fmla="*/ 187 w 374"/>
                  <a:gd name="T97" fmla="*/ 267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4" h="375">
                    <a:moveTo>
                      <a:pt x="368" y="157"/>
                    </a:moveTo>
                    <a:lnTo>
                      <a:pt x="321" y="151"/>
                    </a:lnTo>
                    <a:lnTo>
                      <a:pt x="321" y="151"/>
                    </a:lnTo>
                    <a:lnTo>
                      <a:pt x="314" y="134"/>
                    </a:lnTo>
                    <a:lnTo>
                      <a:pt x="308" y="118"/>
                    </a:lnTo>
                    <a:lnTo>
                      <a:pt x="336" y="81"/>
                    </a:lnTo>
                    <a:lnTo>
                      <a:pt x="336" y="81"/>
                    </a:lnTo>
                    <a:lnTo>
                      <a:pt x="337" y="77"/>
                    </a:lnTo>
                    <a:lnTo>
                      <a:pt x="336" y="73"/>
                    </a:lnTo>
                    <a:lnTo>
                      <a:pt x="302" y="38"/>
                    </a:lnTo>
                    <a:lnTo>
                      <a:pt x="302" y="38"/>
                    </a:lnTo>
                    <a:lnTo>
                      <a:pt x="298" y="36"/>
                    </a:lnTo>
                    <a:lnTo>
                      <a:pt x="294" y="38"/>
                    </a:lnTo>
                    <a:lnTo>
                      <a:pt x="255" y="67"/>
                    </a:lnTo>
                    <a:lnTo>
                      <a:pt x="255" y="67"/>
                    </a:lnTo>
                    <a:lnTo>
                      <a:pt x="239" y="59"/>
                    </a:lnTo>
                    <a:lnTo>
                      <a:pt x="223" y="54"/>
                    </a:lnTo>
                    <a:lnTo>
                      <a:pt x="216" y="5"/>
                    </a:lnTo>
                    <a:lnTo>
                      <a:pt x="216" y="5"/>
                    </a:lnTo>
                    <a:lnTo>
                      <a:pt x="215" y="1"/>
                    </a:lnTo>
                    <a:lnTo>
                      <a:pt x="211" y="0"/>
                    </a:lnTo>
                    <a:lnTo>
                      <a:pt x="163" y="0"/>
                    </a:lnTo>
                    <a:lnTo>
                      <a:pt x="163" y="0"/>
                    </a:lnTo>
                    <a:lnTo>
                      <a:pt x="159" y="1"/>
                    </a:lnTo>
                    <a:lnTo>
                      <a:pt x="156" y="5"/>
                    </a:lnTo>
                    <a:lnTo>
                      <a:pt x="151" y="54"/>
                    </a:lnTo>
                    <a:lnTo>
                      <a:pt x="151" y="54"/>
                    </a:lnTo>
                    <a:lnTo>
                      <a:pt x="133" y="59"/>
                    </a:lnTo>
                    <a:lnTo>
                      <a:pt x="118" y="67"/>
                    </a:lnTo>
                    <a:lnTo>
                      <a:pt x="79" y="38"/>
                    </a:lnTo>
                    <a:lnTo>
                      <a:pt x="79" y="38"/>
                    </a:lnTo>
                    <a:lnTo>
                      <a:pt x="75" y="36"/>
                    </a:lnTo>
                    <a:lnTo>
                      <a:pt x="71" y="38"/>
                    </a:lnTo>
                    <a:lnTo>
                      <a:pt x="38" y="73"/>
                    </a:lnTo>
                    <a:lnTo>
                      <a:pt x="38" y="73"/>
                    </a:lnTo>
                    <a:lnTo>
                      <a:pt x="35" y="77"/>
                    </a:lnTo>
                    <a:lnTo>
                      <a:pt x="36" y="81"/>
                    </a:lnTo>
                    <a:lnTo>
                      <a:pt x="66" y="118"/>
                    </a:lnTo>
                    <a:lnTo>
                      <a:pt x="66" y="118"/>
                    </a:lnTo>
                    <a:lnTo>
                      <a:pt x="58" y="134"/>
                    </a:lnTo>
                    <a:lnTo>
                      <a:pt x="52" y="151"/>
                    </a:lnTo>
                    <a:lnTo>
                      <a:pt x="5" y="157"/>
                    </a:lnTo>
                    <a:lnTo>
                      <a:pt x="5" y="157"/>
                    </a:lnTo>
                    <a:lnTo>
                      <a:pt x="1" y="160"/>
                    </a:lnTo>
                    <a:lnTo>
                      <a:pt x="0" y="163"/>
                    </a:lnTo>
                    <a:lnTo>
                      <a:pt x="0" y="211"/>
                    </a:lnTo>
                    <a:lnTo>
                      <a:pt x="0" y="211"/>
                    </a:lnTo>
                    <a:lnTo>
                      <a:pt x="1" y="215"/>
                    </a:lnTo>
                    <a:lnTo>
                      <a:pt x="5" y="218"/>
                    </a:lnTo>
                    <a:lnTo>
                      <a:pt x="52" y="224"/>
                    </a:lnTo>
                    <a:lnTo>
                      <a:pt x="52" y="224"/>
                    </a:lnTo>
                    <a:lnTo>
                      <a:pt x="58" y="241"/>
                    </a:lnTo>
                    <a:lnTo>
                      <a:pt x="66" y="257"/>
                    </a:lnTo>
                    <a:lnTo>
                      <a:pt x="36" y="294"/>
                    </a:lnTo>
                    <a:lnTo>
                      <a:pt x="36" y="294"/>
                    </a:lnTo>
                    <a:lnTo>
                      <a:pt x="35" y="298"/>
                    </a:lnTo>
                    <a:lnTo>
                      <a:pt x="38" y="302"/>
                    </a:lnTo>
                    <a:lnTo>
                      <a:pt x="71" y="337"/>
                    </a:lnTo>
                    <a:lnTo>
                      <a:pt x="71" y="337"/>
                    </a:lnTo>
                    <a:lnTo>
                      <a:pt x="74" y="339"/>
                    </a:lnTo>
                    <a:lnTo>
                      <a:pt x="75" y="339"/>
                    </a:lnTo>
                    <a:lnTo>
                      <a:pt x="75" y="339"/>
                    </a:lnTo>
                    <a:lnTo>
                      <a:pt x="79" y="337"/>
                    </a:lnTo>
                    <a:lnTo>
                      <a:pt x="118" y="308"/>
                    </a:lnTo>
                    <a:lnTo>
                      <a:pt x="118" y="308"/>
                    </a:lnTo>
                    <a:lnTo>
                      <a:pt x="133" y="316"/>
                    </a:lnTo>
                    <a:lnTo>
                      <a:pt x="151" y="321"/>
                    </a:lnTo>
                    <a:lnTo>
                      <a:pt x="156" y="370"/>
                    </a:lnTo>
                    <a:lnTo>
                      <a:pt x="156" y="370"/>
                    </a:lnTo>
                    <a:lnTo>
                      <a:pt x="159" y="374"/>
                    </a:lnTo>
                    <a:lnTo>
                      <a:pt x="163" y="375"/>
                    </a:lnTo>
                    <a:lnTo>
                      <a:pt x="211" y="375"/>
                    </a:lnTo>
                    <a:lnTo>
                      <a:pt x="211" y="375"/>
                    </a:lnTo>
                    <a:lnTo>
                      <a:pt x="215" y="374"/>
                    </a:lnTo>
                    <a:lnTo>
                      <a:pt x="216" y="370"/>
                    </a:lnTo>
                    <a:lnTo>
                      <a:pt x="223" y="321"/>
                    </a:lnTo>
                    <a:lnTo>
                      <a:pt x="223" y="321"/>
                    </a:lnTo>
                    <a:lnTo>
                      <a:pt x="239" y="316"/>
                    </a:lnTo>
                    <a:lnTo>
                      <a:pt x="255" y="308"/>
                    </a:lnTo>
                    <a:lnTo>
                      <a:pt x="294" y="337"/>
                    </a:lnTo>
                    <a:lnTo>
                      <a:pt x="294" y="337"/>
                    </a:lnTo>
                    <a:lnTo>
                      <a:pt x="297" y="339"/>
                    </a:lnTo>
                    <a:lnTo>
                      <a:pt x="297" y="339"/>
                    </a:lnTo>
                    <a:lnTo>
                      <a:pt x="300" y="339"/>
                    </a:lnTo>
                    <a:lnTo>
                      <a:pt x="302" y="337"/>
                    </a:lnTo>
                    <a:lnTo>
                      <a:pt x="336" y="302"/>
                    </a:lnTo>
                    <a:lnTo>
                      <a:pt x="336" y="302"/>
                    </a:lnTo>
                    <a:lnTo>
                      <a:pt x="337" y="298"/>
                    </a:lnTo>
                    <a:lnTo>
                      <a:pt x="336" y="294"/>
                    </a:lnTo>
                    <a:lnTo>
                      <a:pt x="308" y="257"/>
                    </a:lnTo>
                    <a:lnTo>
                      <a:pt x="308" y="257"/>
                    </a:lnTo>
                    <a:lnTo>
                      <a:pt x="314" y="241"/>
                    </a:lnTo>
                    <a:lnTo>
                      <a:pt x="321" y="224"/>
                    </a:lnTo>
                    <a:lnTo>
                      <a:pt x="368" y="218"/>
                    </a:lnTo>
                    <a:lnTo>
                      <a:pt x="368" y="218"/>
                    </a:lnTo>
                    <a:lnTo>
                      <a:pt x="372" y="215"/>
                    </a:lnTo>
                    <a:lnTo>
                      <a:pt x="374" y="211"/>
                    </a:lnTo>
                    <a:lnTo>
                      <a:pt x="374" y="163"/>
                    </a:lnTo>
                    <a:lnTo>
                      <a:pt x="374" y="163"/>
                    </a:lnTo>
                    <a:lnTo>
                      <a:pt x="372" y="160"/>
                    </a:lnTo>
                    <a:lnTo>
                      <a:pt x="368" y="157"/>
                    </a:lnTo>
                    <a:lnTo>
                      <a:pt x="368" y="157"/>
                    </a:lnTo>
                    <a:close/>
                    <a:moveTo>
                      <a:pt x="187" y="267"/>
                    </a:moveTo>
                    <a:lnTo>
                      <a:pt x="187" y="267"/>
                    </a:lnTo>
                    <a:lnTo>
                      <a:pt x="179" y="266"/>
                    </a:lnTo>
                    <a:lnTo>
                      <a:pt x="171" y="266"/>
                    </a:lnTo>
                    <a:lnTo>
                      <a:pt x="156" y="261"/>
                    </a:lnTo>
                    <a:lnTo>
                      <a:pt x="142" y="254"/>
                    </a:lnTo>
                    <a:lnTo>
                      <a:pt x="130" y="243"/>
                    </a:lnTo>
                    <a:lnTo>
                      <a:pt x="121" y="233"/>
                    </a:lnTo>
                    <a:lnTo>
                      <a:pt x="113" y="219"/>
                    </a:lnTo>
                    <a:lnTo>
                      <a:pt x="109" y="203"/>
                    </a:lnTo>
                    <a:lnTo>
                      <a:pt x="108" y="196"/>
                    </a:lnTo>
                    <a:lnTo>
                      <a:pt x="108" y="187"/>
                    </a:lnTo>
                    <a:lnTo>
                      <a:pt x="108" y="187"/>
                    </a:lnTo>
                    <a:lnTo>
                      <a:pt x="108" y="179"/>
                    </a:lnTo>
                    <a:lnTo>
                      <a:pt x="109" y="171"/>
                    </a:lnTo>
                    <a:lnTo>
                      <a:pt x="113" y="156"/>
                    </a:lnTo>
                    <a:lnTo>
                      <a:pt x="121" y="142"/>
                    </a:lnTo>
                    <a:lnTo>
                      <a:pt x="130" y="132"/>
                    </a:lnTo>
                    <a:lnTo>
                      <a:pt x="142" y="121"/>
                    </a:lnTo>
                    <a:lnTo>
                      <a:pt x="156" y="114"/>
                    </a:lnTo>
                    <a:lnTo>
                      <a:pt x="171" y="109"/>
                    </a:lnTo>
                    <a:lnTo>
                      <a:pt x="179" y="108"/>
                    </a:lnTo>
                    <a:lnTo>
                      <a:pt x="187" y="108"/>
                    </a:lnTo>
                    <a:lnTo>
                      <a:pt x="187" y="108"/>
                    </a:lnTo>
                    <a:lnTo>
                      <a:pt x="195" y="108"/>
                    </a:lnTo>
                    <a:lnTo>
                      <a:pt x="203" y="109"/>
                    </a:lnTo>
                    <a:lnTo>
                      <a:pt x="218" y="114"/>
                    </a:lnTo>
                    <a:lnTo>
                      <a:pt x="231" y="121"/>
                    </a:lnTo>
                    <a:lnTo>
                      <a:pt x="243" y="132"/>
                    </a:lnTo>
                    <a:lnTo>
                      <a:pt x="253" y="142"/>
                    </a:lnTo>
                    <a:lnTo>
                      <a:pt x="259" y="156"/>
                    </a:lnTo>
                    <a:lnTo>
                      <a:pt x="265" y="171"/>
                    </a:lnTo>
                    <a:lnTo>
                      <a:pt x="266" y="179"/>
                    </a:lnTo>
                    <a:lnTo>
                      <a:pt x="266" y="187"/>
                    </a:lnTo>
                    <a:lnTo>
                      <a:pt x="266" y="187"/>
                    </a:lnTo>
                    <a:lnTo>
                      <a:pt x="266" y="196"/>
                    </a:lnTo>
                    <a:lnTo>
                      <a:pt x="265" y="203"/>
                    </a:lnTo>
                    <a:lnTo>
                      <a:pt x="259" y="219"/>
                    </a:lnTo>
                    <a:lnTo>
                      <a:pt x="253" y="233"/>
                    </a:lnTo>
                    <a:lnTo>
                      <a:pt x="243" y="243"/>
                    </a:lnTo>
                    <a:lnTo>
                      <a:pt x="231" y="254"/>
                    </a:lnTo>
                    <a:lnTo>
                      <a:pt x="218" y="261"/>
                    </a:lnTo>
                    <a:lnTo>
                      <a:pt x="203" y="266"/>
                    </a:lnTo>
                    <a:lnTo>
                      <a:pt x="195" y="266"/>
                    </a:lnTo>
                    <a:lnTo>
                      <a:pt x="187" y="267"/>
                    </a:lnTo>
                    <a:lnTo>
                      <a:pt x="187" y="2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800" b="1">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37" name="Group 36">
            <a:extLst>
              <a:ext uri="{FF2B5EF4-FFF2-40B4-BE49-F238E27FC236}">
                <a16:creationId xmlns:a16="http://schemas.microsoft.com/office/drawing/2014/main" id="{F0448AC1-0FD6-4BD8-B5C4-DC843E60F4C6}"/>
              </a:ext>
            </a:extLst>
          </p:cNvPr>
          <p:cNvGrpSpPr/>
          <p:nvPr/>
        </p:nvGrpSpPr>
        <p:grpSpPr>
          <a:xfrm>
            <a:off x="6621625" y="2216873"/>
            <a:ext cx="1643583" cy="554919"/>
            <a:chOff x="6270728" y="2031172"/>
            <a:chExt cx="1643583" cy="554919"/>
          </a:xfrm>
        </p:grpSpPr>
        <p:sp>
          <p:nvSpPr>
            <p:cNvPr id="38" name="TextBox 37">
              <a:extLst>
                <a:ext uri="{FF2B5EF4-FFF2-40B4-BE49-F238E27FC236}">
                  <a16:creationId xmlns:a16="http://schemas.microsoft.com/office/drawing/2014/main" id="{E5F40B69-3CB4-4220-A3EC-3D6435764DD0}"/>
                </a:ext>
              </a:extLst>
            </p:cNvPr>
            <p:cNvSpPr txBox="1"/>
            <p:nvPr/>
          </p:nvSpPr>
          <p:spPr>
            <a:xfrm>
              <a:off x="6452937" y="2187340"/>
              <a:ext cx="1461374" cy="230832"/>
            </a:xfrm>
            <a:prstGeom prst="rect">
              <a:avLst/>
            </a:prstGeom>
            <a:noFill/>
          </p:spPr>
          <p:txBody>
            <a:bodyPr wrap="square" rtlCol="0">
              <a:spAutoFit/>
            </a:bodyPr>
            <a:lstStyle/>
            <a:p>
              <a:pPr algn="ctr"/>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AI Strategy</a:t>
              </a:r>
            </a:p>
          </p:txBody>
        </p:sp>
        <p:sp>
          <p:nvSpPr>
            <p:cNvPr id="39" name="Oval 38">
              <a:extLst>
                <a:ext uri="{FF2B5EF4-FFF2-40B4-BE49-F238E27FC236}">
                  <a16:creationId xmlns:a16="http://schemas.microsoft.com/office/drawing/2014/main" id="{ADAC8656-3508-47E0-9C85-C0AE79D79385}"/>
                </a:ext>
              </a:extLst>
            </p:cNvPr>
            <p:cNvSpPr/>
            <p:nvPr/>
          </p:nvSpPr>
          <p:spPr>
            <a:xfrm>
              <a:off x="6270728" y="2031172"/>
              <a:ext cx="554919" cy="554919"/>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818CDEC-06FB-4A69-A023-4EBEFC726D86}"/>
                </a:ext>
              </a:extLst>
            </p:cNvPr>
            <p:cNvGrpSpPr/>
            <p:nvPr/>
          </p:nvGrpSpPr>
          <p:grpSpPr>
            <a:xfrm>
              <a:off x="6355861" y="2116529"/>
              <a:ext cx="372916" cy="363007"/>
              <a:chOff x="12522200" y="3613150"/>
              <a:chExt cx="563563" cy="561975"/>
            </a:xfrm>
            <a:solidFill>
              <a:schemeClr val="bg1"/>
            </a:solidFill>
          </p:grpSpPr>
          <p:sp>
            <p:nvSpPr>
              <p:cNvPr id="41" name="Freeform 665">
                <a:extLst>
                  <a:ext uri="{FF2B5EF4-FFF2-40B4-BE49-F238E27FC236}">
                    <a16:creationId xmlns:a16="http://schemas.microsoft.com/office/drawing/2014/main" id="{588A56F9-A55C-4FFC-8B2A-D846AF6D3B27}"/>
                  </a:ext>
                </a:extLst>
              </p:cNvPr>
              <p:cNvSpPr>
                <a:spLocks noEditPoints="1"/>
              </p:cNvSpPr>
              <p:nvPr/>
            </p:nvSpPr>
            <p:spPr bwMode="auto">
              <a:xfrm>
                <a:off x="12522200" y="3613150"/>
                <a:ext cx="563563" cy="561975"/>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18 w 236"/>
                  <a:gd name="T11" fmla="*/ 226 h 236"/>
                  <a:gd name="T12" fmla="*/ 9 w 236"/>
                  <a:gd name="T13" fmla="*/ 118 h 236"/>
                  <a:gd name="T14" fmla="*/ 118 w 236"/>
                  <a:gd name="T15" fmla="*/ 9 h 236"/>
                  <a:gd name="T16" fmla="*/ 226 w 236"/>
                  <a:gd name="T17" fmla="*/ 118 h 236"/>
                  <a:gd name="T18" fmla="*/ 118 w 236"/>
                  <a:gd name="T19"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18" y="226"/>
                    </a:moveTo>
                    <a:cubicBezTo>
                      <a:pt x="58" y="226"/>
                      <a:pt x="9" y="178"/>
                      <a:pt x="9" y="118"/>
                    </a:cubicBezTo>
                    <a:cubicBezTo>
                      <a:pt x="9" y="58"/>
                      <a:pt x="58" y="9"/>
                      <a:pt x="118" y="9"/>
                    </a:cubicBezTo>
                    <a:cubicBezTo>
                      <a:pt x="178" y="9"/>
                      <a:pt x="226" y="58"/>
                      <a:pt x="226" y="118"/>
                    </a:cubicBezTo>
                    <a:cubicBezTo>
                      <a:pt x="226" y="178"/>
                      <a:pt x="178" y="226"/>
                      <a:pt x="118" y="2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86BC25"/>
                  </a:solidFill>
                </a:endParaRPr>
              </a:p>
            </p:txBody>
          </p:sp>
          <p:sp>
            <p:nvSpPr>
              <p:cNvPr id="42" name="Freeform 666">
                <a:extLst>
                  <a:ext uri="{FF2B5EF4-FFF2-40B4-BE49-F238E27FC236}">
                    <a16:creationId xmlns:a16="http://schemas.microsoft.com/office/drawing/2014/main" id="{2CA9E516-BD6C-4F8C-96CF-DB724EEDD209}"/>
                  </a:ext>
                </a:extLst>
              </p:cNvPr>
              <p:cNvSpPr>
                <a:spLocks/>
              </p:cNvSpPr>
              <p:nvPr/>
            </p:nvSpPr>
            <p:spPr bwMode="auto">
              <a:xfrm>
                <a:off x="12596814" y="3689350"/>
                <a:ext cx="412750" cy="409575"/>
              </a:xfrm>
              <a:custGeom>
                <a:avLst/>
                <a:gdLst>
                  <a:gd name="T0" fmla="*/ 172 w 173"/>
                  <a:gd name="T1" fmla="*/ 88 h 172"/>
                  <a:gd name="T2" fmla="*/ 172 w 173"/>
                  <a:gd name="T3" fmla="*/ 84 h 172"/>
                  <a:gd name="T4" fmla="*/ 171 w 173"/>
                  <a:gd name="T5" fmla="*/ 83 h 172"/>
                  <a:gd name="T6" fmla="*/ 142 w 173"/>
                  <a:gd name="T7" fmla="*/ 54 h 172"/>
                  <a:gd name="T8" fmla="*/ 136 w 173"/>
                  <a:gd name="T9" fmla="*/ 54 h 172"/>
                  <a:gd name="T10" fmla="*/ 136 w 173"/>
                  <a:gd name="T11" fmla="*/ 61 h 172"/>
                  <a:gd name="T12" fmla="*/ 156 w 173"/>
                  <a:gd name="T13" fmla="*/ 81 h 172"/>
                  <a:gd name="T14" fmla="*/ 92 w 173"/>
                  <a:gd name="T15" fmla="*/ 81 h 172"/>
                  <a:gd name="T16" fmla="*/ 92 w 173"/>
                  <a:gd name="T17" fmla="*/ 17 h 172"/>
                  <a:gd name="T18" fmla="*/ 112 w 173"/>
                  <a:gd name="T19" fmla="*/ 37 h 172"/>
                  <a:gd name="T20" fmla="*/ 119 w 173"/>
                  <a:gd name="T21" fmla="*/ 37 h 172"/>
                  <a:gd name="T22" fmla="*/ 119 w 173"/>
                  <a:gd name="T23" fmla="*/ 30 h 172"/>
                  <a:gd name="T24" fmla="*/ 91 w 173"/>
                  <a:gd name="T25" fmla="*/ 2 h 172"/>
                  <a:gd name="T26" fmla="*/ 91 w 173"/>
                  <a:gd name="T27" fmla="*/ 2 h 172"/>
                  <a:gd name="T28" fmla="*/ 90 w 173"/>
                  <a:gd name="T29" fmla="*/ 1 h 172"/>
                  <a:gd name="T30" fmla="*/ 83 w 173"/>
                  <a:gd name="T31" fmla="*/ 1 h 172"/>
                  <a:gd name="T32" fmla="*/ 55 w 173"/>
                  <a:gd name="T33" fmla="*/ 30 h 172"/>
                  <a:gd name="T34" fmla="*/ 55 w 173"/>
                  <a:gd name="T35" fmla="*/ 37 h 172"/>
                  <a:gd name="T36" fmla="*/ 58 w 173"/>
                  <a:gd name="T37" fmla="*/ 39 h 172"/>
                  <a:gd name="T38" fmla="*/ 61 w 173"/>
                  <a:gd name="T39" fmla="*/ 37 h 172"/>
                  <a:gd name="T40" fmla="*/ 83 w 173"/>
                  <a:gd name="T41" fmla="*/ 16 h 172"/>
                  <a:gd name="T42" fmla="*/ 83 w 173"/>
                  <a:gd name="T43" fmla="*/ 81 h 172"/>
                  <a:gd name="T44" fmla="*/ 17 w 173"/>
                  <a:gd name="T45" fmla="*/ 81 h 172"/>
                  <a:gd name="T46" fmla="*/ 38 w 173"/>
                  <a:gd name="T47" fmla="*/ 61 h 172"/>
                  <a:gd name="T48" fmla="*/ 38 w 173"/>
                  <a:gd name="T49" fmla="*/ 54 h 172"/>
                  <a:gd name="T50" fmla="*/ 31 w 173"/>
                  <a:gd name="T51" fmla="*/ 54 h 172"/>
                  <a:gd name="T52" fmla="*/ 2 w 173"/>
                  <a:gd name="T53" fmla="*/ 83 h 172"/>
                  <a:gd name="T54" fmla="*/ 2 w 173"/>
                  <a:gd name="T55" fmla="*/ 89 h 172"/>
                  <a:gd name="T56" fmla="*/ 31 w 173"/>
                  <a:gd name="T57" fmla="*/ 118 h 172"/>
                  <a:gd name="T58" fmla="*/ 35 w 173"/>
                  <a:gd name="T59" fmla="*/ 120 h 172"/>
                  <a:gd name="T60" fmla="*/ 38 w 173"/>
                  <a:gd name="T61" fmla="*/ 118 h 172"/>
                  <a:gd name="T62" fmla="*/ 38 w 173"/>
                  <a:gd name="T63" fmla="*/ 111 h 172"/>
                  <a:gd name="T64" fmla="*/ 17 w 173"/>
                  <a:gd name="T65" fmla="*/ 91 h 172"/>
                  <a:gd name="T66" fmla="*/ 83 w 173"/>
                  <a:gd name="T67" fmla="*/ 91 h 172"/>
                  <a:gd name="T68" fmla="*/ 83 w 173"/>
                  <a:gd name="T69" fmla="*/ 156 h 172"/>
                  <a:gd name="T70" fmla="*/ 61 w 173"/>
                  <a:gd name="T71" fmla="*/ 135 h 172"/>
                  <a:gd name="T72" fmla="*/ 55 w 173"/>
                  <a:gd name="T73" fmla="*/ 135 h 172"/>
                  <a:gd name="T74" fmla="*/ 55 w 173"/>
                  <a:gd name="T75" fmla="*/ 142 h 172"/>
                  <a:gd name="T76" fmla="*/ 83 w 173"/>
                  <a:gd name="T77" fmla="*/ 171 h 172"/>
                  <a:gd name="T78" fmla="*/ 87 w 173"/>
                  <a:gd name="T79" fmla="*/ 172 h 172"/>
                  <a:gd name="T80" fmla="*/ 90 w 173"/>
                  <a:gd name="T81" fmla="*/ 171 h 172"/>
                  <a:gd name="T82" fmla="*/ 91 w 173"/>
                  <a:gd name="T83" fmla="*/ 170 h 172"/>
                  <a:gd name="T84" fmla="*/ 91 w 173"/>
                  <a:gd name="T85" fmla="*/ 170 h 172"/>
                  <a:gd name="T86" fmla="*/ 119 w 173"/>
                  <a:gd name="T87" fmla="*/ 142 h 172"/>
                  <a:gd name="T88" fmla="*/ 119 w 173"/>
                  <a:gd name="T89" fmla="*/ 135 h 172"/>
                  <a:gd name="T90" fmla="*/ 112 w 173"/>
                  <a:gd name="T91" fmla="*/ 135 h 172"/>
                  <a:gd name="T92" fmla="*/ 92 w 173"/>
                  <a:gd name="T93" fmla="*/ 155 h 172"/>
                  <a:gd name="T94" fmla="*/ 92 w 173"/>
                  <a:gd name="T95" fmla="*/ 91 h 172"/>
                  <a:gd name="T96" fmla="*/ 156 w 173"/>
                  <a:gd name="T97" fmla="*/ 91 h 172"/>
                  <a:gd name="T98" fmla="*/ 136 w 173"/>
                  <a:gd name="T99" fmla="*/ 111 h 172"/>
                  <a:gd name="T100" fmla="*/ 136 w 173"/>
                  <a:gd name="T101" fmla="*/ 118 h 172"/>
                  <a:gd name="T102" fmla="*/ 139 w 173"/>
                  <a:gd name="T103" fmla="*/ 120 h 172"/>
                  <a:gd name="T104" fmla="*/ 142 w 173"/>
                  <a:gd name="T105" fmla="*/ 118 h 172"/>
                  <a:gd name="T106" fmla="*/ 171 w 173"/>
                  <a:gd name="T107" fmla="*/ 89 h 172"/>
                  <a:gd name="T108" fmla="*/ 172 w 173"/>
                  <a:gd name="T109" fmla="*/ 8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3" h="172">
                    <a:moveTo>
                      <a:pt x="172" y="88"/>
                    </a:moveTo>
                    <a:cubicBezTo>
                      <a:pt x="173" y="87"/>
                      <a:pt x="173" y="85"/>
                      <a:pt x="172" y="84"/>
                    </a:cubicBezTo>
                    <a:cubicBezTo>
                      <a:pt x="172" y="84"/>
                      <a:pt x="172" y="83"/>
                      <a:pt x="171" y="83"/>
                    </a:cubicBezTo>
                    <a:cubicBezTo>
                      <a:pt x="142" y="54"/>
                      <a:pt x="142" y="54"/>
                      <a:pt x="142" y="54"/>
                    </a:cubicBezTo>
                    <a:cubicBezTo>
                      <a:pt x="141" y="52"/>
                      <a:pt x="138" y="52"/>
                      <a:pt x="136" y="54"/>
                    </a:cubicBezTo>
                    <a:cubicBezTo>
                      <a:pt x="134" y="56"/>
                      <a:pt x="134" y="59"/>
                      <a:pt x="136" y="61"/>
                    </a:cubicBezTo>
                    <a:cubicBezTo>
                      <a:pt x="156" y="81"/>
                      <a:pt x="156" y="81"/>
                      <a:pt x="156" y="81"/>
                    </a:cubicBezTo>
                    <a:cubicBezTo>
                      <a:pt x="92" y="81"/>
                      <a:pt x="92" y="81"/>
                      <a:pt x="92" y="81"/>
                    </a:cubicBezTo>
                    <a:cubicBezTo>
                      <a:pt x="92" y="17"/>
                      <a:pt x="92" y="17"/>
                      <a:pt x="92" y="17"/>
                    </a:cubicBezTo>
                    <a:cubicBezTo>
                      <a:pt x="112" y="37"/>
                      <a:pt x="112" y="37"/>
                      <a:pt x="112" y="37"/>
                    </a:cubicBezTo>
                    <a:cubicBezTo>
                      <a:pt x="114" y="39"/>
                      <a:pt x="117" y="39"/>
                      <a:pt x="119" y="37"/>
                    </a:cubicBezTo>
                    <a:cubicBezTo>
                      <a:pt x="121" y="35"/>
                      <a:pt x="121" y="32"/>
                      <a:pt x="119" y="30"/>
                    </a:cubicBezTo>
                    <a:cubicBezTo>
                      <a:pt x="91" y="2"/>
                      <a:pt x="91" y="2"/>
                      <a:pt x="91" y="2"/>
                    </a:cubicBezTo>
                    <a:cubicBezTo>
                      <a:pt x="91" y="2"/>
                      <a:pt x="91" y="2"/>
                      <a:pt x="91" y="2"/>
                    </a:cubicBezTo>
                    <a:cubicBezTo>
                      <a:pt x="90" y="1"/>
                      <a:pt x="90" y="1"/>
                      <a:pt x="90" y="1"/>
                    </a:cubicBezTo>
                    <a:cubicBezTo>
                      <a:pt x="88" y="0"/>
                      <a:pt x="85" y="0"/>
                      <a:pt x="83" y="1"/>
                    </a:cubicBezTo>
                    <a:cubicBezTo>
                      <a:pt x="55" y="30"/>
                      <a:pt x="55" y="30"/>
                      <a:pt x="55" y="30"/>
                    </a:cubicBezTo>
                    <a:cubicBezTo>
                      <a:pt x="53" y="32"/>
                      <a:pt x="53" y="35"/>
                      <a:pt x="55" y="37"/>
                    </a:cubicBezTo>
                    <a:cubicBezTo>
                      <a:pt x="55" y="38"/>
                      <a:pt x="57" y="39"/>
                      <a:pt x="58" y="39"/>
                    </a:cubicBezTo>
                    <a:cubicBezTo>
                      <a:pt x="59" y="39"/>
                      <a:pt x="60" y="38"/>
                      <a:pt x="61" y="37"/>
                    </a:cubicBezTo>
                    <a:cubicBezTo>
                      <a:pt x="83" y="16"/>
                      <a:pt x="83" y="16"/>
                      <a:pt x="83" y="16"/>
                    </a:cubicBezTo>
                    <a:cubicBezTo>
                      <a:pt x="83" y="81"/>
                      <a:pt x="83" y="81"/>
                      <a:pt x="83" y="81"/>
                    </a:cubicBezTo>
                    <a:cubicBezTo>
                      <a:pt x="17" y="81"/>
                      <a:pt x="17" y="81"/>
                      <a:pt x="17" y="81"/>
                    </a:cubicBezTo>
                    <a:cubicBezTo>
                      <a:pt x="38" y="61"/>
                      <a:pt x="38" y="61"/>
                      <a:pt x="38" y="61"/>
                    </a:cubicBezTo>
                    <a:cubicBezTo>
                      <a:pt x="40" y="59"/>
                      <a:pt x="40" y="56"/>
                      <a:pt x="38" y="54"/>
                    </a:cubicBezTo>
                    <a:cubicBezTo>
                      <a:pt x="36" y="52"/>
                      <a:pt x="33" y="52"/>
                      <a:pt x="31" y="54"/>
                    </a:cubicBezTo>
                    <a:cubicBezTo>
                      <a:pt x="2" y="83"/>
                      <a:pt x="2" y="83"/>
                      <a:pt x="2" y="83"/>
                    </a:cubicBezTo>
                    <a:cubicBezTo>
                      <a:pt x="0" y="84"/>
                      <a:pt x="0" y="88"/>
                      <a:pt x="2" y="89"/>
                    </a:cubicBezTo>
                    <a:cubicBezTo>
                      <a:pt x="31" y="118"/>
                      <a:pt x="31" y="118"/>
                      <a:pt x="31" y="118"/>
                    </a:cubicBezTo>
                    <a:cubicBezTo>
                      <a:pt x="32" y="119"/>
                      <a:pt x="33" y="120"/>
                      <a:pt x="35" y="120"/>
                    </a:cubicBezTo>
                    <a:cubicBezTo>
                      <a:pt x="36" y="120"/>
                      <a:pt x="37" y="119"/>
                      <a:pt x="38" y="118"/>
                    </a:cubicBezTo>
                    <a:cubicBezTo>
                      <a:pt x="40" y="116"/>
                      <a:pt x="40" y="113"/>
                      <a:pt x="38" y="111"/>
                    </a:cubicBezTo>
                    <a:cubicBezTo>
                      <a:pt x="17" y="91"/>
                      <a:pt x="17" y="91"/>
                      <a:pt x="17" y="91"/>
                    </a:cubicBezTo>
                    <a:cubicBezTo>
                      <a:pt x="83" y="91"/>
                      <a:pt x="83" y="91"/>
                      <a:pt x="83" y="91"/>
                    </a:cubicBezTo>
                    <a:cubicBezTo>
                      <a:pt x="83" y="156"/>
                      <a:pt x="83" y="156"/>
                      <a:pt x="83" y="156"/>
                    </a:cubicBezTo>
                    <a:cubicBezTo>
                      <a:pt x="61" y="135"/>
                      <a:pt x="61" y="135"/>
                      <a:pt x="61" y="135"/>
                    </a:cubicBezTo>
                    <a:cubicBezTo>
                      <a:pt x="59" y="133"/>
                      <a:pt x="56" y="133"/>
                      <a:pt x="55" y="135"/>
                    </a:cubicBezTo>
                    <a:cubicBezTo>
                      <a:pt x="53" y="137"/>
                      <a:pt x="53" y="140"/>
                      <a:pt x="55" y="142"/>
                    </a:cubicBezTo>
                    <a:cubicBezTo>
                      <a:pt x="83" y="171"/>
                      <a:pt x="83" y="171"/>
                      <a:pt x="83" y="171"/>
                    </a:cubicBezTo>
                    <a:cubicBezTo>
                      <a:pt x="84" y="171"/>
                      <a:pt x="86" y="172"/>
                      <a:pt x="87" y="172"/>
                    </a:cubicBezTo>
                    <a:cubicBezTo>
                      <a:pt x="88" y="172"/>
                      <a:pt x="89" y="171"/>
                      <a:pt x="90" y="171"/>
                    </a:cubicBezTo>
                    <a:cubicBezTo>
                      <a:pt x="91" y="170"/>
                      <a:pt x="91" y="170"/>
                      <a:pt x="91" y="170"/>
                    </a:cubicBezTo>
                    <a:cubicBezTo>
                      <a:pt x="91" y="170"/>
                      <a:pt x="91" y="170"/>
                      <a:pt x="91" y="170"/>
                    </a:cubicBezTo>
                    <a:cubicBezTo>
                      <a:pt x="119" y="142"/>
                      <a:pt x="119" y="142"/>
                      <a:pt x="119" y="142"/>
                    </a:cubicBezTo>
                    <a:cubicBezTo>
                      <a:pt x="121" y="140"/>
                      <a:pt x="121" y="137"/>
                      <a:pt x="119" y="135"/>
                    </a:cubicBezTo>
                    <a:cubicBezTo>
                      <a:pt x="117" y="133"/>
                      <a:pt x="114" y="133"/>
                      <a:pt x="112" y="135"/>
                    </a:cubicBezTo>
                    <a:cubicBezTo>
                      <a:pt x="92" y="155"/>
                      <a:pt x="92" y="155"/>
                      <a:pt x="92" y="155"/>
                    </a:cubicBezTo>
                    <a:cubicBezTo>
                      <a:pt x="92" y="91"/>
                      <a:pt x="92" y="91"/>
                      <a:pt x="92" y="91"/>
                    </a:cubicBezTo>
                    <a:cubicBezTo>
                      <a:pt x="156" y="91"/>
                      <a:pt x="156" y="91"/>
                      <a:pt x="156" y="91"/>
                    </a:cubicBezTo>
                    <a:cubicBezTo>
                      <a:pt x="136" y="111"/>
                      <a:pt x="136" y="111"/>
                      <a:pt x="136" y="111"/>
                    </a:cubicBezTo>
                    <a:cubicBezTo>
                      <a:pt x="134" y="113"/>
                      <a:pt x="134" y="116"/>
                      <a:pt x="136" y="118"/>
                    </a:cubicBezTo>
                    <a:cubicBezTo>
                      <a:pt x="137" y="119"/>
                      <a:pt x="138" y="120"/>
                      <a:pt x="139" y="120"/>
                    </a:cubicBezTo>
                    <a:cubicBezTo>
                      <a:pt x="140" y="120"/>
                      <a:pt x="142" y="119"/>
                      <a:pt x="142" y="118"/>
                    </a:cubicBezTo>
                    <a:cubicBezTo>
                      <a:pt x="171" y="89"/>
                      <a:pt x="171" y="89"/>
                      <a:pt x="171" y="89"/>
                    </a:cubicBezTo>
                    <a:cubicBezTo>
                      <a:pt x="172" y="89"/>
                      <a:pt x="172" y="88"/>
                      <a:pt x="172" y="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86BC25"/>
                  </a:solidFill>
                </a:endParaRPr>
              </a:p>
            </p:txBody>
          </p:sp>
        </p:grpSp>
      </p:grpSp>
      <p:grpSp>
        <p:nvGrpSpPr>
          <p:cNvPr id="43" name="Group 42">
            <a:extLst>
              <a:ext uri="{FF2B5EF4-FFF2-40B4-BE49-F238E27FC236}">
                <a16:creationId xmlns:a16="http://schemas.microsoft.com/office/drawing/2014/main" id="{51808E3C-7012-4A9B-A42E-A495987734F0}"/>
              </a:ext>
            </a:extLst>
          </p:cNvPr>
          <p:cNvGrpSpPr/>
          <p:nvPr/>
        </p:nvGrpSpPr>
        <p:grpSpPr>
          <a:xfrm>
            <a:off x="4764466" y="4570298"/>
            <a:ext cx="340795" cy="334688"/>
            <a:chOff x="9812338" y="2919413"/>
            <a:chExt cx="382588" cy="438150"/>
          </a:xfrm>
          <a:solidFill>
            <a:schemeClr val="bg1"/>
          </a:solidFill>
        </p:grpSpPr>
        <p:sp>
          <p:nvSpPr>
            <p:cNvPr id="44" name="Freeform 503">
              <a:extLst>
                <a:ext uri="{FF2B5EF4-FFF2-40B4-BE49-F238E27FC236}">
                  <a16:creationId xmlns:a16="http://schemas.microsoft.com/office/drawing/2014/main" id="{2B4602C9-4DB9-484A-9552-5866378D41BB}"/>
                </a:ext>
              </a:extLst>
            </p:cNvPr>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504">
              <a:extLst>
                <a:ext uri="{FF2B5EF4-FFF2-40B4-BE49-F238E27FC236}">
                  <a16:creationId xmlns:a16="http://schemas.microsoft.com/office/drawing/2014/main" id="{6B15A44E-6A89-479E-9DD7-36258A3A97EA}"/>
                </a:ext>
              </a:extLst>
            </p:cNvPr>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505">
              <a:extLst>
                <a:ext uri="{FF2B5EF4-FFF2-40B4-BE49-F238E27FC236}">
                  <a16:creationId xmlns:a16="http://schemas.microsoft.com/office/drawing/2014/main" id="{BF46CF29-0541-4255-A721-ED67593F168A}"/>
                </a:ext>
              </a:extLst>
            </p:cNvPr>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47" name="Group 46">
            <a:extLst>
              <a:ext uri="{FF2B5EF4-FFF2-40B4-BE49-F238E27FC236}">
                <a16:creationId xmlns:a16="http://schemas.microsoft.com/office/drawing/2014/main" id="{54428311-A7CC-4C93-BC23-5064CF9D8A74}"/>
              </a:ext>
            </a:extLst>
          </p:cNvPr>
          <p:cNvGrpSpPr/>
          <p:nvPr/>
        </p:nvGrpSpPr>
        <p:grpSpPr>
          <a:xfrm>
            <a:off x="6807680" y="4728291"/>
            <a:ext cx="1549708" cy="776386"/>
            <a:chOff x="6242277" y="4995314"/>
            <a:chExt cx="1549708" cy="776386"/>
          </a:xfrm>
        </p:grpSpPr>
        <p:sp>
          <p:nvSpPr>
            <p:cNvPr id="48" name="Oval 47">
              <a:extLst>
                <a:ext uri="{FF2B5EF4-FFF2-40B4-BE49-F238E27FC236}">
                  <a16:creationId xmlns:a16="http://schemas.microsoft.com/office/drawing/2014/main" id="{A56FDCEA-13A0-4489-A1F2-FFD2DE0AB133}"/>
                </a:ext>
              </a:extLst>
            </p:cNvPr>
            <p:cNvSpPr/>
            <p:nvPr/>
          </p:nvSpPr>
          <p:spPr>
            <a:xfrm>
              <a:off x="6242277" y="4995314"/>
              <a:ext cx="554919" cy="554919"/>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344">
              <a:extLst>
                <a:ext uri="{FF2B5EF4-FFF2-40B4-BE49-F238E27FC236}">
                  <a16:creationId xmlns:a16="http://schemas.microsoft.com/office/drawing/2014/main" id="{047F5CC1-1887-4894-AEB6-53CE70FFB355}"/>
                </a:ext>
              </a:extLst>
            </p:cNvPr>
            <p:cNvSpPr>
              <a:spLocks noChangeAspect="1"/>
            </p:cNvSpPr>
            <p:nvPr/>
          </p:nvSpPr>
          <p:spPr bwMode="auto">
            <a:xfrm>
              <a:off x="6365440" y="5154532"/>
              <a:ext cx="305175" cy="204789"/>
            </a:xfrm>
            <a:custGeom>
              <a:avLst/>
              <a:gdLst>
                <a:gd name="T0" fmla="*/ 286 w 342"/>
                <a:gd name="T1" fmla="*/ 99 h 231"/>
                <a:gd name="T2" fmla="*/ 280 w 342"/>
                <a:gd name="T3" fmla="*/ 79 h 231"/>
                <a:gd name="T4" fmla="*/ 272 w 342"/>
                <a:gd name="T5" fmla="*/ 59 h 231"/>
                <a:gd name="T6" fmla="*/ 261 w 342"/>
                <a:gd name="T7" fmla="*/ 43 h 231"/>
                <a:gd name="T8" fmla="*/ 247 w 342"/>
                <a:gd name="T9" fmla="*/ 28 h 231"/>
                <a:gd name="T10" fmla="*/ 231 w 342"/>
                <a:gd name="T11" fmla="*/ 16 h 231"/>
                <a:gd name="T12" fmla="*/ 212 w 342"/>
                <a:gd name="T13" fmla="*/ 7 h 231"/>
                <a:gd name="T14" fmla="*/ 192 w 342"/>
                <a:gd name="T15" fmla="*/ 1 h 231"/>
                <a:gd name="T16" fmla="*/ 170 w 342"/>
                <a:gd name="T17" fmla="*/ 0 h 231"/>
                <a:gd name="T18" fmla="*/ 151 w 342"/>
                <a:gd name="T19" fmla="*/ 1 h 231"/>
                <a:gd name="T20" fmla="*/ 118 w 342"/>
                <a:gd name="T21" fmla="*/ 12 h 231"/>
                <a:gd name="T22" fmla="*/ 90 w 342"/>
                <a:gd name="T23" fmla="*/ 32 h 231"/>
                <a:gd name="T24" fmla="*/ 68 w 342"/>
                <a:gd name="T25" fmla="*/ 62 h 231"/>
                <a:gd name="T26" fmla="*/ 60 w 342"/>
                <a:gd name="T27" fmla="*/ 78 h 231"/>
                <a:gd name="T28" fmla="*/ 36 w 342"/>
                <a:gd name="T29" fmla="*/ 88 h 231"/>
                <a:gd name="T30" fmla="*/ 16 w 342"/>
                <a:gd name="T31" fmla="*/ 105 h 231"/>
                <a:gd name="T32" fmla="*/ 4 w 342"/>
                <a:gd name="T33" fmla="*/ 127 h 231"/>
                <a:gd name="T34" fmla="*/ 0 w 342"/>
                <a:gd name="T35" fmla="*/ 154 h 231"/>
                <a:gd name="T36" fmla="*/ 1 w 342"/>
                <a:gd name="T37" fmla="*/ 169 h 231"/>
                <a:gd name="T38" fmla="*/ 12 w 342"/>
                <a:gd name="T39" fmla="*/ 196 h 231"/>
                <a:gd name="T40" fmla="*/ 30 w 342"/>
                <a:gd name="T41" fmla="*/ 216 h 231"/>
                <a:gd name="T42" fmla="*/ 56 w 342"/>
                <a:gd name="T43" fmla="*/ 228 h 231"/>
                <a:gd name="T44" fmla="*/ 161 w 342"/>
                <a:gd name="T45" fmla="*/ 231 h 231"/>
                <a:gd name="T46" fmla="*/ 102 w 342"/>
                <a:gd name="T47" fmla="*/ 154 h 231"/>
                <a:gd name="T48" fmla="*/ 162 w 342"/>
                <a:gd name="T49" fmla="*/ 72 h 231"/>
                <a:gd name="T50" fmla="*/ 165 w 342"/>
                <a:gd name="T51" fmla="*/ 71 h 231"/>
                <a:gd name="T52" fmla="*/ 167 w 342"/>
                <a:gd name="T53" fmla="*/ 70 h 231"/>
                <a:gd name="T54" fmla="*/ 173 w 342"/>
                <a:gd name="T55" fmla="*/ 72 h 231"/>
                <a:gd name="T56" fmla="*/ 235 w 342"/>
                <a:gd name="T57" fmla="*/ 154 h 231"/>
                <a:gd name="T58" fmla="*/ 175 w 342"/>
                <a:gd name="T59" fmla="*/ 231 h 231"/>
                <a:gd name="T60" fmla="*/ 282 w 342"/>
                <a:gd name="T61" fmla="*/ 231 h 231"/>
                <a:gd name="T62" fmla="*/ 294 w 342"/>
                <a:gd name="T63" fmla="*/ 229 h 231"/>
                <a:gd name="T64" fmla="*/ 315 w 342"/>
                <a:gd name="T65" fmla="*/ 217 h 231"/>
                <a:gd name="T66" fmla="*/ 331 w 342"/>
                <a:gd name="T67" fmla="*/ 200 h 231"/>
                <a:gd name="T68" fmla="*/ 341 w 342"/>
                <a:gd name="T69" fmla="*/ 177 h 231"/>
                <a:gd name="T70" fmla="*/ 342 w 342"/>
                <a:gd name="T71" fmla="*/ 165 h 231"/>
                <a:gd name="T72" fmla="*/ 338 w 342"/>
                <a:gd name="T73" fmla="*/ 142 h 231"/>
                <a:gd name="T74" fmla="*/ 326 w 342"/>
                <a:gd name="T75" fmla="*/ 122 h 231"/>
                <a:gd name="T76" fmla="*/ 307 w 342"/>
                <a:gd name="T77" fmla="*/ 107 h 231"/>
                <a:gd name="T78" fmla="*/ 286 w 342"/>
                <a:gd name="T79" fmla="*/ 9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 h="231">
                  <a:moveTo>
                    <a:pt x="286" y="99"/>
                  </a:moveTo>
                  <a:lnTo>
                    <a:pt x="286" y="99"/>
                  </a:lnTo>
                  <a:lnTo>
                    <a:pt x="283" y="88"/>
                  </a:lnTo>
                  <a:lnTo>
                    <a:pt x="280" y="79"/>
                  </a:lnTo>
                  <a:lnTo>
                    <a:pt x="276" y="68"/>
                  </a:lnTo>
                  <a:lnTo>
                    <a:pt x="272" y="59"/>
                  </a:lnTo>
                  <a:lnTo>
                    <a:pt x="267" y="51"/>
                  </a:lnTo>
                  <a:lnTo>
                    <a:pt x="261" y="43"/>
                  </a:lnTo>
                  <a:lnTo>
                    <a:pt x="255" y="35"/>
                  </a:lnTo>
                  <a:lnTo>
                    <a:pt x="247" y="28"/>
                  </a:lnTo>
                  <a:lnTo>
                    <a:pt x="239" y="21"/>
                  </a:lnTo>
                  <a:lnTo>
                    <a:pt x="231" y="16"/>
                  </a:lnTo>
                  <a:lnTo>
                    <a:pt x="221" y="11"/>
                  </a:lnTo>
                  <a:lnTo>
                    <a:pt x="212" y="7"/>
                  </a:lnTo>
                  <a:lnTo>
                    <a:pt x="202" y="4"/>
                  </a:lnTo>
                  <a:lnTo>
                    <a:pt x="192" y="1"/>
                  </a:lnTo>
                  <a:lnTo>
                    <a:pt x="181" y="0"/>
                  </a:lnTo>
                  <a:lnTo>
                    <a:pt x="170" y="0"/>
                  </a:lnTo>
                  <a:lnTo>
                    <a:pt x="170" y="0"/>
                  </a:lnTo>
                  <a:lnTo>
                    <a:pt x="151" y="1"/>
                  </a:lnTo>
                  <a:lnTo>
                    <a:pt x="134" y="5"/>
                  </a:lnTo>
                  <a:lnTo>
                    <a:pt x="118" y="12"/>
                  </a:lnTo>
                  <a:lnTo>
                    <a:pt x="103" y="21"/>
                  </a:lnTo>
                  <a:lnTo>
                    <a:pt x="90" y="32"/>
                  </a:lnTo>
                  <a:lnTo>
                    <a:pt x="77" y="45"/>
                  </a:lnTo>
                  <a:lnTo>
                    <a:pt x="68" y="62"/>
                  </a:lnTo>
                  <a:lnTo>
                    <a:pt x="60" y="78"/>
                  </a:lnTo>
                  <a:lnTo>
                    <a:pt x="60" y="78"/>
                  </a:lnTo>
                  <a:lnTo>
                    <a:pt x="48" y="82"/>
                  </a:lnTo>
                  <a:lnTo>
                    <a:pt x="36" y="88"/>
                  </a:lnTo>
                  <a:lnTo>
                    <a:pt x="25" y="97"/>
                  </a:lnTo>
                  <a:lnTo>
                    <a:pt x="16" y="105"/>
                  </a:lnTo>
                  <a:lnTo>
                    <a:pt x="9" y="115"/>
                  </a:lnTo>
                  <a:lnTo>
                    <a:pt x="4" y="127"/>
                  </a:lnTo>
                  <a:lnTo>
                    <a:pt x="0" y="141"/>
                  </a:lnTo>
                  <a:lnTo>
                    <a:pt x="0" y="154"/>
                  </a:lnTo>
                  <a:lnTo>
                    <a:pt x="0" y="154"/>
                  </a:lnTo>
                  <a:lnTo>
                    <a:pt x="1" y="169"/>
                  </a:lnTo>
                  <a:lnTo>
                    <a:pt x="5" y="182"/>
                  </a:lnTo>
                  <a:lnTo>
                    <a:pt x="12" y="196"/>
                  </a:lnTo>
                  <a:lnTo>
                    <a:pt x="20" y="207"/>
                  </a:lnTo>
                  <a:lnTo>
                    <a:pt x="30" y="216"/>
                  </a:lnTo>
                  <a:lnTo>
                    <a:pt x="43" y="224"/>
                  </a:lnTo>
                  <a:lnTo>
                    <a:pt x="56" y="228"/>
                  </a:lnTo>
                  <a:lnTo>
                    <a:pt x="71" y="231"/>
                  </a:lnTo>
                  <a:lnTo>
                    <a:pt x="161" y="231"/>
                  </a:lnTo>
                  <a:lnTo>
                    <a:pt x="161" y="95"/>
                  </a:lnTo>
                  <a:lnTo>
                    <a:pt x="102" y="154"/>
                  </a:lnTo>
                  <a:lnTo>
                    <a:pt x="91" y="144"/>
                  </a:lnTo>
                  <a:lnTo>
                    <a:pt x="162" y="72"/>
                  </a:lnTo>
                  <a:lnTo>
                    <a:pt x="162" y="72"/>
                  </a:lnTo>
                  <a:lnTo>
                    <a:pt x="165" y="71"/>
                  </a:lnTo>
                  <a:lnTo>
                    <a:pt x="167" y="70"/>
                  </a:lnTo>
                  <a:lnTo>
                    <a:pt x="167" y="70"/>
                  </a:lnTo>
                  <a:lnTo>
                    <a:pt x="170" y="71"/>
                  </a:lnTo>
                  <a:lnTo>
                    <a:pt x="173" y="72"/>
                  </a:lnTo>
                  <a:lnTo>
                    <a:pt x="244" y="144"/>
                  </a:lnTo>
                  <a:lnTo>
                    <a:pt x="235" y="154"/>
                  </a:lnTo>
                  <a:lnTo>
                    <a:pt x="175" y="95"/>
                  </a:lnTo>
                  <a:lnTo>
                    <a:pt x="175" y="231"/>
                  </a:lnTo>
                  <a:lnTo>
                    <a:pt x="280" y="231"/>
                  </a:lnTo>
                  <a:lnTo>
                    <a:pt x="282" y="231"/>
                  </a:lnTo>
                  <a:lnTo>
                    <a:pt x="282" y="231"/>
                  </a:lnTo>
                  <a:lnTo>
                    <a:pt x="294" y="229"/>
                  </a:lnTo>
                  <a:lnTo>
                    <a:pt x="304" y="224"/>
                  </a:lnTo>
                  <a:lnTo>
                    <a:pt x="315" y="217"/>
                  </a:lnTo>
                  <a:lnTo>
                    <a:pt x="324" y="209"/>
                  </a:lnTo>
                  <a:lnTo>
                    <a:pt x="331" y="200"/>
                  </a:lnTo>
                  <a:lnTo>
                    <a:pt x="337" y="189"/>
                  </a:lnTo>
                  <a:lnTo>
                    <a:pt x="341" y="177"/>
                  </a:lnTo>
                  <a:lnTo>
                    <a:pt x="342" y="165"/>
                  </a:lnTo>
                  <a:lnTo>
                    <a:pt x="342" y="165"/>
                  </a:lnTo>
                  <a:lnTo>
                    <a:pt x="341" y="153"/>
                  </a:lnTo>
                  <a:lnTo>
                    <a:pt x="338" y="142"/>
                  </a:lnTo>
                  <a:lnTo>
                    <a:pt x="333" y="131"/>
                  </a:lnTo>
                  <a:lnTo>
                    <a:pt x="326" y="122"/>
                  </a:lnTo>
                  <a:lnTo>
                    <a:pt x="318" y="114"/>
                  </a:lnTo>
                  <a:lnTo>
                    <a:pt x="307" y="107"/>
                  </a:lnTo>
                  <a:lnTo>
                    <a:pt x="296" y="102"/>
                  </a:lnTo>
                  <a:lnTo>
                    <a:pt x="286" y="99"/>
                  </a:lnTo>
                  <a:lnTo>
                    <a:pt x="286"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700" b="1">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41C1C918-3B2A-43F9-8895-3B077ADC8B12}"/>
                </a:ext>
              </a:extLst>
            </p:cNvPr>
            <p:cNvSpPr txBox="1"/>
            <p:nvPr/>
          </p:nvSpPr>
          <p:spPr>
            <a:xfrm>
              <a:off x="6330611" y="5540868"/>
              <a:ext cx="1461374" cy="230832"/>
            </a:xfrm>
            <a:prstGeom prst="rect">
              <a:avLst/>
            </a:prstGeom>
            <a:noFill/>
          </p:spPr>
          <p:txBody>
            <a:bodyPr wrap="square" rtlCol="0">
              <a:spAutoFit/>
            </a:bodyPr>
            <a:lstStyle/>
            <a:p>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Data-in-Motion</a:t>
              </a:r>
            </a:p>
          </p:txBody>
        </p:sp>
      </p:grpSp>
      <p:grpSp>
        <p:nvGrpSpPr>
          <p:cNvPr id="51" name="Group 50">
            <a:extLst>
              <a:ext uri="{FF2B5EF4-FFF2-40B4-BE49-F238E27FC236}">
                <a16:creationId xmlns:a16="http://schemas.microsoft.com/office/drawing/2014/main" id="{ED5F00A8-965E-4F96-AA42-8085A3188898}"/>
              </a:ext>
            </a:extLst>
          </p:cNvPr>
          <p:cNvGrpSpPr/>
          <p:nvPr/>
        </p:nvGrpSpPr>
        <p:grpSpPr>
          <a:xfrm>
            <a:off x="7363047" y="3486857"/>
            <a:ext cx="1486182" cy="554919"/>
            <a:chOff x="7294485" y="3507359"/>
            <a:chExt cx="1486182" cy="554919"/>
          </a:xfrm>
        </p:grpSpPr>
        <p:sp>
          <p:nvSpPr>
            <p:cNvPr id="52" name="Oval 51">
              <a:extLst>
                <a:ext uri="{FF2B5EF4-FFF2-40B4-BE49-F238E27FC236}">
                  <a16:creationId xmlns:a16="http://schemas.microsoft.com/office/drawing/2014/main" id="{1D77D38B-62AE-4F21-87D2-0B05A3FE2270}"/>
                </a:ext>
              </a:extLst>
            </p:cNvPr>
            <p:cNvSpPr/>
            <p:nvPr/>
          </p:nvSpPr>
          <p:spPr>
            <a:xfrm>
              <a:off x="7294485" y="3507359"/>
              <a:ext cx="554919" cy="554919"/>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22CF73FF-49EB-4500-81CE-6ADC3E93C527}"/>
                </a:ext>
              </a:extLst>
            </p:cNvPr>
            <p:cNvGrpSpPr/>
            <p:nvPr/>
          </p:nvGrpSpPr>
          <p:grpSpPr>
            <a:xfrm>
              <a:off x="7428481" y="3572537"/>
              <a:ext cx="1352186" cy="381943"/>
              <a:chOff x="7428481" y="3572537"/>
              <a:chExt cx="1352186" cy="381943"/>
            </a:xfrm>
          </p:grpSpPr>
          <p:sp>
            <p:nvSpPr>
              <p:cNvPr id="54" name="TextBox 53">
                <a:extLst>
                  <a:ext uri="{FF2B5EF4-FFF2-40B4-BE49-F238E27FC236}">
                    <a16:creationId xmlns:a16="http://schemas.microsoft.com/office/drawing/2014/main" id="{FDD03882-990E-4B42-9A5B-964BD2C75674}"/>
                  </a:ext>
                </a:extLst>
              </p:cNvPr>
              <p:cNvSpPr txBox="1"/>
              <p:nvPr/>
            </p:nvSpPr>
            <p:spPr>
              <a:xfrm>
                <a:off x="7715472" y="3585148"/>
                <a:ext cx="1065195" cy="369332"/>
              </a:xfrm>
              <a:prstGeom prst="rect">
                <a:avLst/>
              </a:prstGeom>
              <a:noFill/>
            </p:spPr>
            <p:txBody>
              <a:bodyPr wrap="square" rtlCol="0">
                <a:spAutoFit/>
              </a:bodyPr>
              <a:lstStyle/>
              <a:p>
                <a:pPr algn="ctr"/>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AI Ethics &amp; Governance</a:t>
                </a:r>
              </a:p>
            </p:txBody>
          </p:sp>
          <p:grpSp>
            <p:nvGrpSpPr>
              <p:cNvPr id="55" name="Group 54">
                <a:extLst>
                  <a:ext uri="{FF2B5EF4-FFF2-40B4-BE49-F238E27FC236}">
                    <a16:creationId xmlns:a16="http://schemas.microsoft.com/office/drawing/2014/main" id="{B5183E83-F269-4F39-BB03-7E4AF9127B99}"/>
                  </a:ext>
                </a:extLst>
              </p:cNvPr>
              <p:cNvGrpSpPr/>
              <p:nvPr/>
            </p:nvGrpSpPr>
            <p:grpSpPr>
              <a:xfrm>
                <a:off x="7428481" y="3572537"/>
                <a:ext cx="305177" cy="337075"/>
                <a:chOff x="12509500" y="6391275"/>
                <a:chExt cx="555625" cy="561975"/>
              </a:xfrm>
              <a:solidFill>
                <a:schemeClr val="bg1"/>
              </a:solidFill>
            </p:grpSpPr>
            <p:sp>
              <p:nvSpPr>
                <p:cNvPr id="56" name="Freeform 564">
                  <a:extLst>
                    <a:ext uri="{FF2B5EF4-FFF2-40B4-BE49-F238E27FC236}">
                      <a16:creationId xmlns:a16="http://schemas.microsoft.com/office/drawing/2014/main" id="{260E923C-847C-4A77-9DD8-C9836B11AA68}"/>
                    </a:ext>
                  </a:extLst>
                </p:cNvPr>
                <p:cNvSpPr>
                  <a:spLocks noEditPoints="1"/>
                </p:cNvSpPr>
                <p:nvPr/>
              </p:nvSpPr>
              <p:spPr bwMode="auto">
                <a:xfrm>
                  <a:off x="12566650" y="6610350"/>
                  <a:ext cx="73025" cy="285750"/>
                </a:xfrm>
                <a:custGeom>
                  <a:avLst/>
                  <a:gdLst>
                    <a:gd name="T0" fmla="*/ 5 w 31"/>
                    <a:gd name="T1" fmla="*/ 0 h 120"/>
                    <a:gd name="T2" fmla="*/ 0 w 31"/>
                    <a:gd name="T3" fmla="*/ 5 h 120"/>
                    <a:gd name="T4" fmla="*/ 0 w 31"/>
                    <a:gd name="T5" fmla="*/ 115 h 120"/>
                    <a:gd name="T6" fmla="*/ 5 w 31"/>
                    <a:gd name="T7" fmla="*/ 120 h 120"/>
                    <a:gd name="T8" fmla="*/ 26 w 31"/>
                    <a:gd name="T9" fmla="*/ 120 h 120"/>
                    <a:gd name="T10" fmla="*/ 31 w 31"/>
                    <a:gd name="T11" fmla="*/ 115 h 120"/>
                    <a:gd name="T12" fmla="*/ 31 w 31"/>
                    <a:gd name="T13" fmla="*/ 5 h 120"/>
                    <a:gd name="T14" fmla="*/ 26 w 31"/>
                    <a:gd name="T15" fmla="*/ 0 h 120"/>
                    <a:gd name="T16" fmla="*/ 5 w 31"/>
                    <a:gd name="T17" fmla="*/ 0 h 120"/>
                    <a:gd name="T18" fmla="*/ 21 w 31"/>
                    <a:gd name="T19" fmla="*/ 111 h 120"/>
                    <a:gd name="T20" fmla="*/ 9 w 31"/>
                    <a:gd name="T21" fmla="*/ 111 h 120"/>
                    <a:gd name="T22" fmla="*/ 9 w 31"/>
                    <a:gd name="T23" fmla="*/ 9 h 120"/>
                    <a:gd name="T24" fmla="*/ 21 w 31"/>
                    <a:gd name="T25" fmla="*/ 9 h 120"/>
                    <a:gd name="T26" fmla="*/ 21 w 31"/>
                    <a:gd name="T27" fmla="*/ 1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0">
                      <a:moveTo>
                        <a:pt x="5" y="0"/>
                      </a:moveTo>
                      <a:cubicBezTo>
                        <a:pt x="2" y="0"/>
                        <a:pt x="0" y="2"/>
                        <a:pt x="0" y="5"/>
                      </a:cubicBezTo>
                      <a:cubicBezTo>
                        <a:pt x="0" y="115"/>
                        <a:pt x="0" y="115"/>
                        <a:pt x="0" y="115"/>
                      </a:cubicBezTo>
                      <a:cubicBezTo>
                        <a:pt x="0" y="118"/>
                        <a:pt x="2" y="120"/>
                        <a:pt x="5" y="120"/>
                      </a:cubicBezTo>
                      <a:cubicBezTo>
                        <a:pt x="26" y="120"/>
                        <a:pt x="26" y="120"/>
                        <a:pt x="26" y="120"/>
                      </a:cubicBezTo>
                      <a:cubicBezTo>
                        <a:pt x="29" y="120"/>
                        <a:pt x="31" y="118"/>
                        <a:pt x="31" y="115"/>
                      </a:cubicBezTo>
                      <a:cubicBezTo>
                        <a:pt x="31" y="5"/>
                        <a:pt x="31" y="5"/>
                        <a:pt x="31" y="5"/>
                      </a:cubicBezTo>
                      <a:cubicBezTo>
                        <a:pt x="31" y="2"/>
                        <a:pt x="29" y="0"/>
                        <a:pt x="26" y="0"/>
                      </a:cubicBezTo>
                      <a:lnTo>
                        <a:pt x="5" y="0"/>
                      </a:lnTo>
                      <a:close/>
                      <a:moveTo>
                        <a:pt x="21" y="111"/>
                      </a:moveTo>
                      <a:cubicBezTo>
                        <a:pt x="9" y="111"/>
                        <a:pt x="9" y="111"/>
                        <a:pt x="9" y="111"/>
                      </a:cubicBezTo>
                      <a:cubicBezTo>
                        <a:pt x="9" y="9"/>
                        <a:pt x="9" y="9"/>
                        <a:pt x="9" y="9"/>
                      </a:cubicBezTo>
                      <a:cubicBezTo>
                        <a:pt x="21" y="9"/>
                        <a:pt x="21" y="9"/>
                        <a:pt x="21" y="9"/>
                      </a:cubicBezTo>
                      <a:lnTo>
                        <a:pt x="21"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57" name="Freeform 565">
                  <a:extLst>
                    <a:ext uri="{FF2B5EF4-FFF2-40B4-BE49-F238E27FC236}">
                      <a16:creationId xmlns:a16="http://schemas.microsoft.com/office/drawing/2014/main" id="{D735A3D2-69BB-4671-A345-2C6D86906154}"/>
                    </a:ext>
                  </a:extLst>
                </p:cNvPr>
                <p:cNvSpPr>
                  <a:spLocks noEditPoints="1"/>
                </p:cNvSpPr>
                <p:nvPr/>
              </p:nvSpPr>
              <p:spPr bwMode="auto">
                <a:xfrm>
                  <a:off x="12692063" y="6610350"/>
                  <a:ext cx="73025" cy="285750"/>
                </a:xfrm>
                <a:custGeom>
                  <a:avLst/>
                  <a:gdLst>
                    <a:gd name="T0" fmla="*/ 5 w 31"/>
                    <a:gd name="T1" fmla="*/ 0 h 120"/>
                    <a:gd name="T2" fmla="*/ 0 w 31"/>
                    <a:gd name="T3" fmla="*/ 5 h 120"/>
                    <a:gd name="T4" fmla="*/ 0 w 31"/>
                    <a:gd name="T5" fmla="*/ 115 h 120"/>
                    <a:gd name="T6" fmla="*/ 5 w 31"/>
                    <a:gd name="T7" fmla="*/ 120 h 120"/>
                    <a:gd name="T8" fmla="*/ 26 w 31"/>
                    <a:gd name="T9" fmla="*/ 120 h 120"/>
                    <a:gd name="T10" fmla="*/ 31 w 31"/>
                    <a:gd name="T11" fmla="*/ 115 h 120"/>
                    <a:gd name="T12" fmla="*/ 31 w 31"/>
                    <a:gd name="T13" fmla="*/ 5 h 120"/>
                    <a:gd name="T14" fmla="*/ 26 w 31"/>
                    <a:gd name="T15" fmla="*/ 0 h 120"/>
                    <a:gd name="T16" fmla="*/ 5 w 31"/>
                    <a:gd name="T17" fmla="*/ 0 h 120"/>
                    <a:gd name="T18" fmla="*/ 22 w 31"/>
                    <a:gd name="T19" fmla="*/ 111 h 120"/>
                    <a:gd name="T20" fmla="*/ 10 w 31"/>
                    <a:gd name="T21" fmla="*/ 111 h 120"/>
                    <a:gd name="T22" fmla="*/ 10 w 31"/>
                    <a:gd name="T23" fmla="*/ 9 h 120"/>
                    <a:gd name="T24" fmla="*/ 22 w 31"/>
                    <a:gd name="T25" fmla="*/ 9 h 120"/>
                    <a:gd name="T26" fmla="*/ 22 w 31"/>
                    <a:gd name="T27" fmla="*/ 1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0">
                      <a:moveTo>
                        <a:pt x="5" y="0"/>
                      </a:moveTo>
                      <a:cubicBezTo>
                        <a:pt x="2" y="0"/>
                        <a:pt x="0" y="2"/>
                        <a:pt x="0" y="5"/>
                      </a:cubicBezTo>
                      <a:cubicBezTo>
                        <a:pt x="0" y="115"/>
                        <a:pt x="0" y="115"/>
                        <a:pt x="0" y="115"/>
                      </a:cubicBezTo>
                      <a:cubicBezTo>
                        <a:pt x="0" y="118"/>
                        <a:pt x="2" y="120"/>
                        <a:pt x="5" y="120"/>
                      </a:cubicBezTo>
                      <a:cubicBezTo>
                        <a:pt x="26" y="120"/>
                        <a:pt x="26" y="120"/>
                        <a:pt x="26" y="120"/>
                      </a:cubicBezTo>
                      <a:cubicBezTo>
                        <a:pt x="29" y="120"/>
                        <a:pt x="31" y="118"/>
                        <a:pt x="31" y="115"/>
                      </a:cubicBezTo>
                      <a:cubicBezTo>
                        <a:pt x="31" y="5"/>
                        <a:pt x="31" y="5"/>
                        <a:pt x="31" y="5"/>
                      </a:cubicBezTo>
                      <a:cubicBezTo>
                        <a:pt x="31" y="2"/>
                        <a:pt x="29" y="0"/>
                        <a:pt x="26" y="0"/>
                      </a:cubicBezTo>
                      <a:lnTo>
                        <a:pt x="5" y="0"/>
                      </a:lnTo>
                      <a:close/>
                      <a:moveTo>
                        <a:pt x="22" y="111"/>
                      </a:moveTo>
                      <a:cubicBezTo>
                        <a:pt x="10" y="111"/>
                        <a:pt x="10" y="111"/>
                        <a:pt x="10" y="111"/>
                      </a:cubicBezTo>
                      <a:cubicBezTo>
                        <a:pt x="10" y="9"/>
                        <a:pt x="10" y="9"/>
                        <a:pt x="10" y="9"/>
                      </a:cubicBezTo>
                      <a:cubicBezTo>
                        <a:pt x="22" y="9"/>
                        <a:pt x="22" y="9"/>
                        <a:pt x="22" y="9"/>
                      </a:cubicBezTo>
                      <a:lnTo>
                        <a:pt x="22"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58" name="Freeform 566">
                  <a:extLst>
                    <a:ext uri="{FF2B5EF4-FFF2-40B4-BE49-F238E27FC236}">
                      <a16:creationId xmlns:a16="http://schemas.microsoft.com/office/drawing/2014/main" id="{DED0BB4B-8682-40C8-81DA-3A800FDD004C}"/>
                    </a:ext>
                  </a:extLst>
                </p:cNvPr>
                <p:cNvSpPr>
                  <a:spLocks noEditPoints="1"/>
                </p:cNvSpPr>
                <p:nvPr/>
              </p:nvSpPr>
              <p:spPr bwMode="auto">
                <a:xfrm>
                  <a:off x="12817475" y="6610350"/>
                  <a:ext cx="74612" cy="285750"/>
                </a:xfrm>
                <a:custGeom>
                  <a:avLst/>
                  <a:gdLst>
                    <a:gd name="T0" fmla="*/ 4 w 31"/>
                    <a:gd name="T1" fmla="*/ 0 h 120"/>
                    <a:gd name="T2" fmla="*/ 0 w 31"/>
                    <a:gd name="T3" fmla="*/ 5 h 120"/>
                    <a:gd name="T4" fmla="*/ 0 w 31"/>
                    <a:gd name="T5" fmla="*/ 115 h 120"/>
                    <a:gd name="T6" fmla="*/ 4 w 31"/>
                    <a:gd name="T7" fmla="*/ 120 h 120"/>
                    <a:gd name="T8" fmla="*/ 26 w 31"/>
                    <a:gd name="T9" fmla="*/ 120 h 120"/>
                    <a:gd name="T10" fmla="*/ 31 w 31"/>
                    <a:gd name="T11" fmla="*/ 115 h 120"/>
                    <a:gd name="T12" fmla="*/ 31 w 31"/>
                    <a:gd name="T13" fmla="*/ 5 h 120"/>
                    <a:gd name="T14" fmla="*/ 26 w 31"/>
                    <a:gd name="T15" fmla="*/ 0 h 120"/>
                    <a:gd name="T16" fmla="*/ 4 w 31"/>
                    <a:gd name="T17" fmla="*/ 0 h 120"/>
                    <a:gd name="T18" fmla="*/ 21 w 31"/>
                    <a:gd name="T19" fmla="*/ 111 h 120"/>
                    <a:gd name="T20" fmla="*/ 9 w 31"/>
                    <a:gd name="T21" fmla="*/ 111 h 120"/>
                    <a:gd name="T22" fmla="*/ 9 w 31"/>
                    <a:gd name="T23" fmla="*/ 9 h 120"/>
                    <a:gd name="T24" fmla="*/ 21 w 31"/>
                    <a:gd name="T25" fmla="*/ 9 h 120"/>
                    <a:gd name="T26" fmla="*/ 21 w 31"/>
                    <a:gd name="T27" fmla="*/ 1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0">
                      <a:moveTo>
                        <a:pt x="4" y="0"/>
                      </a:moveTo>
                      <a:cubicBezTo>
                        <a:pt x="2" y="0"/>
                        <a:pt x="0" y="2"/>
                        <a:pt x="0" y="5"/>
                      </a:cubicBezTo>
                      <a:cubicBezTo>
                        <a:pt x="0" y="115"/>
                        <a:pt x="0" y="115"/>
                        <a:pt x="0" y="115"/>
                      </a:cubicBezTo>
                      <a:cubicBezTo>
                        <a:pt x="0" y="118"/>
                        <a:pt x="2" y="120"/>
                        <a:pt x="4" y="120"/>
                      </a:cubicBezTo>
                      <a:cubicBezTo>
                        <a:pt x="26" y="120"/>
                        <a:pt x="26" y="120"/>
                        <a:pt x="26" y="120"/>
                      </a:cubicBezTo>
                      <a:cubicBezTo>
                        <a:pt x="28" y="120"/>
                        <a:pt x="31" y="118"/>
                        <a:pt x="31" y="115"/>
                      </a:cubicBezTo>
                      <a:cubicBezTo>
                        <a:pt x="31" y="5"/>
                        <a:pt x="31" y="5"/>
                        <a:pt x="31" y="5"/>
                      </a:cubicBezTo>
                      <a:cubicBezTo>
                        <a:pt x="31" y="2"/>
                        <a:pt x="28" y="0"/>
                        <a:pt x="26" y="0"/>
                      </a:cubicBezTo>
                      <a:lnTo>
                        <a:pt x="4" y="0"/>
                      </a:lnTo>
                      <a:close/>
                      <a:moveTo>
                        <a:pt x="21" y="111"/>
                      </a:moveTo>
                      <a:cubicBezTo>
                        <a:pt x="9" y="111"/>
                        <a:pt x="9" y="111"/>
                        <a:pt x="9" y="111"/>
                      </a:cubicBezTo>
                      <a:cubicBezTo>
                        <a:pt x="9" y="9"/>
                        <a:pt x="9" y="9"/>
                        <a:pt x="9" y="9"/>
                      </a:cubicBezTo>
                      <a:cubicBezTo>
                        <a:pt x="21" y="9"/>
                        <a:pt x="21" y="9"/>
                        <a:pt x="21" y="9"/>
                      </a:cubicBezTo>
                      <a:lnTo>
                        <a:pt x="21"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59" name="Freeform 567">
                  <a:extLst>
                    <a:ext uri="{FF2B5EF4-FFF2-40B4-BE49-F238E27FC236}">
                      <a16:creationId xmlns:a16="http://schemas.microsoft.com/office/drawing/2014/main" id="{CDCAE212-9B6F-40CD-B834-51B4097F91BD}"/>
                    </a:ext>
                  </a:extLst>
                </p:cNvPr>
                <p:cNvSpPr>
                  <a:spLocks noEditPoints="1"/>
                </p:cNvSpPr>
                <p:nvPr/>
              </p:nvSpPr>
              <p:spPr bwMode="auto">
                <a:xfrm>
                  <a:off x="12944475" y="6610350"/>
                  <a:ext cx="73025" cy="285750"/>
                </a:xfrm>
                <a:custGeom>
                  <a:avLst/>
                  <a:gdLst>
                    <a:gd name="T0" fmla="*/ 5 w 31"/>
                    <a:gd name="T1" fmla="*/ 0 h 120"/>
                    <a:gd name="T2" fmla="*/ 0 w 31"/>
                    <a:gd name="T3" fmla="*/ 5 h 120"/>
                    <a:gd name="T4" fmla="*/ 0 w 31"/>
                    <a:gd name="T5" fmla="*/ 115 h 120"/>
                    <a:gd name="T6" fmla="*/ 5 w 31"/>
                    <a:gd name="T7" fmla="*/ 120 h 120"/>
                    <a:gd name="T8" fmla="*/ 27 w 31"/>
                    <a:gd name="T9" fmla="*/ 120 h 120"/>
                    <a:gd name="T10" fmla="*/ 31 w 31"/>
                    <a:gd name="T11" fmla="*/ 115 h 120"/>
                    <a:gd name="T12" fmla="*/ 31 w 31"/>
                    <a:gd name="T13" fmla="*/ 5 h 120"/>
                    <a:gd name="T14" fmla="*/ 27 w 31"/>
                    <a:gd name="T15" fmla="*/ 0 h 120"/>
                    <a:gd name="T16" fmla="*/ 5 w 31"/>
                    <a:gd name="T17" fmla="*/ 0 h 120"/>
                    <a:gd name="T18" fmla="*/ 22 w 31"/>
                    <a:gd name="T19" fmla="*/ 111 h 120"/>
                    <a:gd name="T20" fmla="*/ 10 w 31"/>
                    <a:gd name="T21" fmla="*/ 111 h 120"/>
                    <a:gd name="T22" fmla="*/ 10 w 31"/>
                    <a:gd name="T23" fmla="*/ 9 h 120"/>
                    <a:gd name="T24" fmla="*/ 22 w 31"/>
                    <a:gd name="T25" fmla="*/ 9 h 120"/>
                    <a:gd name="T26" fmla="*/ 22 w 31"/>
                    <a:gd name="T27" fmla="*/ 1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0">
                      <a:moveTo>
                        <a:pt x="5" y="0"/>
                      </a:moveTo>
                      <a:cubicBezTo>
                        <a:pt x="2" y="0"/>
                        <a:pt x="0" y="2"/>
                        <a:pt x="0" y="5"/>
                      </a:cubicBezTo>
                      <a:cubicBezTo>
                        <a:pt x="0" y="115"/>
                        <a:pt x="0" y="115"/>
                        <a:pt x="0" y="115"/>
                      </a:cubicBezTo>
                      <a:cubicBezTo>
                        <a:pt x="0" y="118"/>
                        <a:pt x="2" y="120"/>
                        <a:pt x="5" y="120"/>
                      </a:cubicBezTo>
                      <a:cubicBezTo>
                        <a:pt x="27" y="120"/>
                        <a:pt x="27" y="120"/>
                        <a:pt x="27" y="120"/>
                      </a:cubicBezTo>
                      <a:cubicBezTo>
                        <a:pt x="29" y="120"/>
                        <a:pt x="31" y="118"/>
                        <a:pt x="31" y="115"/>
                      </a:cubicBezTo>
                      <a:cubicBezTo>
                        <a:pt x="31" y="5"/>
                        <a:pt x="31" y="5"/>
                        <a:pt x="31" y="5"/>
                      </a:cubicBezTo>
                      <a:cubicBezTo>
                        <a:pt x="31" y="2"/>
                        <a:pt x="29" y="0"/>
                        <a:pt x="27" y="0"/>
                      </a:cubicBezTo>
                      <a:lnTo>
                        <a:pt x="5" y="0"/>
                      </a:lnTo>
                      <a:close/>
                      <a:moveTo>
                        <a:pt x="22" y="111"/>
                      </a:moveTo>
                      <a:cubicBezTo>
                        <a:pt x="10" y="111"/>
                        <a:pt x="10" y="111"/>
                        <a:pt x="10" y="111"/>
                      </a:cubicBezTo>
                      <a:cubicBezTo>
                        <a:pt x="10" y="9"/>
                        <a:pt x="10" y="9"/>
                        <a:pt x="10" y="9"/>
                      </a:cubicBezTo>
                      <a:cubicBezTo>
                        <a:pt x="22" y="9"/>
                        <a:pt x="22" y="9"/>
                        <a:pt x="22" y="9"/>
                      </a:cubicBezTo>
                      <a:lnTo>
                        <a:pt x="22"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60" name="Freeform 568">
                  <a:extLst>
                    <a:ext uri="{FF2B5EF4-FFF2-40B4-BE49-F238E27FC236}">
                      <a16:creationId xmlns:a16="http://schemas.microsoft.com/office/drawing/2014/main" id="{5B1ABC76-A92B-4C8A-B5AF-00054CA5D43C}"/>
                    </a:ext>
                  </a:extLst>
                </p:cNvPr>
                <p:cNvSpPr>
                  <a:spLocks noEditPoints="1"/>
                </p:cNvSpPr>
                <p:nvPr/>
              </p:nvSpPr>
              <p:spPr bwMode="auto">
                <a:xfrm>
                  <a:off x="12509500" y="6391275"/>
                  <a:ext cx="555625" cy="179388"/>
                </a:xfrm>
                <a:custGeom>
                  <a:avLst/>
                  <a:gdLst>
                    <a:gd name="T0" fmla="*/ 5 w 234"/>
                    <a:gd name="T1" fmla="*/ 75 h 75"/>
                    <a:gd name="T2" fmla="*/ 230 w 234"/>
                    <a:gd name="T3" fmla="*/ 75 h 75"/>
                    <a:gd name="T4" fmla="*/ 230 w 234"/>
                    <a:gd name="T5" fmla="*/ 75 h 75"/>
                    <a:gd name="T6" fmla="*/ 234 w 234"/>
                    <a:gd name="T7" fmla="*/ 70 h 75"/>
                    <a:gd name="T8" fmla="*/ 231 w 234"/>
                    <a:gd name="T9" fmla="*/ 66 h 75"/>
                    <a:gd name="T10" fmla="*/ 120 w 234"/>
                    <a:gd name="T11" fmla="*/ 1 h 75"/>
                    <a:gd name="T12" fmla="*/ 115 w 234"/>
                    <a:gd name="T13" fmla="*/ 1 h 75"/>
                    <a:gd name="T14" fmla="*/ 3 w 234"/>
                    <a:gd name="T15" fmla="*/ 66 h 75"/>
                    <a:gd name="T16" fmla="*/ 1 w 234"/>
                    <a:gd name="T17" fmla="*/ 71 h 75"/>
                    <a:gd name="T18" fmla="*/ 5 w 234"/>
                    <a:gd name="T19" fmla="*/ 75 h 75"/>
                    <a:gd name="T20" fmla="*/ 118 w 234"/>
                    <a:gd name="T21" fmla="*/ 11 h 75"/>
                    <a:gd name="T22" fmla="*/ 212 w 234"/>
                    <a:gd name="T23" fmla="*/ 66 h 75"/>
                    <a:gd name="T24" fmla="*/ 23 w 234"/>
                    <a:gd name="T25" fmla="*/ 66 h 75"/>
                    <a:gd name="T26" fmla="*/ 118 w 234"/>
                    <a:gd name="T2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75">
                      <a:moveTo>
                        <a:pt x="5" y="75"/>
                      </a:moveTo>
                      <a:cubicBezTo>
                        <a:pt x="230" y="75"/>
                        <a:pt x="230" y="75"/>
                        <a:pt x="230" y="75"/>
                      </a:cubicBezTo>
                      <a:cubicBezTo>
                        <a:pt x="230" y="75"/>
                        <a:pt x="230" y="75"/>
                        <a:pt x="230" y="75"/>
                      </a:cubicBezTo>
                      <a:cubicBezTo>
                        <a:pt x="232" y="75"/>
                        <a:pt x="234" y="73"/>
                        <a:pt x="234" y="70"/>
                      </a:cubicBezTo>
                      <a:cubicBezTo>
                        <a:pt x="234" y="68"/>
                        <a:pt x="233" y="67"/>
                        <a:pt x="231" y="66"/>
                      </a:cubicBezTo>
                      <a:cubicBezTo>
                        <a:pt x="120" y="1"/>
                        <a:pt x="120" y="1"/>
                        <a:pt x="120" y="1"/>
                      </a:cubicBezTo>
                      <a:cubicBezTo>
                        <a:pt x="118" y="0"/>
                        <a:pt x="117" y="0"/>
                        <a:pt x="115" y="1"/>
                      </a:cubicBezTo>
                      <a:cubicBezTo>
                        <a:pt x="3" y="66"/>
                        <a:pt x="3" y="66"/>
                        <a:pt x="3" y="66"/>
                      </a:cubicBezTo>
                      <a:cubicBezTo>
                        <a:pt x="1" y="67"/>
                        <a:pt x="0" y="69"/>
                        <a:pt x="1" y="71"/>
                      </a:cubicBezTo>
                      <a:cubicBezTo>
                        <a:pt x="1" y="74"/>
                        <a:pt x="3" y="75"/>
                        <a:pt x="5" y="75"/>
                      </a:cubicBezTo>
                      <a:close/>
                      <a:moveTo>
                        <a:pt x="118" y="11"/>
                      </a:moveTo>
                      <a:cubicBezTo>
                        <a:pt x="212" y="66"/>
                        <a:pt x="212" y="66"/>
                        <a:pt x="212" y="66"/>
                      </a:cubicBezTo>
                      <a:cubicBezTo>
                        <a:pt x="23" y="66"/>
                        <a:pt x="23" y="66"/>
                        <a:pt x="23" y="66"/>
                      </a:cubicBezTo>
                      <a:lnTo>
                        <a:pt x="118"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61" name="Freeform 569">
                  <a:extLst>
                    <a:ext uri="{FF2B5EF4-FFF2-40B4-BE49-F238E27FC236}">
                      <a16:creationId xmlns:a16="http://schemas.microsoft.com/office/drawing/2014/main" id="{858E02B5-9DFB-4E10-8426-E1608BB12663}"/>
                    </a:ext>
                  </a:extLst>
                </p:cNvPr>
                <p:cNvSpPr>
                  <a:spLocks/>
                </p:cNvSpPr>
                <p:nvPr/>
              </p:nvSpPr>
              <p:spPr bwMode="auto">
                <a:xfrm>
                  <a:off x="12511088" y="6931025"/>
                  <a:ext cx="554037" cy="22225"/>
                </a:xfrm>
                <a:custGeom>
                  <a:avLst/>
                  <a:gdLst>
                    <a:gd name="T0" fmla="*/ 229 w 233"/>
                    <a:gd name="T1" fmla="*/ 0 h 9"/>
                    <a:gd name="T2" fmla="*/ 4 w 233"/>
                    <a:gd name="T3" fmla="*/ 0 h 9"/>
                    <a:gd name="T4" fmla="*/ 0 w 233"/>
                    <a:gd name="T5" fmla="*/ 5 h 9"/>
                    <a:gd name="T6" fmla="*/ 4 w 233"/>
                    <a:gd name="T7" fmla="*/ 9 h 9"/>
                    <a:gd name="T8" fmla="*/ 229 w 233"/>
                    <a:gd name="T9" fmla="*/ 9 h 9"/>
                    <a:gd name="T10" fmla="*/ 233 w 233"/>
                    <a:gd name="T11" fmla="*/ 5 h 9"/>
                    <a:gd name="T12" fmla="*/ 229 w 23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33" h="9">
                      <a:moveTo>
                        <a:pt x="229" y="0"/>
                      </a:moveTo>
                      <a:cubicBezTo>
                        <a:pt x="4" y="0"/>
                        <a:pt x="4" y="0"/>
                        <a:pt x="4" y="0"/>
                      </a:cubicBezTo>
                      <a:cubicBezTo>
                        <a:pt x="2" y="0"/>
                        <a:pt x="0" y="2"/>
                        <a:pt x="0" y="5"/>
                      </a:cubicBezTo>
                      <a:cubicBezTo>
                        <a:pt x="0" y="7"/>
                        <a:pt x="2" y="9"/>
                        <a:pt x="4" y="9"/>
                      </a:cubicBezTo>
                      <a:cubicBezTo>
                        <a:pt x="229" y="9"/>
                        <a:pt x="229" y="9"/>
                        <a:pt x="229" y="9"/>
                      </a:cubicBezTo>
                      <a:cubicBezTo>
                        <a:pt x="231" y="9"/>
                        <a:pt x="233" y="7"/>
                        <a:pt x="233" y="5"/>
                      </a:cubicBezTo>
                      <a:cubicBezTo>
                        <a:pt x="233" y="2"/>
                        <a:pt x="231" y="0"/>
                        <a:pt x="2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sp>
              <p:nvSpPr>
                <p:cNvPr id="62" name="Freeform 570">
                  <a:extLst>
                    <a:ext uri="{FF2B5EF4-FFF2-40B4-BE49-F238E27FC236}">
                      <a16:creationId xmlns:a16="http://schemas.microsoft.com/office/drawing/2014/main" id="{0DEBBB5B-899B-4EB0-A542-A79B136996BF}"/>
                    </a:ext>
                  </a:extLst>
                </p:cNvPr>
                <p:cNvSpPr>
                  <a:spLocks noEditPoints="1"/>
                </p:cNvSpPr>
                <p:nvPr/>
              </p:nvSpPr>
              <p:spPr bwMode="auto">
                <a:xfrm>
                  <a:off x="12746038" y="6448425"/>
                  <a:ext cx="84137" cy="84138"/>
                </a:xfrm>
                <a:custGeom>
                  <a:avLst/>
                  <a:gdLst>
                    <a:gd name="T0" fmla="*/ 17 w 35"/>
                    <a:gd name="T1" fmla="*/ 0 h 35"/>
                    <a:gd name="T2" fmla="*/ 0 w 35"/>
                    <a:gd name="T3" fmla="*/ 18 h 35"/>
                    <a:gd name="T4" fmla="*/ 17 w 35"/>
                    <a:gd name="T5" fmla="*/ 35 h 35"/>
                    <a:gd name="T6" fmla="*/ 35 w 35"/>
                    <a:gd name="T7" fmla="*/ 18 h 35"/>
                    <a:gd name="T8" fmla="*/ 17 w 35"/>
                    <a:gd name="T9" fmla="*/ 0 h 35"/>
                    <a:gd name="T10" fmla="*/ 17 w 35"/>
                    <a:gd name="T11" fmla="*/ 26 h 35"/>
                    <a:gd name="T12" fmla="*/ 9 w 35"/>
                    <a:gd name="T13" fmla="*/ 18 h 35"/>
                    <a:gd name="T14" fmla="*/ 17 w 35"/>
                    <a:gd name="T15" fmla="*/ 10 h 35"/>
                    <a:gd name="T16" fmla="*/ 25 w 35"/>
                    <a:gd name="T17" fmla="*/ 18 h 35"/>
                    <a:gd name="T18" fmla="*/ 17 w 35"/>
                    <a:gd name="T1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0"/>
                      </a:moveTo>
                      <a:cubicBezTo>
                        <a:pt x="8" y="0"/>
                        <a:pt x="0" y="8"/>
                        <a:pt x="0" y="18"/>
                      </a:cubicBezTo>
                      <a:cubicBezTo>
                        <a:pt x="0" y="27"/>
                        <a:pt x="8" y="35"/>
                        <a:pt x="17" y="35"/>
                      </a:cubicBezTo>
                      <a:cubicBezTo>
                        <a:pt x="27" y="35"/>
                        <a:pt x="35" y="27"/>
                        <a:pt x="35" y="18"/>
                      </a:cubicBezTo>
                      <a:cubicBezTo>
                        <a:pt x="35" y="8"/>
                        <a:pt x="27" y="0"/>
                        <a:pt x="17" y="0"/>
                      </a:cubicBezTo>
                      <a:close/>
                      <a:moveTo>
                        <a:pt x="17" y="26"/>
                      </a:moveTo>
                      <a:cubicBezTo>
                        <a:pt x="13" y="26"/>
                        <a:pt x="9" y="22"/>
                        <a:pt x="9" y="18"/>
                      </a:cubicBezTo>
                      <a:cubicBezTo>
                        <a:pt x="9" y="13"/>
                        <a:pt x="13" y="10"/>
                        <a:pt x="17" y="10"/>
                      </a:cubicBezTo>
                      <a:cubicBezTo>
                        <a:pt x="22" y="10"/>
                        <a:pt x="25" y="13"/>
                        <a:pt x="25" y="18"/>
                      </a:cubicBezTo>
                      <a:cubicBezTo>
                        <a:pt x="25" y="22"/>
                        <a:pt x="22" y="26"/>
                        <a:pt x="1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p>
              </p:txBody>
            </p:sp>
          </p:grpSp>
        </p:grpSp>
      </p:grpSp>
      <p:grpSp>
        <p:nvGrpSpPr>
          <p:cNvPr id="63" name="Group 62">
            <a:extLst>
              <a:ext uri="{FF2B5EF4-FFF2-40B4-BE49-F238E27FC236}">
                <a16:creationId xmlns:a16="http://schemas.microsoft.com/office/drawing/2014/main" id="{926B6F28-081D-4BC3-B555-74B1F1054F3F}"/>
              </a:ext>
            </a:extLst>
          </p:cNvPr>
          <p:cNvGrpSpPr/>
          <p:nvPr/>
        </p:nvGrpSpPr>
        <p:grpSpPr>
          <a:xfrm>
            <a:off x="7310714" y="4182990"/>
            <a:ext cx="1477082" cy="554919"/>
            <a:chOff x="6986836" y="4440394"/>
            <a:chExt cx="1477082" cy="554919"/>
          </a:xfrm>
        </p:grpSpPr>
        <p:sp>
          <p:nvSpPr>
            <p:cNvPr id="64" name="Oval 63">
              <a:extLst>
                <a:ext uri="{FF2B5EF4-FFF2-40B4-BE49-F238E27FC236}">
                  <a16:creationId xmlns:a16="http://schemas.microsoft.com/office/drawing/2014/main" id="{D4681CCD-9051-4267-A748-F28B750187D1}"/>
                </a:ext>
              </a:extLst>
            </p:cNvPr>
            <p:cNvSpPr/>
            <p:nvPr/>
          </p:nvSpPr>
          <p:spPr>
            <a:xfrm>
              <a:off x="6986836" y="4440394"/>
              <a:ext cx="554919" cy="554919"/>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135">
              <a:extLst>
                <a:ext uri="{FF2B5EF4-FFF2-40B4-BE49-F238E27FC236}">
                  <a16:creationId xmlns:a16="http://schemas.microsoft.com/office/drawing/2014/main" id="{49E7480C-14F9-4A7C-B162-DAB786586264}"/>
                </a:ext>
              </a:extLst>
            </p:cNvPr>
            <p:cNvSpPr>
              <a:spLocks noChangeAspect="1"/>
            </p:cNvSpPr>
            <p:nvPr/>
          </p:nvSpPr>
          <p:spPr bwMode="auto">
            <a:xfrm>
              <a:off x="7148024" y="4565619"/>
              <a:ext cx="260731" cy="260164"/>
            </a:xfrm>
            <a:custGeom>
              <a:avLst/>
              <a:gdLst>
                <a:gd name="T0" fmla="*/ 209 w 275"/>
                <a:gd name="T1" fmla="*/ 115 h 275"/>
                <a:gd name="T2" fmla="*/ 225 w 275"/>
                <a:gd name="T3" fmla="*/ 142 h 275"/>
                <a:gd name="T4" fmla="*/ 257 w 275"/>
                <a:gd name="T5" fmla="*/ 125 h 275"/>
                <a:gd name="T6" fmla="*/ 273 w 275"/>
                <a:gd name="T7" fmla="*/ 95 h 275"/>
                <a:gd name="T8" fmla="*/ 264 w 275"/>
                <a:gd name="T9" fmla="*/ 52 h 275"/>
                <a:gd name="T10" fmla="*/ 217 w 275"/>
                <a:gd name="T11" fmla="*/ 27 h 275"/>
                <a:gd name="T12" fmla="*/ 209 w 275"/>
                <a:gd name="T13" fmla="*/ 25 h 275"/>
                <a:gd name="T14" fmla="*/ 194 w 275"/>
                <a:gd name="T15" fmla="*/ 7 h 275"/>
                <a:gd name="T16" fmla="*/ 165 w 275"/>
                <a:gd name="T17" fmla="*/ 3 h 275"/>
                <a:gd name="T18" fmla="*/ 146 w 275"/>
                <a:gd name="T19" fmla="*/ 25 h 275"/>
                <a:gd name="T20" fmla="*/ 151 w 275"/>
                <a:gd name="T21" fmla="*/ 48 h 275"/>
                <a:gd name="T22" fmla="*/ 175 w 275"/>
                <a:gd name="T23" fmla="*/ 60 h 275"/>
                <a:gd name="T24" fmla="*/ 185 w 275"/>
                <a:gd name="T25" fmla="*/ 70 h 275"/>
                <a:gd name="T26" fmla="*/ 175 w 275"/>
                <a:gd name="T27" fmla="*/ 79 h 275"/>
                <a:gd name="T28" fmla="*/ 136 w 275"/>
                <a:gd name="T29" fmla="*/ 59 h 275"/>
                <a:gd name="T30" fmla="*/ 98 w 275"/>
                <a:gd name="T31" fmla="*/ 79 h 275"/>
                <a:gd name="T32" fmla="*/ 89 w 275"/>
                <a:gd name="T33" fmla="*/ 70 h 275"/>
                <a:gd name="T34" fmla="*/ 98 w 275"/>
                <a:gd name="T35" fmla="*/ 60 h 275"/>
                <a:gd name="T36" fmla="*/ 119 w 275"/>
                <a:gd name="T37" fmla="*/ 52 h 275"/>
                <a:gd name="T38" fmla="*/ 128 w 275"/>
                <a:gd name="T39" fmla="*/ 32 h 275"/>
                <a:gd name="T40" fmla="*/ 115 w 275"/>
                <a:gd name="T41" fmla="*/ 5 h 275"/>
                <a:gd name="T42" fmla="*/ 88 w 275"/>
                <a:gd name="T43" fmla="*/ 3 h 275"/>
                <a:gd name="T44" fmla="*/ 67 w 275"/>
                <a:gd name="T45" fmla="*/ 24 h 275"/>
                <a:gd name="T46" fmla="*/ 57 w 275"/>
                <a:gd name="T47" fmla="*/ 27 h 275"/>
                <a:gd name="T48" fmla="*/ 34 w 275"/>
                <a:gd name="T49" fmla="*/ 32 h 275"/>
                <a:gd name="T50" fmla="*/ 1 w 275"/>
                <a:gd name="T51" fmla="*/ 74 h 275"/>
                <a:gd name="T52" fmla="*/ 9 w 275"/>
                <a:gd name="T53" fmla="*/ 115 h 275"/>
                <a:gd name="T54" fmla="*/ 32 w 275"/>
                <a:gd name="T55" fmla="*/ 137 h 275"/>
                <a:gd name="T56" fmla="*/ 55 w 275"/>
                <a:gd name="T57" fmla="*/ 127 h 275"/>
                <a:gd name="T58" fmla="*/ 71 w 275"/>
                <a:gd name="T59" fmla="*/ 113 h 275"/>
                <a:gd name="T60" fmla="*/ 79 w 275"/>
                <a:gd name="T61" fmla="*/ 122 h 275"/>
                <a:gd name="T62" fmla="*/ 69 w 275"/>
                <a:gd name="T63" fmla="*/ 138 h 275"/>
                <a:gd name="T64" fmla="*/ 72 w 275"/>
                <a:gd name="T65" fmla="*/ 169 h 275"/>
                <a:gd name="T66" fmla="*/ 92 w 275"/>
                <a:gd name="T67" fmla="*/ 185 h 275"/>
                <a:gd name="T68" fmla="*/ 88 w 275"/>
                <a:gd name="T69" fmla="*/ 197 h 275"/>
                <a:gd name="T70" fmla="*/ 69 w 275"/>
                <a:gd name="T71" fmla="*/ 190 h 275"/>
                <a:gd name="T72" fmla="*/ 51 w 275"/>
                <a:gd name="T73" fmla="*/ 166 h 275"/>
                <a:gd name="T74" fmla="*/ 18 w 275"/>
                <a:gd name="T75" fmla="*/ 149 h 275"/>
                <a:gd name="T76" fmla="*/ 1 w 275"/>
                <a:gd name="T77" fmla="*/ 158 h 275"/>
                <a:gd name="T78" fmla="*/ 8 w 275"/>
                <a:gd name="T79" fmla="*/ 185 h 275"/>
                <a:gd name="T80" fmla="*/ 17 w 275"/>
                <a:gd name="T81" fmla="*/ 197 h 275"/>
                <a:gd name="T82" fmla="*/ 13 w 275"/>
                <a:gd name="T83" fmla="*/ 217 h 275"/>
                <a:gd name="T84" fmla="*/ 38 w 275"/>
                <a:gd name="T85" fmla="*/ 266 h 275"/>
                <a:gd name="T86" fmla="*/ 83 w 275"/>
                <a:gd name="T87" fmla="*/ 274 h 275"/>
                <a:gd name="T88" fmla="*/ 123 w 275"/>
                <a:gd name="T89" fmla="*/ 240 h 275"/>
                <a:gd name="T90" fmla="*/ 128 w 275"/>
                <a:gd name="T91" fmla="*/ 115 h 275"/>
                <a:gd name="T92" fmla="*/ 140 w 275"/>
                <a:gd name="T93" fmla="*/ 110 h 275"/>
                <a:gd name="T94" fmla="*/ 146 w 275"/>
                <a:gd name="T95" fmla="*/ 217 h 275"/>
                <a:gd name="T96" fmla="*/ 171 w 275"/>
                <a:gd name="T97" fmla="*/ 266 h 275"/>
                <a:gd name="T98" fmla="*/ 214 w 275"/>
                <a:gd name="T99" fmla="*/ 274 h 275"/>
                <a:gd name="T100" fmla="*/ 256 w 275"/>
                <a:gd name="T101" fmla="*/ 240 h 275"/>
                <a:gd name="T102" fmla="*/ 257 w 275"/>
                <a:gd name="T103" fmla="*/ 200 h 275"/>
                <a:gd name="T104" fmla="*/ 261 w 275"/>
                <a:gd name="T105" fmla="*/ 189 h 275"/>
                <a:gd name="T106" fmla="*/ 275 w 275"/>
                <a:gd name="T107" fmla="*/ 165 h 275"/>
                <a:gd name="T108" fmla="*/ 265 w 275"/>
                <a:gd name="T109" fmla="*/ 142 h 275"/>
                <a:gd name="T110" fmla="*/ 225 w 275"/>
                <a:gd name="T111" fmla="*/ 160 h 275"/>
                <a:gd name="T112" fmla="*/ 214 w 275"/>
                <a:gd name="T113" fmla="*/ 182 h 275"/>
                <a:gd name="T114" fmla="*/ 193 w 275"/>
                <a:gd name="T115" fmla="*/ 197 h 275"/>
                <a:gd name="T116" fmla="*/ 182 w 275"/>
                <a:gd name="T117" fmla="*/ 192 h 275"/>
                <a:gd name="T118" fmla="*/ 187 w 275"/>
                <a:gd name="T119" fmla="*/ 180 h 275"/>
                <a:gd name="T120" fmla="*/ 208 w 275"/>
                <a:gd name="T121" fmla="*/ 152 h 275"/>
                <a:gd name="T122" fmla="*/ 197 w 275"/>
                <a:gd name="T123" fmla="*/ 127 h 275"/>
                <a:gd name="T124" fmla="*/ 197 w 275"/>
                <a:gd name="T125" fmla="*/ 11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5" h="275">
                  <a:moveTo>
                    <a:pt x="202" y="113"/>
                  </a:moveTo>
                  <a:lnTo>
                    <a:pt x="202" y="113"/>
                  </a:lnTo>
                  <a:lnTo>
                    <a:pt x="206" y="113"/>
                  </a:lnTo>
                  <a:lnTo>
                    <a:pt x="209" y="115"/>
                  </a:lnTo>
                  <a:lnTo>
                    <a:pt x="209" y="115"/>
                  </a:lnTo>
                  <a:lnTo>
                    <a:pt x="209" y="115"/>
                  </a:lnTo>
                  <a:lnTo>
                    <a:pt x="214" y="121"/>
                  </a:lnTo>
                  <a:lnTo>
                    <a:pt x="220" y="127"/>
                  </a:lnTo>
                  <a:lnTo>
                    <a:pt x="222" y="134"/>
                  </a:lnTo>
                  <a:lnTo>
                    <a:pt x="225" y="142"/>
                  </a:lnTo>
                  <a:lnTo>
                    <a:pt x="225" y="142"/>
                  </a:lnTo>
                  <a:lnTo>
                    <a:pt x="233" y="139"/>
                  </a:lnTo>
                  <a:lnTo>
                    <a:pt x="243" y="137"/>
                  </a:lnTo>
                  <a:lnTo>
                    <a:pt x="251" y="131"/>
                  </a:lnTo>
                  <a:lnTo>
                    <a:pt x="257" y="125"/>
                  </a:lnTo>
                  <a:lnTo>
                    <a:pt x="259" y="125"/>
                  </a:lnTo>
                  <a:lnTo>
                    <a:pt x="259" y="125"/>
                  </a:lnTo>
                  <a:lnTo>
                    <a:pt x="265" y="115"/>
                  </a:lnTo>
                  <a:lnTo>
                    <a:pt x="269" y="106"/>
                  </a:lnTo>
                  <a:lnTo>
                    <a:pt x="273" y="95"/>
                  </a:lnTo>
                  <a:lnTo>
                    <a:pt x="275" y="84"/>
                  </a:lnTo>
                  <a:lnTo>
                    <a:pt x="275" y="84"/>
                  </a:lnTo>
                  <a:lnTo>
                    <a:pt x="273" y="74"/>
                  </a:lnTo>
                  <a:lnTo>
                    <a:pt x="269" y="62"/>
                  </a:lnTo>
                  <a:lnTo>
                    <a:pt x="264" y="52"/>
                  </a:lnTo>
                  <a:lnTo>
                    <a:pt x="257" y="44"/>
                  </a:lnTo>
                  <a:lnTo>
                    <a:pt x="249" y="37"/>
                  </a:lnTo>
                  <a:lnTo>
                    <a:pt x="238" y="32"/>
                  </a:lnTo>
                  <a:lnTo>
                    <a:pt x="228" y="28"/>
                  </a:lnTo>
                  <a:lnTo>
                    <a:pt x="217" y="27"/>
                  </a:lnTo>
                  <a:lnTo>
                    <a:pt x="217" y="27"/>
                  </a:lnTo>
                  <a:lnTo>
                    <a:pt x="214" y="27"/>
                  </a:lnTo>
                  <a:lnTo>
                    <a:pt x="214" y="27"/>
                  </a:lnTo>
                  <a:lnTo>
                    <a:pt x="212" y="27"/>
                  </a:lnTo>
                  <a:lnTo>
                    <a:pt x="209" y="25"/>
                  </a:lnTo>
                  <a:lnTo>
                    <a:pt x="208" y="24"/>
                  </a:lnTo>
                  <a:lnTo>
                    <a:pt x="206" y="21"/>
                  </a:lnTo>
                  <a:lnTo>
                    <a:pt x="206" y="21"/>
                  </a:lnTo>
                  <a:lnTo>
                    <a:pt x="201" y="13"/>
                  </a:lnTo>
                  <a:lnTo>
                    <a:pt x="194" y="7"/>
                  </a:lnTo>
                  <a:lnTo>
                    <a:pt x="186" y="3"/>
                  </a:lnTo>
                  <a:lnTo>
                    <a:pt x="177" y="0"/>
                  </a:lnTo>
                  <a:lnTo>
                    <a:pt x="177" y="0"/>
                  </a:lnTo>
                  <a:lnTo>
                    <a:pt x="170" y="1"/>
                  </a:lnTo>
                  <a:lnTo>
                    <a:pt x="165" y="3"/>
                  </a:lnTo>
                  <a:lnTo>
                    <a:pt x="159" y="5"/>
                  </a:lnTo>
                  <a:lnTo>
                    <a:pt x="155" y="9"/>
                  </a:lnTo>
                  <a:lnTo>
                    <a:pt x="151" y="15"/>
                  </a:lnTo>
                  <a:lnTo>
                    <a:pt x="149" y="20"/>
                  </a:lnTo>
                  <a:lnTo>
                    <a:pt x="146" y="25"/>
                  </a:lnTo>
                  <a:lnTo>
                    <a:pt x="146" y="32"/>
                  </a:lnTo>
                  <a:lnTo>
                    <a:pt x="146" y="32"/>
                  </a:lnTo>
                  <a:lnTo>
                    <a:pt x="146" y="37"/>
                  </a:lnTo>
                  <a:lnTo>
                    <a:pt x="149" y="43"/>
                  </a:lnTo>
                  <a:lnTo>
                    <a:pt x="151" y="48"/>
                  </a:lnTo>
                  <a:lnTo>
                    <a:pt x="154" y="52"/>
                  </a:lnTo>
                  <a:lnTo>
                    <a:pt x="159" y="56"/>
                  </a:lnTo>
                  <a:lnTo>
                    <a:pt x="165" y="59"/>
                  </a:lnTo>
                  <a:lnTo>
                    <a:pt x="170" y="60"/>
                  </a:lnTo>
                  <a:lnTo>
                    <a:pt x="175" y="60"/>
                  </a:lnTo>
                  <a:lnTo>
                    <a:pt x="175" y="60"/>
                  </a:lnTo>
                  <a:lnTo>
                    <a:pt x="179" y="62"/>
                  </a:lnTo>
                  <a:lnTo>
                    <a:pt x="182" y="63"/>
                  </a:lnTo>
                  <a:lnTo>
                    <a:pt x="185" y="66"/>
                  </a:lnTo>
                  <a:lnTo>
                    <a:pt x="185" y="70"/>
                  </a:lnTo>
                  <a:lnTo>
                    <a:pt x="185" y="70"/>
                  </a:lnTo>
                  <a:lnTo>
                    <a:pt x="185" y="74"/>
                  </a:lnTo>
                  <a:lnTo>
                    <a:pt x="182" y="76"/>
                  </a:lnTo>
                  <a:lnTo>
                    <a:pt x="179" y="78"/>
                  </a:lnTo>
                  <a:lnTo>
                    <a:pt x="175" y="79"/>
                  </a:lnTo>
                  <a:lnTo>
                    <a:pt x="175" y="79"/>
                  </a:lnTo>
                  <a:lnTo>
                    <a:pt x="165" y="78"/>
                  </a:lnTo>
                  <a:lnTo>
                    <a:pt x="154" y="74"/>
                  </a:lnTo>
                  <a:lnTo>
                    <a:pt x="145" y="67"/>
                  </a:lnTo>
                  <a:lnTo>
                    <a:pt x="136" y="59"/>
                  </a:lnTo>
                  <a:lnTo>
                    <a:pt x="136" y="59"/>
                  </a:lnTo>
                  <a:lnTo>
                    <a:pt x="130" y="67"/>
                  </a:lnTo>
                  <a:lnTo>
                    <a:pt x="120" y="74"/>
                  </a:lnTo>
                  <a:lnTo>
                    <a:pt x="110" y="78"/>
                  </a:lnTo>
                  <a:lnTo>
                    <a:pt x="98" y="79"/>
                  </a:lnTo>
                  <a:lnTo>
                    <a:pt x="98" y="79"/>
                  </a:lnTo>
                  <a:lnTo>
                    <a:pt x="95" y="78"/>
                  </a:lnTo>
                  <a:lnTo>
                    <a:pt x="92" y="76"/>
                  </a:lnTo>
                  <a:lnTo>
                    <a:pt x="89" y="74"/>
                  </a:lnTo>
                  <a:lnTo>
                    <a:pt x="89" y="70"/>
                  </a:lnTo>
                  <a:lnTo>
                    <a:pt x="89" y="70"/>
                  </a:lnTo>
                  <a:lnTo>
                    <a:pt x="89" y="66"/>
                  </a:lnTo>
                  <a:lnTo>
                    <a:pt x="92" y="63"/>
                  </a:lnTo>
                  <a:lnTo>
                    <a:pt x="95" y="62"/>
                  </a:lnTo>
                  <a:lnTo>
                    <a:pt x="98" y="60"/>
                  </a:lnTo>
                  <a:lnTo>
                    <a:pt x="98" y="60"/>
                  </a:lnTo>
                  <a:lnTo>
                    <a:pt x="104" y="60"/>
                  </a:lnTo>
                  <a:lnTo>
                    <a:pt x="110" y="59"/>
                  </a:lnTo>
                  <a:lnTo>
                    <a:pt x="115" y="56"/>
                  </a:lnTo>
                  <a:lnTo>
                    <a:pt x="119" y="52"/>
                  </a:lnTo>
                  <a:lnTo>
                    <a:pt x="123" y="48"/>
                  </a:lnTo>
                  <a:lnTo>
                    <a:pt x="126" y="43"/>
                  </a:lnTo>
                  <a:lnTo>
                    <a:pt x="127" y="37"/>
                  </a:lnTo>
                  <a:lnTo>
                    <a:pt x="128" y="32"/>
                  </a:lnTo>
                  <a:lnTo>
                    <a:pt x="128" y="32"/>
                  </a:lnTo>
                  <a:lnTo>
                    <a:pt x="127" y="25"/>
                  </a:lnTo>
                  <a:lnTo>
                    <a:pt x="126" y="20"/>
                  </a:lnTo>
                  <a:lnTo>
                    <a:pt x="123" y="15"/>
                  </a:lnTo>
                  <a:lnTo>
                    <a:pt x="119" y="9"/>
                  </a:lnTo>
                  <a:lnTo>
                    <a:pt x="115" y="5"/>
                  </a:lnTo>
                  <a:lnTo>
                    <a:pt x="110" y="3"/>
                  </a:lnTo>
                  <a:lnTo>
                    <a:pt x="103" y="1"/>
                  </a:lnTo>
                  <a:lnTo>
                    <a:pt x="98" y="0"/>
                  </a:lnTo>
                  <a:lnTo>
                    <a:pt x="98" y="0"/>
                  </a:lnTo>
                  <a:lnTo>
                    <a:pt x="88" y="3"/>
                  </a:lnTo>
                  <a:lnTo>
                    <a:pt x="79" y="7"/>
                  </a:lnTo>
                  <a:lnTo>
                    <a:pt x="72" y="13"/>
                  </a:lnTo>
                  <a:lnTo>
                    <a:pt x="68" y="21"/>
                  </a:lnTo>
                  <a:lnTo>
                    <a:pt x="68" y="21"/>
                  </a:lnTo>
                  <a:lnTo>
                    <a:pt x="67" y="24"/>
                  </a:lnTo>
                  <a:lnTo>
                    <a:pt x="64" y="25"/>
                  </a:lnTo>
                  <a:lnTo>
                    <a:pt x="63" y="27"/>
                  </a:lnTo>
                  <a:lnTo>
                    <a:pt x="59" y="27"/>
                  </a:lnTo>
                  <a:lnTo>
                    <a:pt x="59" y="27"/>
                  </a:lnTo>
                  <a:lnTo>
                    <a:pt x="57" y="27"/>
                  </a:lnTo>
                  <a:lnTo>
                    <a:pt x="57" y="27"/>
                  </a:lnTo>
                  <a:lnTo>
                    <a:pt x="57" y="27"/>
                  </a:lnTo>
                  <a:lnTo>
                    <a:pt x="57" y="27"/>
                  </a:lnTo>
                  <a:lnTo>
                    <a:pt x="45" y="28"/>
                  </a:lnTo>
                  <a:lnTo>
                    <a:pt x="34" y="32"/>
                  </a:lnTo>
                  <a:lnTo>
                    <a:pt x="25" y="37"/>
                  </a:lnTo>
                  <a:lnTo>
                    <a:pt x="17" y="44"/>
                  </a:lnTo>
                  <a:lnTo>
                    <a:pt x="9" y="52"/>
                  </a:lnTo>
                  <a:lnTo>
                    <a:pt x="5" y="62"/>
                  </a:lnTo>
                  <a:lnTo>
                    <a:pt x="1" y="74"/>
                  </a:lnTo>
                  <a:lnTo>
                    <a:pt x="0" y="84"/>
                  </a:lnTo>
                  <a:lnTo>
                    <a:pt x="0" y="84"/>
                  </a:lnTo>
                  <a:lnTo>
                    <a:pt x="1" y="95"/>
                  </a:lnTo>
                  <a:lnTo>
                    <a:pt x="4" y="106"/>
                  </a:lnTo>
                  <a:lnTo>
                    <a:pt x="9" y="115"/>
                  </a:lnTo>
                  <a:lnTo>
                    <a:pt x="16" y="125"/>
                  </a:lnTo>
                  <a:lnTo>
                    <a:pt x="17" y="125"/>
                  </a:lnTo>
                  <a:lnTo>
                    <a:pt x="17" y="125"/>
                  </a:lnTo>
                  <a:lnTo>
                    <a:pt x="24" y="131"/>
                  </a:lnTo>
                  <a:lnTo>
                    <a:pt x="32" y="137"/>
                  </a:lnTo>
                  <a:lnTo>
                    <a:pt x="40" y="139"/>
                  </a:lnTo>
                  <a:lnTo>
                    <a:pt x="49" y="142"/>
                  </a:lnTo>
                  <a:lnTo>
                    <a:pt x="49" y="142"/>
                  </a:lnTo>
                  <a:lnTo>
                    <a:pt x="52" y="134"/>
                  </a:lnTo>
                  <a:lnTo>
                    <a:pt x="55" y="127"/>
                  </a:lnTo>
                  <a:lnTo>
                    <a:pt x="59" y="121"/>
                  </a:lnTo>
                  <a:lnTo>
                    <a:pt x="64" y="115"/>
                  </a:lnTo>
                  <a:lnTo>
                    <a:pt x="64" y="115"/>
                  </a:lnTo>
                  <a:lnTo>
                    <a:pt x="68" y="113"/>
                  </a:lnTo>
                  <a:lnTo>
                    <a:pt x="71" y="113"/>
                  </a:lnTo>
                  <a:lnTo>
                    <a:pt x="75" y="114"/>
                  </a:lnTo>
                  <a:lnTo>
                    <a:pt x="77" y="115"/>
                  </a:lnTo>
                  <a:lnTo>
                    <a:pt x="77" y="115"/>
                  </a:lnTo>
                  <a:lnTo>
                    <a:pt x="79" y="118"/>
                  </a:lnTo>
                  <a:lnTo>
                    <a:pt x="79" y="122"/>
                  </a:lnTo>
                  <a:lnTo>
                    <a:pt x="79" y="125"/>
                  </a:lnTo>
                  <a:lnTo>
                    <a:pt x="76" y="127"/>
                  </a:lnTo>
                  <a:lnTo>
                    <a:pt x="76" y="127"/>
                  </a:lnTo>
                  <a:lnTo>
                    <a:pt x="72" y="133"/>
                  </a:lnTo>
                  <a:lnTo>
                    <a:pt x="69" y="138"/>
                  </a:lnTo>
                  <a:lnTo>
                    <a:pt x="67" y="145"/>
                  </a:lnTo>
                  <a:lnTo>
                    <a:pt x="67" y="152"/>
                  </a:lnTo>
                  <a:lnTo>
                    <a:pt x="67" y="152"/>
                  </a:lnTo>
                  <a:lnTo>
                    <a:pt x="68" y="161"/>
                  </a:lnTo>
                  <a:lnTo>
                    <a:pt x="72" y="169"/>
                  </a:lnTo>
                  <a:lnTo>
                    <a:pt x="79" y="176"/>
                  </a:lnTo>
                  <a:lnTo>
                    <a:pt x="87" y="180"/>
                  </a:lnTo>
                  <a:lnTo>
                    <a:pt x="87" y="180"/>
                  </a:lnTo>
                  <a:lnTo>
                    <a:pt x="89" y="182"/>
                  </a:lnTo>
                  <a:lnTo>
                    <a:pt x="92" y="185"/>
                  </a:lnTo>
                  <a:lnTo>
                    <a:pt x="92" y="188"/>
                  </a:lnTo>
                  <a:lnTo>
                    <a:pt x="92" y="192"/>
                  </a:lnTo>
                  <a:lnTo>
                    <a:pt x="92" y="192"/>
                  </a:lnTo>
                  <a:lnTo>
                    <a:pt x="91" y="194"/>
                  </a:lnTo>
                  <a:lnTo>
                    <a:pt x="88" y="197"/>
                  </a:lnTo>
                  <a:lnTo>
                    <a:pt x="84" y="197"/>
                  </a:lnTo>
                  <a:lnTo>
                    <a:pt x="80" y="197"/>
                  </a:lnTo>
                  <a:lnTo>
                    <a:pt x="80" y="197"/>
                  </a:lnTo>
                  <a:lnTo>
                    <a:pt x="75" y="194"/>
                  </a:lnTo>
                  <a:lnTo>
                    <a:pt x="69" y="190"/>
                  </a:lnTo>
                  <a:lnTo>
                    <a:pt x="64" y="186"/>
                  </a:lnTo>
                  <a:lnTo>
                    <a:pt x="60" y="182"/>
                  </a:lnTo>
                  <a:lnTo>
                    <a:pt x="56" y="177"/>
                  </a:lnTo>
                  <a:lnTo>
                    <a:pt x="53" y="172"/>
                  </a:lnTo>
                  <a:lnTo>
                    <a:pt x="51" y="166"/>
                  </a:lnTo>
                  <a:lnTo>
                    <a:pt x="49" y="160"/>
                  </a:lnTo>
                  <a:lnTo>
                    <a:pt x="49" y="160"/>
                  </a:lnTo>
                  <a:lnTo>
                    <a:pt x="38" y="157"/>
                  </a:lnTo>
                  <a:lnTo>
                    <a:pt x="28" y="154"/>
                  </a:lnTo>
                  <a:lnTo>
                    <a:pt x="18" y="149"/>
                  </a:lnTo>
                  <a:lnTo>
                    <a:pt x="9" y="142"/>
                  </a:lnTo>
                  <a:lnTo>
                    <a:pt x="9" y="142"/>
                  </a:lnTo>
                  <a:lnTo>
                    <a:pt x="5" y="147"/>
                  </a:lnTo>
                  <a:lnTo>
                    <a:pt x="2" y="153"/>
                  </a:lnTo>
                  <a:lnTo>
                    <a:pt x="1" y="158"/>
                  </a:lnTo>
                  <a:lnTo>
                    <a:pt x="0" y="165"/>
                  </a:lnTo>
                  <a:lnTo>
                    <a:pt x="0" y="165"/>
                  </a:lnTo>
                  <a:lnTo>
                    <a:pt x="1" y="172"/>
                  </a:lnTo>
                  <a:lnTo>
                    <a:pt x="4" y="178"/>
                  </a:lnTo>
                  <a:lnTo>
                    <a:pt x="8" y="185"/>
                  </a:lnTo>
                  <a:lnTo>
                    <a:pt x="13" y="189"/>
                  </a:lnTo>
                  <a:lnTo>
                    <a:pt x="13" y="189"/>
                  </a:lnTo>
                  <a:lnTo>
                    <a:pt x="14" y="192"/>
                  </a:lnTo>
                  <a:lnTo>
                    <a:pt x="16" y="194"/>
                  </a:lnTo>
                  <a:lnTo>
                    <a:pt x="17" y="197"/>
                  </a:lnTo>
                  <a:lnTo>
                    <a:pt x="16" y="200"/>
                  </a:lnTo>
                  <a:lnTo>
                    <a:pt x="16" y="200"/>
                  </a:lnTo>
                  <a:lnTo>
                    <a:pt x="14" y="209"/>
                  </a:lnTo>
                  <a:lnTo>
                    <a:pt x="13" y="217"/>
                  </a:lnTo>
                  <a:lnTo>
                    <a:pt x="13" y="217"/>
                  </a:lnTo>
                  <a:lnTo>
                    <a:pt x="14" y="229"/>
                  </a:lnTo>
                  <a:lnTo>
                    <a:pt x="17" y="240"/>
                  </a:lnTo>
                  <a:lnTo>
                    <a:pt x="22" y="250"/>
                  </a:lnTo>
                  <a:lnTo>
                    <a:pt x="30" y="258"/>
                  </a:lnTo>
                  <a:lnTo>
                    <a:pt x="38" y="266"/>
                  </a:lnTo>
                  <a:lnTo>
                    <a:pt x="48" y="271"/>
                  </a:lnTo>
                  <a:lnTo>
                    <a:pt x="59" y="274"/>
                  </a:lnTo>
                  <a:lnTo>
                    <a:pt x="71" y="275"/>
                  </a:lnTo>
                  <a:lnTo>
                    <a:pt x="71" y="275"/>
                  </a:lnTo>
                  <a:lnTo>
                    <a:pt x="83" y="274"/>
                  </a:lnTo>
                  <a:lnTo>
                    <a:pt x="94" y="271"/>
                  </a:lnTo>
                  <a:lnTo>
                    <a:pt x="103" y="266"/>
                  </a:lnTo>
                  <a:lnTo>
                    <a:pt x="111" y="258"/>
                  </a:lnTo>
                  <a:lnTo>
                    <a:pt x="118" y="250"/>
                  </a:lnTo>
                  <a:lnTo>
                    <a:pt x="123" y="240"/>
                  </a:lnTo>
                  <a:lnTo>
                    <a:pt x="127" y="229"/>
                  </a:lnTo>
                  <a:lnTo>
                    <a:pt x="128" y="217"/>
                  </a:lnTo>
                  <a:lnTo>
                    <a:pt x="128" y="118"/>
                  </a:lnTo>
                  <a:lnTo>
                    <a:pt x="128" y="118"/>
                  </a:lnTo>
                  <a:lnTo>
                    <a:pt x="128" y="115"/>
                  </a:lnTo>
                  <a:lnTo>
                    <a:pt x="131" y="113"/>
                  </a:lnTo>
                  <a:lnTo>
                    <a:pt x="134" y="110"/>
                  </a:lnTo>
                  <a:lnTo>
                    <a:pt x="136" y="110"/>
                  </a:lnTo>
                  <a:lnTo>
                    <a:pt x="136" y="110"/>
                  </a:lnTo>
                  <a:lnTo>
                    <a:pt x="140" y="110"/>
                  </a:lnTo>
                  <a:lnTo>
                    <a:pt x="143" y="113"/>
                  </a:lnTo>
                  <a:lnTo>
                    <a:pt x="145" y="115"/>
                  </a:lnTo>
                  <a:lnTo>
                    <a:pt x="146" y="118"/>
                  </a:lnTo>
                  <a:lnTo>
                    <a:pt x="146" y="217"/>
                  </a:lnTo>
                  <a:lnTo>
                    <a:pt x="146" y="217"/>
                  </a:lnTo>
                  <a:lnTo>
                    <a:pt x="147" y="229"/>
                  </a:lnTo>
                  <a:lnTo>
                    <a:pt x="150" y="240"/>
                  </a:lnTo>
                  <a:lnTo>
                    <a:pt x="155" y="250"/>
                  </a:lnTo>
                  <a:lnTo>
                    <a:pt x="163" y="258"/>
                  </a:lnTo>
                  <a:lnTo>
                    <a:pt x="171" y="266"/>
                  </a:lnTo>
                  <a:lnTo>
                    <a:pt x="181" y="271"/>
                  </a:lnTo>
                  <a:lnTo>
                    <a:pt x="192" y="274"/>
                  </a:lnTo>
                  <a:lnTo>
                    <a:pt x="204" y="275"/>
                  </a:lnTo>
                  <a:lnTo>
                    <a:pt x="204" y="275"/>
                  </a:lnTo>
                  <a:lnTo>
                    <a:pt x="214" y="274"/>
                  </a:lnTo>
                  <a:lnTo>
                    <a:pt x="226" y="271"/>
                  </a:lnTo>
                  <a:lnTo>
                    <a:pt x="236" y="266"/>
                  </a:lnTo>
                  <a:lnTo>
                    <a:pt x="244" y="258"/>
                  </a:lnTo>
                  <a:lnTo>
                    <a:pt x="251" y="250"/>
                  </a:lnTo>
                  <a:lnTo>
                    <a:pt x="256" y="240"/>
                  </a:lnTo>
                  <a:lnTo>
                    <a:pt x="260" y="229"/>
                  </a:lnTo>
                  <a:lnTo>
                    <a:pt x="261" y="217"/>
                  </a:lnTo>
                  <a:lnTo>
                    <a:pt x="261" y="217"/>
                  </a:lnTo>
                  <a:lnTo>
                    <a:pt x="260" y="209"/>
                  </a:lnTo>
                  <a:lnTo>
                    <a:pt x="257" y="200"/>
                  </a:lnTo>
                  <a:lnTo>
                    <a:pt x="257" y="200"/>
                  </a:lnTo>
                  <a:lnTo>
                    <a:pt x="257" y="197"/>
                  </a:lnTo>
                  <a:lnTo>
                    <a:pt x="257" y="194"/>
                  </a:lnTo>
                  <a:lnTo>
                    <a:pt x="259" y="192"/>
                  </a:lnTo>
                  <a:lnTo>
                    <a:pt x="261" y="189"/>
                  </a:lnTo>
                  <a:lnTo>
                    <a:pt x="261" y="189"/>
                  </a:lnTo>
                  <a:lnTo>
                    <a:pt x="267" y="185"/>
                  </a:lnTo>
                  <a:lnTo>
                    <a:pt x="271" y="178"/>
                  </a:lnTo>
                  <a:lnTo>
                    <a:pt x="273" y="172"/>
                  </a:lnTo>
                  <a:lnTo>
                    <a:pt x="275" y="165"/>
                  </a:lnTo>
                  <a:lnTo>
                    <a:pt x="275" y="165"/>
                  </a:lnTo>
                  <a:lnTo>
                    <a:pt x="273" y="158"/>
                  </a:lnTo>
                  <a:lnTo>
                    <a:pt x="272" y="153"/>
                  </a:lnTo>
                  <a:lnTo>
                    <a:pt x="269" y="147"/>
                  </a:lnTo>
                  <a:lnTo>
                    <a:pt x="265" y="142"/>
                  </a:lnTo>
                  <a:lnTo>
                    <a:pt x="265" y="142"/>
                  </a:lnTo>
                  <a:lnTo>
                    <a:pt x="256" y="149"/>
                  </a:lnTo>
                  <a:lnTo>
                    <a:pt x="247" y="154"/>
                  </a:lnTo>
                  <a:lnTo>
                    <a:pt x="236" y="157"/>
                  </a:lnTo>
                  <a:lnTo>
                    <a:pt x="225" y="160"/>
                  </a:lnTo>
                  <a:lnTo>
                    <a:pt x="225" y="160"/>
                  </a:lnTo>
                  <a:lnTo>
                    <a:pt x="224" y="166"/>
                  </a:lnTo>
                  <a:lnTo>
                    <a:pt x="221" y="172"/>
                  </a:lnTo>
                  <a:lnTo>
                    <a:pt x="218" y="177"/>
                  </a:lnTo>
                  <a:lnTo>
                    <a:pt x="214" y="182"/>
                  </a:lnTo>
                  <a:lnTo>
                    <a:pt x="210" y="186"/>
                  </a:lnTo>
                  <a:lnTo>
                    <a:pt x="205" y="190"/>
                  </a:lnTo>
                  <a:lnTo>
                    <a:pt x="200" y="194"/>
                  </a:lnTo>
                  <a:lnTo>
                    <a:pt x="193" y="197"/>
                  </a:lnTo>
                  <a:lnTo>
                    <a:pt x="193" y="197"/>
                  </a:lnTo>
                  <a:lnTo>
                    <a:pt x="190" y="197"/>
                  </a:lnTo>
                  <a:lnTo>
                    <a:pt x="186" y="197"/>
                  </a:lnTo>
                  <a:lnTo>
                    <a:pt x="183" y="194"/>
                  </a:lnTo>
                  <a:lnTo>
                    <a:pt x="182" y="192"/>
                  </a:lnTo>
                  <a:lnTo>
                    <a:pt x="182" y="192"/>
                  </a:lnTo>
                  <a:lnTo>
                    <a:pt x="181" y="188"/>
                  </a:lnTo>
                  <a:lnTo>
                    <a:pt x="182" y="185"/>
                  </a:lnTo>
                  <a:lnTo>
                    <a:pt x="185" y="182"/>
                  </a:lnTo>
                  <a:lnTo>
                    <a:pt x="187" y="180"/>
                  </a:lnTo>
                  <a:lnTo>
                    <a:pt x="187" y="180"/>
                  </a:lnTo>
                  <a:lnTo>
                    <a:pt x="196" y="176"/>
                  </a:lnTo>
                  <a:lnTo>
                    <a:pt x="202" y="169"/>
                  </a:lnTo>
                  <a:lnTo>
                    <a:pt x="206" y="161"/>
                  </a:lnTo>
                  <a:lnTo>
                    <a:pt x="208" y="152"/>
                  </a:lnTo>
                  <a:lnTo>
                    <a:pt x="208" y="152"/>
                  </a:lnTo>
                  <a:lnTo>
                    <a:pt x="208" y="145"/>
                  </a:lnTo>
                  <a:lnTo>
                    <a:pt x="205" y="138"/>
                  </a:lnTo>
                  <a:lnTo>
                    <a:pt x="202" y="133"/>
                  </a:lnTo>
                  <a:lnTo>
                    <a:pt x="197" y="127"/>
                  </a:lnTo>
                  <a:lnTo>
                    <a:pt x="197" y="127"/>
                  </a:lnTo>
                  <a:lnTo>
                    <a:pt x="196" y="125"/>
                  </a:lnTo>
                  <a:lnTo>
                    <a:pt x="194" y="122"/>
                  </a:lnTo>
                  <a:lnTo>
                    <a:pt x="196" y="118"/>
                  </a:lnTo>
                  <a:lnTo>
                    <a:pt x="197" y="115"/>
                  </a:lnTo>
                  <a:lnTo>
                    <a:pt x="197" y="115"/>
                  </a:lnTo>
                  <a:lnTo>
                    <a:pt x="200" y="114"/>
                  </a:lnTo>
                  <a:lnTo>
                    <a:pt x="202" y="113"/>
                  </a:lnTo>
                  <a:lnTo>
                    <a:pt x="202" y="1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8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TextBox 65">
              <a:extLst>
                <a:ext uri="{FF2B5EF4-FFF2-40B4-BE49-F238E27FC236}">
                  <a16:creationId xmlns:a16="http://schemas.microsoft.com/office/drawing/2014/main" id="{4B64A2C1-E793-4380-8230-6A0E61DFCA26}"/>
                </a:ext>
              </a:extLst>
            </p:cNvPr>
            <p:cNvSpPr txBox="1"/>
            <p:nvPr/>
          </p:nvSpPr>
          <p:spPr>
            <a:xfrm>
              <a:off x="7502175" y="4564861"/>
              <a:ext cx="961743" cy="369332"/>
            </a:xfrm>
            <a:prstGeom prst="rect">
              <a:avLst/>
            </a:prstGeom>
            <a:noFill/>
          </p:spPr>
          <p:txBody>
            <a:bodyPr wrap="square" rtlCol="0">
              <a:spAutoFit/>
            </a:bodyPr>
            <a:lstStyle/>
            <a:p>
              <a:pPr algn="ctr"/>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AI Insights &amp; Engagement</a:t>
              </a:r>
            </a:p>
          </p:txBody>
        </p:sp>
      </p:grpSp>
      <p:grpSp>
        <p:nvGrpSpPr>
          <p:cNvPr id="75" name="Group 74">
            <a:extLst>
              <a:ext uri="{FF2B5EF4-FFF2-40B4-BE49-F238E27FC236}">
                <a16:creationId xmlns:a16="http://schemas.microsoft.com/office/drawing/2014/main" id="{ED855D0C-B0EA-4869-BD68-FA66621BF9D6}"/>
              </a:ext>
            </a:extLst>
          </p:cNvPr>
          <p:cNvGrpSpPr/>
          <p:nvPr/>
        </p:nvGrpSpPr>
        <p:grpSpPr>
          <a:xfrm>
            <a:off x="7189943" y="2743320"/>
            <a:ext cx="1667708" cy="583469"/>
            <a:chOff x="6986838" y="2581336"/>
            <a:chExt cx="1667708" cy="583469"/>
          </a:xfrm>
        </p:grpSpPr>
        <p:grpSp>
          <p:nvGrpSpPr>
            <p:cNvPr id="76" name="Group 75">
              <a:extLst>
                <a:ext uri="{FF2B5EF4-FFF2-40B4-BE49-F238E27FC236}">
                  <a16:creationId xmlns:a16="http://schemas.microsoft.com/office/drawing/2014/main" id="{82598D12-23B9-4E28-8F30-1283D19B8F00}"/>
                </a:ext>
              </a:extLst>
            </p:cNvPr>
            <p:cNvGrpSpPr/>
            <p:nvPr/>
          </p:nvGrpSpPr>
          <p:grpSpPr>
            <a:xfrm>
              <a:off x="6986838" y="2581336"/>
              <a:ext cx="1667708" cy="583469"/>
              <a:chOff x="6986838" y="2581336"/>
              <a:chExt cx="1667708" cy="583469"/>
            </a:xfrm>
          </p:grpSpPr>
          <p:sp>
            <p:nvSpPr>
              <p:cNvPr id="84" name="Oval 83">
                <a:extLst>
                  <a:ext uri="{FF2B5EF4-FFF2-40B4-BE49-F238E27FC236}">
                    <a16:creationId xmlns:a16="http://schemas.microsoft.com/office/drawing/2014/main" id="{30F96B5B-6A4B-48B4-A5B1-5EB45D0CB629}"/>
                  </a:ext>
                </a:extLst>
              </p:cNvPr>
              <p:cNvSpPr/>
              <p:nvPr/>
            </p:nvSpPr>
            <p:spPr>
              <a:xfrm>
                <a:off x="6986838" y="2609886"/>
                <a:ext cx="554919" cy="554919"/>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D0BBFF51-D9F0-4DBF-9022-E71C852901A9}"/>
                  </a:ext>
                </a:extLst>
              </p:cNvPr>
              <p:cNvSpPr txBox="1"/>
              <p:nvPr/>
            </p:nvSpPr>
            <p:spPr>
              <a:xfrm>
                <a:off x="7489591" y="2581336"/>
                <a:ext cx="1164955" cy="507831"/>
              </a:xfrm>
              <a:prstGeom prst="rect">
                <a:avLst/>
              </a:prstGeom>
              <a:noFill/>
            </p:spPr>
            <p:txBody>
              <a:bodyPr wrap="square" rtlCol="0">
                <a:spAutoFit/>
              </a:bodyPr>
              <a:lstStyle/>
              <a:p>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Talent &amp; </a:t>
                </a:r>
              </a:p>
              <a:p>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Change </a:t>
                </a:r>
              </a:p>
              <a:p>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Management</a:t>
                </a:r>
              </a:p>
            </p:txBody>
          </p:sp>
        </p:grpSp>
        <p:grpSp>
          <p:nvGrpSpPr>
            <p:cNvPr id="77" name="Group 76">
              <a:extLst>
                <a:ext uri="{FF2B5EF4-FFF2-40B4-BE49-F238E27FC236}">
                  <a16:creationId xmlns:a16="http://schemas.microsoft.com/office/drawing/2014/main" id="{53582DF8-30AA-459F-916B-CAD7EA83DD09}"/>
                </a:ext>
              </a:extLst>
            </p:cNvPr>
            <p:cNvGrpSpPr>
              <a:grpSpLocks noChangeAspect="1"/>
            </p:cNvGrpSpPr>
            <p:nvPr/>
          </p:nvGrpSpPr>
          <p:grpSpPr>
            <a:xfrm>
              <a:off x="7142056" y="2766084"/>
              <a:ext cx="244483" cy="242541"/>
              <a:chOff x="3317876" y="2632710"/>
              <a:chExt cx="274638" cy="273050"/>
            </a:xfrm>
            <a:solidFill>
              <a:schemeClr val="bg1"/>
            </a:solidFill>
          </p:grpSpPr>
          <p:sp>
            <p:nvSpPr>
              <p:cNvPr id="78" name="Freeform 132">
                <a:extLst>
                  <a:ext uri="{FF2B5EF4-FFF2-40B4-BE49-F238E27FC236}">
                    <a16:creationId xmlns:a16="http://schemas.microsoft.com/office/drawing/2014/main" id="{0E1D7E57-A26C-4362-B081-1750F36294D2}"/>
                  </a:ext>
                </a:extLst>
              </p:cNvPr>
              <p:cNvSpPr>
                <a:spLocks/>
              </p:cNvSpPr>
              <p:nvPr/>
            </p:nvSpPr>
            <p:spPr bwMode="auto">
              <a:xfrm>
                <a:off x="3317876" y="2734310"/>
                <a:ext cx="77788" cy="136525"/>
              </a:xfrm>
              <a:custGeom>
                <a:avLst/>
                <a:gdLst>
                  <a:gd name="T0" fmla="*/ 86 w 97"/>
                  <a:gd name="T1" fmla="*/ 92 h 172"/>
                  <a:gd name="T2" fmla="*/ 86 w 97"/>
                  <a:gd name="T3" fmla="*/ 0 h 172"/>
                  <a:gd name="T4" fmla="*/ 6 w 97"/>
                  <a:gd name="T5" fmla="*/ 0 h 172"/>
                  <a:gd name="T6" fmla="*/ 6 w 97"/>
                  <a:gd name="T7" fmla="*/ 0 h 172"/>
                  <a:gd name="T8" fmla="*/ 4 w 97"/>
                  <a:gd name="T9" fmla="*/ 2 h 172"/>
                  <a:gd name="T10" fmla="*/ 3 w 97"/>
                  <a:gd name="T11" fmla="*/ 3 h 172"/>
                  <a:gd name="T12" fmla="*/ 2 w 97"/>
                  <a:gd name="T13" fmla="*/ 4 h 172"/>
                  <a:gd name="T14" fmla="*/ 0 w 97"/>
                  <a:gd name="T15" fmla="*/ 6 h 172"/>
                  <a:gd name="T16" fmla="*/ 0 w 97"/>
                  <a:gd name="T17" fmla="*/ 59 h 172"/>
                  <a:gd name="T18" fmla="*/ 0 w 97"/>
                  <a:gd name="T19" fmla="*/ 59 h 172"/>
                  <a:gd name="T20" fmla="*/ 2 w 97"/>
                  <a:gd name="T21" fmla="*/ 62 h 172"/>
                  <a:gd name="T22" fmla="*/ 3 w 97"/>
                  <a:gd name="T23" fmla="*/ 63 h 172"/>
                  <a:gd name="T24" fmla="*/ 33 w 97"/>
                  <a:gd name="T25" fmla="*/ 94 h 172"/>
                  <a:gd name="T26" fmla="*/ 33 w 97"/>
                  <a:gd name="T27" fmla="*/ 167 h 172"/>
                  <a:gd name="T28" fmla="*/ 33 w 97"/>
                  <a:gd name="T29" fmla="*/ 167 h 172"/>
                  <a:gd name="T30" fmla="*/ 34 w 97"/>
                  <a:gd name="T31" fmla="*/ 170 h 172"/>
                  <a:gd name="T32" fmla="*/ 35 w 97"/>
                  <a:gd name="T33" fmla="*/ 171 h 172"/>
                  <a:gd name="T34" fmla="*/ 37 w 97"/>
                  <a:gd name="T35" fmla="*/ 172 h 172"/>
                  <a:gd name="T36" fmla="*/ 38 w 97"/>
                  <a:gd name="T37" fmla="*/ 172 h 172"/>
                  <a:gd name="T38" fmla="*/ 92 w 97"/>
                  <a:gd name="T39" fmla="*/ 172 h 172"/>
                  <a:gd name="T40" fmla="*/ 92 w 97"/>
                  <a:gd name="T41" fmla="*/ 172 h 172"/>
                  <a:gd name="T42" fmla="*/ 94 w 97"/>
                  <a:gd name="T43" fmla="*/ 172 h 172"/>
                  <a:gd name="T44" fmla="*/ 96 w 97"/>
                  <a:gd name="T45" fmla="*/ 171 h 172"/>
                  <a:gd name="T46" fmla="*/ 97 w 97"/>
                  <a:gd name="T47" fmla="*/ 170 h 172"/>
                  <a:gd name="T48" fmla="*/ 97 w 97"/>
                  <a:gd name="T49" fmla="*/ 167 h 172"/>
                  <a:gd name="T50" fmla="*/ 97 w 97"/>
                  <a:gd name="T51" fmla="*/ 109 h 172"/>
                  <a:gd name="T52" fmla="*/ 92 w 97"/>
                  <a:gd name="T53" fmla="*/ 104 h 172"/>
                  <a:gd name="T54" fmla="*/ 92 w 97"/>
                  <a:gd name="T55" fmla="*/ 104 h 172"/>
                  <a:gd name="T56" fmla="*/ 88 w 97"/>
                  <a:gd name="T57" fmla="*/ 98 h 172"/>
                  <a:gd name="T58" fmla="*/ 86 w 97"/>
                  <a:gd name="T59" fmla="*/ 92 h 172"/>
                  <a:gd name="T60" fmla="*/ 86 w 97"/>
                  <a:gd name="T61" fmla="*/ 9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172">
                    <a:moveTo>
                      <a:pt x="86" y="92"/>
                    </a:moveTo>
                    <a:lnTo>
                      <a:pt x="86" y="0"/>
                    </a:lnTo>
                    <a:lnTo>
                      <a:pt x="6" y="0"/>
                    </a:lnTo>
                    <a:lnTo>
                      <a:pt x="6" y="0"/>
                    </a:lnTo>
                    <a:lnTo>
                      <a:pt x="4" y="2"/>
                    </a:lnTo>
                    <a:lnTo>
                      <a:pt x="3" y="3"/>
                    </a:lnTo>
                    <a:lnTo>
                      <a:pt x="2" y="4"/>
                    </a:lnTo>
                    <a:lnTo>
                      <a:pt x="0" y="6"/>
                    </a:lnTo>
                    <a:lnTo>
                      <a:pt x="0" y="59"/>
                    </a:lnTo>
                    <a:lnTo>
                      <a:pt x="0" y="59"/>
                    </a:lnTo>
                    <a:lnTo>
                      <a:pt x="2" y="62"/>
                    </a:lnTo>
                    <a:lnTo>
                      <a:pt x="3" y="63"/>
                    </a:lnTo>
                    <a:lnTo>
                      <a:pt x="33" y="94"/>
                    </a:lnTo>
                    <a:lnTo>
                      <a:pt x="33" y="167"/>
                    </a:lnTo>
                    <a:lnTo>
                      <a:pt x="33" y="167"/>
                    </a:lnTo>
                    <a:lnTo>
                      <a:pt x="34" y="170"/>
                    </a:lnTo>
                    <a:lnTo>
                      <a:pt x="35" y="171"/>
                    </a:lnTo>
                    <a:lnTo>
                      <a:pt x="37" y="172"/>
                    </a:lnTo>
                    <a:lnTo>
                      <a:pt x="38" y="172"/>
                    </a:lnTo>
                    <a:lnTo>
                      <a:pt x="92" y="172"/>
                    </a:lnTo>
                    <a:lnTo>
                      <a:pt x="92" y="172"/>
                    </a:lnTo>
                    <a:lnTo>
                      <a:pt x="94" y="172"/>
                    </a:lnTo>
                    <a:lnTo>
                      <a:pt x="96" y="171"/>
                    </a:lnTo>
                    <a:lnTo>
                      <a:pt x="97" y="170"/>
                    </a:lnTo>
                    <a:lnTo>
                      <a:pt x="97" y="167"/>
                    </a:lnTo>
                    <a:lnTo>
                      <a:pt x="97" y="109"/>
                    </a:lnTo>
                    <a:lnTo>
                      <a:pt x="92" y="104"/>
                    </a:lnTo>
                    <a:lnTo>
                      <a:pt x="92" y="104"/>
                    </a:lnTo>
                    <a:lnTo>
                      <a:pt x="88" y="98"/>
                    </a:lnTo>
                    <a:lnTo>
                      <a:pt x="86" y="92"/>
                    </a:lnTo>
                    <a:lnTo>
                      <a:pt x="86"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Freeform 133">
                <a:extLst>
                  <a:ext uri="{FF2B5EF4-FFF2-40B4-BE49-F238E27FC236}">
                    <a16:creationId xmlns:a16="http://schemas.microsoft.com/office/drawing/2014/main" id="{9D56DBD0-BA4E-45D6-9609-BEEC1C594CD3}"/>
                  </a:ext>
                </a:extLst>
              </p:cNvPr>
              <p:cNvSpPr>
                <a:spLocks/>
              </p:cNvSpPr>
              <p:nvPr/>
            </p:nvSpPr>
            <p:spPr bwMode="auto">
              <a:xfrm>
                <a:off x="3514726" y="2734310"/>
                <a:ext cx="77788" cy="136525"/>
              </a:xfrm>
              <a:custGeom>
                <a:avLst/>
                <a:gdLst>
                  <a:gd name="T0" fmla="*/ 91 w 97"/>
                  <a:gd name="T1" fmla="*/ 0 h 172"/>
                  <a:gd name="T2" fmla="*/ 11 w 97"/>
                  <a:gd name="T3" fmla="*/ 0 h 172"/>
                  <a:gd name="T4" fmla="*/ 11 w 97"/>
                  <a:gd name="T5" fmla="*/ 92 h 172"/>
                  <a:gd name="T6" fmla="*/ 11 w 97"/>
                  <a:gd name="T7" fmla="*/ 92 h 172"/>
                  <a:gd name="T8" fmla="*/ 9 w 97"/>
                  <a:gd name="T9" fmla="*/ 98 h 172"/>
                  <a:gd name="T10" fmla="*/ 7 w 97"/>
                  <a:gd name="T11" fmla="*/ 104 h 172"/>
                  <a:gd name="T12" fmla="*/ 0 w 97"/>
                  <a:gd name="T13" fmla="*/ 109 h 172"/>
                  <a:gd name="T14" fmla="*/ 0 w 97"/>
                  <a:gd name="T15" fmla="*/ 167 h 172"/>
                  <a:gd name="T16" fmla="*/ 0 w 97"/>
                  <a:gd name="T17" fmla="*/ 167 h 172"/>
                  <a:gd name="T18" fmla="*/ 1 w 97"/>
                  <a:gd name="T19" fmla="*/ 170 h 172"/>
                  <a:gd name="T20" fmla="*/ 1 w 97"/>
                  <a:gd name="T21" fmla="*/ 171 h 172"/>
                  <a:gd name="T22" fmla="*/ 4 w 97"/>
                  <a:gd name="T23" fmla="*/ 172 h 172"/>
                  <a:gd name="T24" fmla="*/ 5 w 97"/>
                  <a:gd name="T25" fmla="*/ 172 h 172"/>
                  <a:gd name="T26" fmla="*/ 59 w 97"/>
                  <a:gd name="T27" fmla="*/ 172 h 172"/>
                  <a:gd name="T28" fmla="*/ 59 w 97"/>
                  <a:gd name="T29" fmla="*/ 172 h 172"/>
                  <a:gd name="T30" fmla="*/ 62 w 97"/>
                  <a:gd name="T31" fmla="*/ 172 h 172"/>
                  <a:gd name="T32" fmla="*/ 63 w 97"/>
                  <a:gd name="T33" fmla="*/ 171 h 172"/>
                  <a:gd name="T34" fmla="*/ 64 w 97"/>
                  <a:gd name="T35" fmla="*/ 170 h 172"/>
                  <a:gd name="T36" fmla="*/ 64 w 97"/>
                  <a:gd name="T37" fmla="*/ 167 h 172"/>
                  <a:gd name="T38" fmla="*/ 64 w 97"/>
                  <a:gd name="T39" fmla="*/ 94 h 172"/>
                  <a:gd name="T40" fmla="*/ 95 w 97"/>
                  <a:gd name="T41" fmla="*/ 63 h 172"/>
                  <a:gd name="T42" fmla="*/ 95 w 97"/>
                  <a:gd name="T43" fmla="*/ 63 h 172"/>
                  <a:gd name="T44" fmla="*/ 97 w 97"/>
                  <a:gd name="T45" fmla="*/ 62 h 172"/>
                  <a:gd name="T46" fmla="*/ 97 w 97"/>
                  <a:gd name="T47" fmla="*/ 59 h 172"/>
                  <a:gd name="T48" fmla="*/ 97 w 97"/>
                  <a:gd name="T49" fmla="*/ 6 h 172"/>
                  <a:gd name="T50" fmla="*/ 97 w 97"/>
                  <a:gd name="T51" fmla="*/ 6 h 172"/>
                  <a:gd name="T52" fmla="*/ 97 w 97"/>
                  <a:gd name="T53" fmla="*/ 4 h 172"/>
                  <a:gd name="T54" fmla="*/ 95 w 97"/>
                  <a:gd name="T55" fmla="*/ 3 h 172"/>
                  <a:gd name="T56" fmla="*/ 94 w 97"/>
                  <a:gd name="T57" fmla="*/ 2 h 172"/>
                  <a:gd name="T58" fmla="*/ 91 w 97"/>
                  <a:gd name="T59" fmla="*/ 0 h 172"/>
                  <a:gd name="T60" fmla="*/ 91 w 97"/>
                  <a:gd name="T6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172">
                    <a:moveTo>
                      <a:pt x="91" y="0"/>
                    </a:moveTo>
                    <a:lnTo>
                      <a:pt x="11" y="0"/>
                    </a:lnTo>
                    <a:lnTo>
                      <a:pt x="11" y="92"/>
                    </a:lnTo>
                    <a:lnTo>
                      <a:pt x="11" y="92"/>
                    </a:lnTo>
                    <a:lnTo>
                      <a:pt x="9" y="98"/>
                    </a:lnTo>
                    <a:lnTo>
                      <a:pt x="7" y="104"/>
                    </a:lnTo>
                    <a:lnTo>
                      <a:pt x="0" y="109"/>
                    </a:lnTo>
                    <a:lnTo>
                      <a:pt x="0" y="167"/>
                    </a:lnTo>
                    <a:lnTo>
                      <a:pt x="0" y="167"/>
                    </a:lnTo>
                    <a:lnTo>
                      <a:pt x="1" y="170"/>
                    </a:lnTo>
                    <a:lnTo>
                      <a:pt x="1" y="171"/>
                    </a:lnTo>
                    <a:lnTo>
                      <a:pt x="4" y="172"/>
                    </a:lnTo>
                    <a:lnTo>
                      <a:pt x="5" y="172"/>
                    </a:lnTo>
                    <a:lnTo>
                      <a:pt x="59" y="172"/>
                    </a:lnTo>
                    <a:lnTo>
                      <a:pt x="59" y="172"/>
                    </a:lnTo>
                    <a:lnTo>
                      <a:pt x="62" y="172"/>
                    </a:lnTo>
                    <a:lnTo>
                      <a:pt x="63" y="171"/>
                    </a:lnTo>
                    <a:lnTo>
                      <a:pt x="64" y="170"/>
                    </a:lnTo>
                    <a:lnTo>
                      <a:pt x="64" y="167"/>
                    </a:lnTo>
                    <a:lnTo>
                      <a:pt x="64" y="94"/>
                    </a:lnTo>
                    <a:lnTo>
                      <a:pt x="95" y="63"/>
                    </a:lnTo>
                    <a:lnTo>
                      <a:pt x="95" y="63"/>
                    </a:lnTo>
                    <a:lnTo>
                      <a:pt x="97" y="62"/>
                    </a:lnTo>
                    <a:lnTo>
                      <a:pt x="97" y="59"/>
                    </a:lnTo>
                    <a:lnTo>
                      <a:pt x="97" y="6"/>
                    </a:lnTo>
                    <a:lnTo>
                      <a:pt x="97" y="6"/>
                    </a:lnTo>
                    <a:lnTo>
                      <a:pt x="97" y="4"/>
                    </a:lnTo>
                    <a:lnTo>
                      <a:pt x="95" y="3"/>
                    </a:lnTo>
                    <a:lnTo>
                      <a:pt x="94" y="2"/>
                    </a:lnTo>
                    <a:lnTo>
                      <a:pt x="91" y="0"/>
                    </a:lnTo>
                    <a:lnTo>
                      <a:pt x="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Freeform 134">
                <a:extLst>
                  <a:ext uri="{FF2B5EF4-FFF2-40B4-BE49-F238E27FC236}">
                    <a16:creationId xmlns:a16="http://schemas.microsoft.com/office/drawing/2014/main" id="{93542618-15BB-444C-B90F-4D8B8C893363}"/>
                  </a:ext>
                </a:extLst>
              </p:cNvPr>
              <p:cNvSpPr>
                <a:spLocks/>
              </p:cNvSpPr>
              <p:nvPr/>
            </p:nvSpPr>
            <p:spPr bwMode="auto">
              <a:xfrm>
                <a:off x="3400426" y="2734310"/>
                <a:ext cx="111125" cy="171450"/>
              </a:xfrm>
              <a:custGeom>
                <a:avLst/>
                <a:gdLst>
                  <a:gd name="T0" fmla="*/ 134 w 140"/>
                  <a:gd name="T1" fmla="*/ 0 h 215"/>
                  <a:gd name="T2" fmla="*/ 5 w 140"/>
                  <a:gd name="T3" fmla="*/ 0 h 215"/>
                  <a:gd name="T4" fmla="*/ 5 w 140"/>
                  <a:gd name="T5" fmla="*/ 0 h 215"/>
                  <a:gd name="T6" fmla="*/ 2 w 140"/>
                  <a:gd name="T7" fmla="*/ 1 h 215"/>
                  <a:gd name="T8" fmla="*/ 1 w 140"/>
                  <a:gd name="T9" fmla="*/ 1 h 215"/>
                  <a:gd name="T10" fmla="*/ 0 w 140"/>
                  <a:gd name="T11" fmla="*/ 4 h 215"/>
                  <a:gd name="T12" fmla="*/ 0 w 140"/>
                  <a:gd name="T13" fmla="*/ 5 h 215"/>
                  <a:gd name="T14" fmla="*/ 0 w 140"/>
                  <a:gd name="T15" fmla="*/ 91 h 215"/>
                  <a:gd name="T16" fmla="*/ 0 w 140"/>
                  <a:gd name="T17" fmla="*/ 91 h 215"/>
                  <a:gd name="T18" fmla="*/ 0 w 140"/>
                  <a:gd name="T19" fmla="*/ 94 h 215"/>
                  <a:gd name="T20" fmla="*/ 1 w 140"/>
                  <a:gd name="T21" fmla="*/ 95 h 215"/>
                  <a:gd name="T22" fmla="*/ 32 w 140"/>
                  <a:gd name="T23" fmla="*/ 126 h 215"/>
                  <a:gd name="T24" fmla="*/ 32 w 140"/>
                  <a:gd name="T25" fmla="*/ 209 h 215"/>
                  <a:gd name="T26" fmla="*/ 32 w 140"/>
                  <a:gd name="T27" fmla="*/ 209 h 215"/>
                  <a:gd name="T28" fmla="*/ 32 w 140"/>
                  <a:gd name="T29" fmla="*/ 211 h 215"/>
                  <a:gd name="T30" fmla="*/ 33 w 140"/>
                  <a:gd name="T31" fmla="*/ 213 h 215"/>
                  <a:gd name="T32" fmla="*/ 35 w 140"/>
                  <a:gd name="T33" fmla="*/ 215 h 215"/>
                  <a:gd name="T34" fmla="*/ 37 w 140"/>
                  <a:gd name="T35" fmla="*/ 215 h 215"/>
                  <a:gd name="T36" fmla="*/ 102 w 140"/>
                  <a:gd name="T37" fmla="*/ 215 h 215"/>
                  <a:gd name="T38" fmla="*/ 102 w 140"/>
                  <a:gd name="T39" fmla="*/ 215 h 215"/>
                  <a:gd name="T40" fmla="*/ 103 w 140"/>
                  <a:gd name="T41" fmla="*/ 215 h 215"/>
                  <a:gd name="T42" fmla="*/ 106 w 140"/>
                  <a:gd name="T43" fmla="*/ 213 h 215"/>
                  <a:gd name="T44" fmla="*/ 106 w 140"/>
                  <a:gd name="T45" fmla="*/ 211 h 215"/>
                  <a:gd name="T46" fmla="*/ 107 w 140"/>
                  <a:gd name="T47" fmla="*/ 209 h 215"/>
                  <a:gd name="T48" fmla="*/ 107 w 140"/>
                  <a:gd name="T49" fmla="*/ 126 h 215"/>
                  <a:gd name="T50" fmla="*/ 137 w 140"/>
                  <a:gd name="T51" fmla="*/ 95 h 215"/>
                  <a:gd name="T52" fmla="*/ 137 w 140"/>
                  <a:gd name="T53" fmla="*/ 95 h 215"/>
                  <a:gd name="T54" fmla="*/ 138 w 140"/>
                  <a:gd name="T55" fmla="*/ 94 h 215"/>
                  <a:gd name="T56" fmla="*/ 140 w 140"/>
                  <a:gd name="T57" fmla="*/ 91 h 215"/>
                  <a:gd name="T58" fmla="*/ 140 w 140"/>
                  <a:gd name="T59" fmla="*/ 5 h 215"/>
                  <a:gd name="T60" fmla="*/ 140 w 140"/>
                  <a:gd name="T61" fmla="*/ 5 h 215"/>
                  <a:gd name="T62" fmla="*/ 138 w 140"/>
                  <a:gd name="T63" fmla="*/ 4 h 215"/>
                  <a:gd name="T64" fmla="*/ 137 w 140"/>
                  <a:gd name="T65" fmla="*/ 1 h 215"/>
                  <a:gd name="T66" fmla="*/ 135 w 140"/>
                  <a:gd name="T67" fmla="*/ 1 h 215"/>
                  <a:gd name="T68" fmla="*/ 134 w 140"/>
                  <a:gd name="T69" fmla="*/ 0 h 215"/>
                  <a:gd name="T70" fmla="*/ 134 w 140"/>
                  <a:gd name="T7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 h="215">
                    <a:moveTo>
                      <a:pt x="134" y="0"/>
                    </a:moveTo>
                    <a:lnTo>
                      <a:pt x="5" y="0"/>
                    </a:lnTo>
                    <a:lnTo>
                      <a:pt x="5" y="0"/>
                    </a:lnTo>
                    <a:lnTo>
                      <a:pt x="2" y="1"/>
                    </a:lnTo>
                    <a:lnTo>
                      <a:pt x="1" y="1"/>
                    </a:lnTo>
                    <a:lnTo>
                      <a:pt x="0" y="4"/>
                    </a:lnTo>
                    <a:lnTo>
                      <a:pt x="0" y="5"/>
                    </a:lnTo>
                    <a:lnTo>
                      <a:pt x="0" y="91"/>
                    </a:lnTo>
                    <a:lnTo>
                      <a:pt x="0" y="91"/>
                    </a:lnTo>
                    <a:lnTo>
                      <a:pt x="0" y="94"/>
                    </a:lnTo>
                    <a:lnTo>
                      <a:pt x="1" y="95"/>
                    </a:lnTo>
                    <a:lnTo>
                      <a:pt x="32" y="126"/>
                    </a:lnTo>
                    <a:lnTo>
                      <a:pt x="32" y="209"/>
                    </a:lnTo>
                    <a:lnTo>
                      <a:pt x="32" y="209"/>
                    </a:lnTo>
                    <a:lnTo>
                      <a:pt x="32" y="211"/>
                    </a:lnTo>
                    <a:lnTo>
                      <a:pt x="33" y="213"/>
                    </a:lnTo>
                    <a:lnTo>
                      <a:pt x="35" y="215"/>
                    </a:lnTo>
                    <a:lnTo>
                      <a:pt x="37" y="215"/>
                    </a:lnTo>
                    <a:lnTo>
                      <a:pt x="102" y="215"/>
                    </a:lnTo>
                    <a:lnTo>
                      <a:pt x="102" y="215"/>
                    </a:lnTo>
                    <a:lnTo>
                      <a:pt x="103" y="215"/>
                    </a:lnTo>
                    <a:lnTo>
                      <a:pt x="106" y="213"/>
                    </a:lnTo>
                    <a:lnTo>
                      <a:pt x="106" y="211"/>
                    </a:lnTo>
                    <a:lnTo>
                      <a:pt x="107" y="209"/>
                    </a:lnTo>
                    <a:lnTo>
                      <a:pt x="107" y="126"/>
                    </a:lnTo>
                    <a:lnTo>
                      <a:pt x="137" y="95"/>
                    </a:lnTo>
                    <a:lnTo>
                      <a:pt x="137" y="95"/>
                    </a:lnTo>
                    <a:lnTo>
                      <a:pt x="138" y="94"/>
                    </a:lnTo>
                    <a:lnTo>
                      <a:pt x="140" y="91"/>
                    </a:lnTo>
                    <a:lnTo>
                      <a:pt x="140" y="5"/>
                    </a:lnTo>
                    <a:lnTo>
                      <a:pt x="140" y="5"/>
                    </a:lnTo>
                    <a:lnTo>
                      <a:pt x="138" y="4"/>
                    </a:lnTo>
                    <a:lnTo>
                      <a:pt x="137" y="1"/>
                    </a:lnTo>
                    <a:lnTo>
                      <a:pt x="135" y="1"/>
                    </a:lnTo>
                    <a:lnTo>
                      <a:pt x="134" y="0"/>
                    </a:ln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Freeform 135">
                <a:extLst>
                  <a:ext uri="{FF2B5EF4-FFF2-40B4-BE49-F238E27FC236}">
                    <a16:creationId xmlns:a16="http://schemas.microsoft.com/office/drawing/2014/main" id="{203C2F48-0884-4420-A8E0-10DE14F638E0}"/>
                  </a:ext>
                </a:extLst>
              </p:cNvPr>
              <p:cNvSpPr>
                <a:spLocks/>
              </p:cNvSpPr>
              <p:nvPr/>
            </p:nvSpPr>
            <p:spPr bwMode="auto">
              <a:xfrm>
                <a:off x="3513138" y="2650173"/>
                <a:ext cx="63500" cy="61913"/>
              </a:xfrm>
              <a:custGeom>
                <a:avLst/>
                <a:gdLst>
                  <a:gd name="T0" fmla="*/ 41 w 80"/>
                  <a:gd name="T1" fmla="*/ 79 h 79"/>
                  <a:gd name="T2" fmla="*/ 41 w 80"/>
                  <a:gd name="T3" fmla="*/ 79 h 79"/>
                  <a:gd name="T4" fmla="*/ 49 w 80"/>
                  <a:gd name="T5" fmla="*/ 79 h 79"/>
                  <a:gd name="T6" fmla="*/ 55 w 80"/>
                  <a:gd name="T7" fmla="*/ 77 h 79"/>
                  <a:gd name="T8" fmla="*/ 62 w 80"/>
                  <a:gd name="T9" fmla="*/ 73 h 79"/>
                  <a:gd name="T10" fmla="*/ 69 w 80"/>
                  <a:gd name="T11" fmla="*/ 69 h 79"/>
                  <a:gd name="T12" fmla="*/ 73 w 80"/>
                  <a:gd name="T13" fmla="*/ 62 h 79"/>
                  <a:gd name="T14" fmla="*/ 77 w 80"/>
                  <a:gd name="T15" fmla="*/ 55 h 79"/>
                  <a:gd name="T16" fmla="*/ 80 w 80"/>
                  <a:gd name="T17" fmla="*/ 48 h 79"/>
                  <a:gd name="T18" fmla="*/ 80 w 80"/>
                  <a:gd name="T19" fmla="*/ 40 h 79"/>
                  <a:gd name="T20" fmla="*/ 80 w 80"/>
                  <a:gd name="T21" fmla="*/ 40 h 79"/>
                  <a:gd name="T22" fmla="*/ 80 w 80"/>
                  <a:gd name="T23" fmla="*/ 32 h 79"/>
                  <a:gd name="T24" fmla="*/ 77 w 80"/>
                  <a:gd name="T25" fmla="*/ 24 h 79"/>
                  <a:gd name="T26" fmla="*/ 73 w 80"/>
                  <a:gd name="T27" fmla="*/ 18 h 79"/>
                  <a:gd name="T28" fmla="*/ 69 w 80"/>
                  <a:gd name="T29" fmla="*/ 12 h 79"/>
                  <a:gd name="T30" fmla="*/ 62 w 80"/>
                  <a:gd name="T31" fmla="*/ 7 h 79"/>
                  <a:gd name="T32" fmla="*/ 55 w 80"/>
                  <a:gd name="T33" fmla="*/ 4 h 79"/>
                  <a:gd name="T34" fmla="*/ 49 w 80"/>
                  <a:gd name="T35" fmla="*/ 1 h 79"/>
                  <a:gd name="T36" fmla="*/ 41 w 80"/>
                  <a:gd name="T37" fmla="*/ 0 h 79"/>
                  <a:gd name="T38" fmla="*/ 41 w 80"/>
                  <a:gd name="T39" fmla="*/ 0 h 79"/>
                  <a:gd name="T40" fmla="*/ 32 w 80"/>
                  <a:gd name="T41" fmla="*/ 1 h 79"/>
                  <a:gd name="T42" fmla="*/ 24 w 80"/>
                  <a:gd name="T43" fmla="*/ 4 h 79"/>
                  <a:gd name="T44" fmla="*/ 18 w 80"/>
                  <a:gd name="T45" fmla="*/ 7 h 79"/>
                  <a:gd name="T46" fmla="*/ 12 w 80"/>
                  <a:gd name="T47" fmla="*/ 12 h 79"/>
                  <a:gd name="T48" fmla="*/ 7 w 80"/>
                  <a:gd name="T49" fmla="*/ 18 h 79"/>
                  <a:gd name="T50" fmla="*/ 4 w 80"/>
                  <a:gd name="T51" fmla="*/ 24 h 79"/>
                  <a:gd name="T52" fmla="*/ 2 w 80"/>
                  <a:gd name="T53" fmla="*/ 32 h 79"/>
                  <a:gd name="T54" fmla="*/ 0 w 80"/>
                  <a:gd name="T55" fmla="*/ 40 h 79"/>
                  <a:gd name="T56" fmla="*/ 0 w 80"/>
                  <a:gd name="T57" fmla="*/ 40 h 79"/>
                  <a:gd name="T58" fmla="*/ 2 w 80"/>
                  <a:gd name="T59" fmla="*/ 48 h 79"/>
                  <a:gd name="T60" fmla="*/ 4 w 80"/>
                  <a:gd name="T61" fmla="*/ 55 h 79"/>
                  <a:gd name="T62" fmla="*/ 7 w 80"/>
                  <a:gd name="T63" fmla="*/ 62 h 79"/>
                  <a:gd name="T64" fmla="*/ 12 w 80"/>
                  <a:gd name="T65" fmla="*/ 69 h 79"/>
                  <a:gd name="T66" fmla="*/ 18 w 80"/>
                  <a:gd name="T67" fmla="*/ 73 h 79"/>
                  <a:gd name="T68" fmla="*/ 24 w 80"/>
                  <a:gd name="T69" fmla="*/ 77 h 79"/>
                  <a:gd name="T70" fmla="*/ 32 w 80"/>
                  <a:gd name="T71" fmla="*/ 79 h 79"/>
                  <a:gd name="T72" fmla="*/ 41 w 80"/>
                  <a:gd name="T73" fmla="*/ 79 h 79"/>
                  <a:gd name="T74" fmla="*/ 41 w 80"/>
                  <a:gd name="T7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79">
                    <a:moveTo>
                      <a:pt x="41" y="79"/>
                    </a:moveTo>
                    <a:lnTo>
                      <a:pt x="41" y="79"/>
                    </a:lnTo>
                    <a:lnTo>
                      <a:pt x="49" y="79"/>
                    </a:lnTo>
                    <a:lnTo>
                      <a:pt x="55" y="77"/>
                    </a:lnTo>
                    <a:lnTo>
                      <a:pt x="62" y="73"/>
                    </a:lnTo>
                    <a:lnTo>
                      <a:pt x="69" y="69"/>
                    </a:lnTo>
                    <a:lnTo>
                      <a:pt x="73" y="62"/>
                    </a:lnTo>
                    <a:lnTo>
                      <a:pt x="77" y="55"/>
                    </a:lnTo>
                    <a:lnTo>
                      <a:pt x="80" y="48"/>
                    </a:lnTo>
                    <a:lnTo>
                      <a:pt x="80" y="40"/>
                    </a:lnTo>
                    <a:lnTo>
                      <a:pt x="80" y="40"/>
                    </a:lnTo>
                    <a:lnTo>
                      <a:pt x="80" y="32"/>
                    </a:lnTo>
                    <a:lnTo>
                      <a:pt x="77" y="24"/>
                    </a:lnTo>
                    <a:lnTo>
                      <a:pt x="73" y="18"/>
                    </a:lnTo>
                    <a:lnTo>
                      <a:pt x="69" y="12"/>
                    </a:lnTo>
                    <a:lnTo>
                      <a:pt x="62" y="7"/>
                    </a:lnTo>
                    <a:lnTo>
                      <a:pt x="55" y="4"/>
                    </a:lnTo>
                    <a:lnTo>
                      <a:pt x="49" y="1"/>
                    </a:lnTo>
                    <a:lnTo>
                      <a:pt x="41" y="0"/>
                    </a:lnTo>
                    <a:lnTo>
                      <a:pt x="41" y="0"/>
                    </a:lnTo>
                    <a:lnTo>
                      <a:pt x="32" y="1"/>
                    </a:lnTo>
                    <a:lnTo>
                      <a:pt x="24" y="4"/>
                    </a:lnTo>
                    <a:lnTo>
                      <a:pt x="18" y="7"/>
                    </a:lnTo>
                    <a:lnTo>
                      <a:pt x="12" y="12"/>
                    </a:lnTo>
                    <a:lnTo>
                      <a:pt x="7" y="18"/>
                    </a:lnTo>
                    <a:lnTo>
                      <a:pt x="4" y="24"/>
                    </a:lnTo>
                    <a:lnTo>
                      <a:pt x="2" y="32"/>
                    </a:lnTo>
                    <a:lnTo>
                      <a:pt x="0" y="40"/>
                    </a:lnTo>
                    <a:lnTo>
                      <a:pt x="0" y="40"/>
                    </a:lnTo>
                    <a:lnTo>
                      <a:pt x="2" y="48"/>
                    </a:lnTo>
                    <a:lnTo>
                      <a:pt x="4" y="55"/>
                    </a:lnTo>
                    <a:lnTo>
                      <a:pt x="7" y="62"/>
                    </a:lnTo>
                    <a:lnTo>
                      <a:pt x="12" y="69"/>
                    </a:lnTo>
                    <a:lnTo>
                      <a:pt x="18" y="73"/>
                    </a:lnTo>
                    <a:lnTo>
                      <a:pt x="24" y="77"/>
                    </a:lnTo>
                    <a:lnTo>
                      <a:pt x="32" y="79"/>
                    </a:lnTo>
                    <a:lnTo>
                      <a:pt x="41" y="79"/>
                    </a:lnTo>
                    <a:lnTo>
                      <a:pt x="4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Freeform 136">
                <a:extLst>
                  <a:ext uri="{FF2B5EF4-FFF2-40B4-BE49-F238E27FC236}">
                    <a16:creationId xmlns:a16="http://schemas.microsoft.com/office/drawing/2014/main" id="{130001C9-CF4F-4BB4-9C69-6B8C9F4165FB}"/>
                  </a:ext>
                </a:extLst>
              </p:cNvPr>
              <p:cNvSpPr>
                <a:spLocks/>
              </p:cNvSpPr>
              <p:nvPr/>
            </p:nvSpPr>
            <p:spPr bwMode="auto">
              <a:xfrm>
                <a:off x="3333751" y="2650173"/>
                <a:ext cx="63500" cy="61913"/>
              </a:xfrm>
              <a:custGeom>
                <a:avLst/>
                <a:gdLst>
                  <a:gd name="T0" fmla="*/ 41 w 80"/>
                  <a:gd name="T1" fmla="*/ 0 h 79"/>
                  <a:gd name="T2" fmla="*/ 41 w 80"/>
                  <a:gd name="T3" fmla="*/ 0 h 79"/>
                  <a:gd name="T4" fmla="*/ 33 w 80"/>
                  <a:gd name="T5" fmla="*/ 1 h 79"/>
                  <a:gd name="T6" fmla="*/ 25 w 80"/>
                  <a:gd name="T7" fmla="*/ 4 h 79"/>
                  <a:gd name="T8" fmla="*/ 18 w 80"/>
                  <a:gd name="T9" fmla="*/ 7 h 79"/>
                  <a:gd name="T10" fmla="*/ 13 w 80"/>
                  <a:gd name="T11" fmla="*/ 12 h 79"/>
                  <a:gd name="T12" fmla="*/ 7 w 80"/>
                  <a:gd name="T13" fmla="*/ 18 h 79"/>
                  <a:gd name="T14" fmla="*/ 4 w 80"/>
                  <a:gd name="T15" fmla="*/ 24 h 79"/>
                  <a:gd name="T16" fmla="*/ 2 w 80"/>
                  <a:gd name="T17" fmla="*/ 32 h 79"/>
                  <a:gd name="T18" fmla="*/ 0 w 80"/>
                  <a:gd name="T19" fmla="*/ 40 h 79"/>
                  <a:gd name="T20" fmla="*/ 0 w 80"/>
                  <a:gd name="T21" fmla="*/ 40 h 79"/>
                  <a:gd name="T22" fmla="*/ 2 w 80"/>
                  <a:gd name="T23" fmla="*/ 48 h 79"/>
                  <a:gd name="T24" fmla="*/ 4 w 80"/>
                  <a:gd name="T25" fmla="*/ 55 h 79"/>
                  <a:gd name="T26" fmla="*/ 7 w 80"/>
                  <a:gd name="T27" fmla="*/ 62 h 79"/>
                  <a:gd name="T28" fmla="*/ 13 w 80"/>
                  <a:gd name="T29" fmla="*/ 69 h 79"/>
                  <a:gd name="T30" fmla="*/ 18 w 80"/>
                  <a:gd name="T31" fmla="*/ 73 h 79"/>
                  <a:gd name="T32" fmla="*/ 25 w 80"/>
                  <a:gd name="T33" fmla="*/ 77 h 79"/>
                  <a:gd name="T34" fmla="*/ 33 w 80"/>
                  <a:gd name="T35" fmla="*/ 79 h 79"/>
                  <a:gd name="T36" fmla="*/ 41 w 80"/>
                  <a:gd name="T37" fmla="*/ 79 h 79"/>
                  <a:gd name="T38" fmla="*/ 41 w 80"/>
                  <a:gd name="T39" fmla="*/ 79 h 79"/>
                  <a:gd name="T40" fmla="*/ 49 w 80"/>
                  <a:gd name="T41" fmla="*/ 79 h 79"/>
                  <a:gd name="T42" fmla="*/ 56 w 80"/>
                  <a:gd name="T43" fmla="*/ 77 h 79"/>
                  <a:gd name="T44" fmla="*/ 62 w 80"/>
                  <a:gd name="T45" fmla="*/ 73 h 79"/>
                  <a:gd name="T46" fmla="*/ 69 w 80"/>
                  <a:gd name="T47" fmla="*/ 69 h 79"/>
                  <a:gd name="T48" fmla="*/ 73 w 80"/>
                  <a:gd name="T49" fmla="*/ 62 h 79"/>
                  <a:gd name="T50" fmla="*/ 77 w 80"/>
                  <a:gd name="T51" fmla="*/ 55 h 79"/>
                  <a:gd name="T52" fmla="*/ 80 w 80"/>
                  <a:gd name="T53" fmla="*/ 48 h 79"/>
                  <a:gd name="T54" fmla="*/ 80 w 80"/>
                  <a:gd name="T55" fmla="*/ 40 h 79"/>
                  <a:gd name="T56" fmla="*/ 80 w 80"/>
                  <a:gd name="T57" fmla="*/ 40 h 79"/>
                  <a:gd name="T58" fmla="*/ 80 w 80"/>
                  <a:gd name="T59" fmla="*/ 32 h 79"/>
                  <a:gd name="T60" fmla="*/ 77 w 80"/>
                  <a:gd name="T61" fmla="*/ 24 h 79"/>
                  <a:gd name="T62" fmla="*/ 73 w 80"/>
                  <a:gd name="T63" fmla="*/ 18 h 79"/>
                  <a:gd name="T64" fmla="*/ 69 w 80"/>
                  <a:gd name="T65" fmla="*/ 12 h 79"/>
                  <a:gd name="T66" fmla="*/ 62 w 80"/>
                  <a:gd name="T67" fmla="*/ 7 h 79"/>
                  <a:gd name="T68" fmla="*/ 56 w 80"/>
                  <a:gd name="T69" fmla="*/ 4 h 79"/>
                  <a:gd name="T70" fmla="*/ 49 w 80"/>
                  <a:gd name="T71" fmla="*/ 1 h 79"/>
                  <a:gd name="T72" fmla="*/ 41 w 80"/>
                  <a:gd name="T73" fmla="*/ 0 h 79"/>
                  <a:gd name="T74" fmla="*/ 41 w 80"/>
                  <a:gd name="T7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79">
                    <a:moveTo>
                      <a:pt x="41" y="0"/>
                    </a:moveTo>
                    <a:lnTo>
                      <a:pt x="41" y="0"/>
                    </a:lnTo>
                    <a:lnTo>
                      <a:pt x="33" y="1"/>
                    </a:lnTo>
                    <a:lnTo>
                      <a:pt x="25" y="4"/>
                    </a:lnTo>
                    <a:lnTo>
                      <a:pt x="18" y="7"/>
                    </a:lnTo>
                    <a:lnTo>
                      <a:pt x="13" y="12"/>
                    </a:lnTo>
                    <a:lnTo>
                      <a:pt x="7" y="18"/>
                    </a:lnTo>
                    <a:lnTo>
                      <a:pt x="4" y="24"/>
                    </a:lnTo>
                    <a:lnTo>
                      <a:pt x="2" y="32"/>
                    </a:lnTo>
                    <a:lnTo>
                      <a:pt x="0" y="40"/>
                    </a:lnTo>
                    <a:lnTo>
                      <a:pt x="0" y="40"/>
                    </a:lnTo>
                    <a:lnTo>
                      <a:pt x="2" y="48"/>
                    </a:lnTo>
                    <a:lnTo>
                      <a:pt x="4" y="55"/>
                    </a:lnTo>
                    <a:lnTo>
                      <a:pt x="7" y="62"/>
                    </a:lnTo>
                    <a:lnTo>
                      <a:pt x="13" y="69"/>
                    </a:lnTo>
                    <a:lnTo>
                      <a:pt x="18" y="73"/>
                    </a:lnTo>
                    <a:lnTo>
                      <a:pt x="25" y="77"/>
                    </a:lnTo>
                    <a:lnTo>
                      <a:pt x="33" y="79"/>
                    </a:lnTo>
                    <a:lnTo>
                      <a:pt x="41" y="79"/>
                    </a:lnTo>
                    <a:lnTo>
                      <a:pt x="41" y="79"/>
                    </a:lnTo>
                    <a:lnTo>
                      <a:pt x="49" y="79"/>
                    </a:lnTo>
                    <a:lnTo>
                      <a:pt x="56" y="77"/>
                    </a:lnTo>
                    <a:lnTo>
                      <a:pt x="62" y="73"/>
                    </a:lnTo>
                    <a:lnTo>
                      <a:pt x="69" y="69"/>
                    </a:lnTo>
                    <a:lnTo>
                      <a:pt x="73" y="62"/>
                    </a:lnTo>
                    <a:lnTo>
                      <a:pt x="77" y="55"/>
                    </a:lnTo>
                    <a:lnTo>
                      <a:pt x="80" y="48"/>
                    </a:lnTo>
                    <a:lnTo>
                      <a:pt x="80" y="40"/>
                    </a:lnTo>
                    <a:lnTo>
                      <a:pt x="80" y="40"/>
                    </a:lnTo>
                    <a:lnTo>
                      <a:pt x="80" y="32"/>
                    </a:lnTo>
                    <a:lnTo>
                      <a:pt x="77" y="24"/>
                    </a:lnTo>
                    <a:lnTo>
                      <a:pt x="73" y="18"/>
                    </a:lnTo>
                    <a:lnTo>
                      <a:pt x="69" y="12"/>
                    </a:lnTo>
                    <a:lnTo>
                      <a:pt x="62" y="7"/>
                    </a:lnTo>
                    <a:lnTo>
                      <a:pt x="56" y="4"/>
                    </a:lnTo>
                    <a:lnTo>
                      <a:pt x="49" y="1"/>
                    </a:lnTo>
                    <a:lnTo>
                      <a:pt x="41" y="0"/>
                    </a:lnTo>
                    <a:lnTo>
                      <a:pt x="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Freeform 137">
                <a:extLst>
                  <a:ext uri="{FF2B5EF4-FFF2-40B4-BE49-F238E27FC236}">
                    <a16:creationId xmlns:a16="http://schemas.microsoft.com/office/drawing/2014/main" id="{6B156C82-D151-4DA6-9EAD-3EA082D84F4A}"/>
                  </a:ext>
                </a:extLst>
              </p:cNvPr>
              <p:cNvSpPr>
                <a:spLocks/>
              </p:cNvSpPr>
              <p:nvPr/>
            </p:nvSpPr>
            <p:spPr bwMode="auto">
              <a:xfrm>
                <a:off x="3414713" y="2632710"/>
                <a:ext cx="80963" cy="79375"/>
              </a:xfrm>
              <a:custGeom>
                <a:avLst/>
                <a:gdLst>
                  <a:gd name="T0" fmla="*/ 51 w 102"/>
                  <a:gd name="T1" fmla="*/ 100 h 100"/>
                  <a:gd name="T2" fmla="*/ 51 w 102"/>
                  <a:gd name="T3" fmla="*/ 100 h 100"/>
                  <a:gd name="T4" fmla="*/ 60 w 102"/>
                  <a:gd name="T5" fmla="*/ 99 h 100"/>
                  <a:gd name="T6" fmla="*/ 69 w 102"/>
                  <a:gd name="T7" fmla="*/ 96 h 100"/>
                  <a:gd name="T8" fmla="*/ 79 w 102"/>
                  <a:gd name="T9" fmla="*/ 92 h 100"/>
                  <a:gd name="T10" fmla="*/ 86 w 102"/>
                  <a:gd name="T11" fmla="*/ 86 h 100"/>
                  <a:gd name="T12" fmla="*/ 92 w 102"/>
                  <a:gd name="T13" fmla="*/ 78 h 100"/>
                  <a:gd name="T14" fmla="*/ 98 w 102"/>
                  <a:gd name="T15" fmla="*/ 69 h 100"/>
                  <a:gd name="T16" fmla="*/ 100 w 102"/>
                  <a:gd name="T17" fmla="*/ 60 h 100"/>
                  <a:gd name="T18" fmla="*/ 102 w 102"/>
                  <a:gd name="T19" fmla="*/ 49 h 100"/>
                  <a:gd name="T20" fmla="*/ 102 w 102"/>
                  <a:gd name="T21" fmla="*/ 49 h 100"/>
                  <a:gd name="T22" fmla="*/ 100 w 102"/>
                  <a:gd name="T23" fmla="*/ 40 h 100"/>
                  <a:gd name="T24" fmla="*/ 98 w 102"/>
                  <a:gd name="T25" fmla="*/ 30 h 100"/>
                  <a:gd name="T26" fmla="*/ 92 w 102"/>
                  <a:gd name="T27" fmla="*/ 21 h 100"/>
                  <a:gd name="T28" fmla="*/ 86 w 102"/>
                  <a:gd name="T29" fmla="*/ 14 h 100"/>
                  <a:gd name="T30" fmla="*/ 79 w 102"/>
                  <a:gd name="T31" fmla="*/ 8 h 100"/>
                  <a:gd name="T32" fmla="*/ 69 w 102"/>
                  <a:gd name="T33" fmla="*/ 4 h 100"/>
                  <a:gd name="T34" fmla="*/ 60 w 102"/>
                  <a:gd name="T35" fmla="*/ 0 h 100"/>
                  <a:gd name="T36" fmla="*/ 51 w 102"/>
                  <a:gd name="T37" fmla="*/ 0 h 100"/>
                  <a:gd name="T38" fmla="*/ 51 w 102"/>
                  <a:gd name="T39" fmla="*/ 0 h 100"/>
                  <a:gd name="T40" fmla="*/ 40 w 102"/>
                  <a:gd name="T41" fmla="*/ 0 h 100"/>
                  <a:gd name="T42" fmla="*/ 30 w 102"/>
                  <a:gd name="T43" fmla="*/ 4 h 100"/>
                  <a:gd name="T44" fmla="*/ 22 w 102"/>
                  <a:gd name="T45" fmla="*/ 8 h 100"/>
                  <a:gd name="T46" fmla="*/ 14 w 102"/>
                  <a:gd name="T47" fmla="*/ 14 h 100"/>
                  <a:gd name="T48" fmla="*/ 8 w 102"/>
                  <a:gd name="T49" fmla="*/ 21 h 100"/>
                  <a:gd name="T50" fmla="*/ 4 w 102"/>
                  <a:gd name="T51" fmla="*/ 30 h 100"/>
                  <a:gd name="T52" fmla="*/ 1 w 102"/>
                  <a:gd name="T53" fmla="*/ 40 h 100"/>
                  <a:gd name="T54" fmla="*/ 0 w 102"/>
                  <a:gd name="T55" fmla="*/ 49 h 100"/>
                  <a:gd name="T56" fmla="*/ 0 w 102"/>
                  <a:gd name="T57" fmla="*/ 49 h 100"/>
                  <a:gd name="T58" fmla="*/ 1 w 102"/>
                  <a:gd name="T59" fmla="*/ 60 h 100"/>
                  <a:gd name="T60" fmla="*/ 4 w 102"/>
                  <a:gd name="T61" fmla="*/ 69 h 100"/>
                  <a:gd name="T62" fmla="*/ 8 w 102"/>
                  <a:gd name="T63" fmla="*/ 78 h 100"/>
                  <a:gd name="T64" fmla="*/ 14 w 102"/>
                  <a:gd name="T65" fmla="*/ 86 h 100"/>
                  <a:gd name="T66" fmla="*/ 22 w 102"/>
                  <a:gd name="T67" fmla="*/ 92 h 100"/>
                  <a:gd name="T68" fmla="*/ 30 w 102"/>
                  <a:gd name="T69" fmla="*/ 96 h 100"/>
                  <a:gd name="T70" fmla="*/ 40 w 102"/>
                  <a:gd name="T71" fmla="*/ 99 h 100"/>
                  <a:gd name="T72" fmla="*/ 51 w 102"/>
                  <a:gd name="T73" fmla="*/ 100 h 100"/>
                  <a:gd name="T74" fmla="*/ 51 w 102"/>
                  <a:gd name="T7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0">
                    <a:moveTo>
                      <a:pt x="51" y="100"/>
                    </a:moveTo>
                    <a:lnTo>
                      <a:pt x="51" y="100"/>
                    </a:lnTo>
                    <a:lnTo>
                      <a:pt x="60" y="99"/>
                    </a:lnTo>
                    <a:lnTo>
                      <a:pt x="69" y="96"/>
                    </a:lnTo>
                    <a:lnTo>
                      <a:pt x="79" y="92"/>
                    </a:lnTo>
                    <a:lnTo>
                      <a:pt x="86" y="86"/>
                    </a:lnTo>
                    <a:lnTo>
                      <a:pt x="92" y="78"/>
                    </a:lnTo>
                    <a:lnTo>
                      <a:pt x="98" y="69"/>
                    </a:lnTo>
                    <a:lnTo>
                      <a:pt x="100" y="60"/>
                    </a:lnTo>
                    <a:lnTo>
                      <a:pt x="102" y="49"/>
                    </a:lnTo>
                    <a:lnTo>
                      <a:pt x="102" y="49"/>
                    </a:lnTo>
                    <a:lnTo>
                      <a:pt x="100" y="40"/>
                    </a:lnTo>
                    <a:lnTo>
                      <a:pt x="98" y="30"/>
                    </a:lnTo>
                    <a:lnTo>
                      <a:pt x="92" y="21"/>
                    </a:lnTo>
                    <a:lnTo>
                      <a:pt x="86" y="14"/>
                    </a:lnTo>
                    <a:lnTo>
                      <a:pt x="79" y="8"/>
                    </a:lnTo>
                    <a:lnTo>
                      <a:pt x="69" y="4"/>
                    </a:lnTo>
                    <a:lnTo>
                      <a:pt x="60" y="0"/>
                    </a:lnTo>
                    <a:lnTo>
                      <a:pt x="51" y="0"/>
                    </a:lnTo>
                    <a:lnTo>
                      <a:pt x="51" y="0"/>
                    </a:lnTo>
                    <a:lnTo>
                      <a:pt x="40" y="0"/>
                    </a:lnTo>
                    <a:lnTo>
                      <a:pt x="30" y="4"/>
                    </a:lnTo>
                    <a:lnTo>
                      <a:pt x="22" y="8"/>
                    </a:lnTo>
                    <a:lnTo>
                      <a:pt x="14" y="14"/>
                    </a:lnTo>
                    <a:lnTo>
                      <a:pt x="8" y="21"/>
                    </a:lnTo>
                    <a:lnTo>
                      <a:pt x="4" y="30"/>
                    </a:lnTo>
                    <a:lnTo>
                      <a:pt x="1" y="40"/>
                    </a:lnTo>
                    <a:lnTo>
                      <a:pt x="0" y="49"/>
                    </a:lnTo>
                    <a:lnTo>
                      <a:pt x="0" y="49"/>
                    </a:lnTo>
                    <a:lnTo>
                      <a:pt x="1" y="60"/>
                    </a:lnTo>
                    <a:lnTo>
                      <a:pt x="4" y="69"/>
                    </a:lnTo>
                    <a:lnTo>
                      <a:pt x="8" y="78"/>
                    </a:lnTo>
                    <a:lnTo>
                      <a:pt x="14" y="86"/>
                    </a:lnTo>
                    <a:lnTo>
                      <a:pt x="22" y="92"/>
                    </a:lnTo>
                    <a:lnTo>
                      <a:pt x="30" y="96"/>
                    </a:lnTo>
                    <a:lnTo>
                      <a:pt x="40" y="99"/>
                    </a:lnTo>
                    <a:lnTo>
                      <a:pt x="51" y="100"/>
                    </a:lnTo>
                    <a:lnTo>
                      <a:pt x="5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86" name="Group 85">
            <a:extLst>
              <a:ext uri="{FF2B5EF4-FFF2-40B4-BE49-F238E27FC236}">
                <a16:creationId xmlns:a16="http://schemas.microsoft.com/office/drawing/2014/main" id="{63700E4B-2697-46AA-B35B-8F37ADE8A0EB}"/>
              </a:ext>
            </a:extLst>
          </p:cNvPr>
          <p:cNvGrpSpPr/>
          <p:nvPr/>
        </p:nvGrpSpPr>
        <p:grpSpPr>
          <a:xfrm>
            <a:off x="5549002" y="5024513"/>
            <a:ext cx="1656120" cy="959790"/>
            <a:chOff x="4853593" y="5003525"/>
            <a:chExt cx="1656120" cy="959790"/>
          </a:xfrm>
        </p:grpSpPr>
        <p:grpSp>
          <p:nvGrpSpPr>
            <p:cNvPr id="87" name="Group 86">
              <a:extLst>
                <a:ext uri="{FF2B5EF4-FFF2-40B4-BE49-F238E27FC236}">
                  <a16:creationId xmlns:a16="http://schemas.microsoft.com/office/drawing/2014/main" id="{FC2E170F-4D92-464E-840F-B5843064917C}"/>
                </a:ext>
              </a:extLst>
            </p:cNvPr>
            <p:cNvGrpSpPr/>
            <p:nvPr/>
          </p:nvGrpSpPr>
          <p:grpSpPr>
            <a:xfrm>
              <a:off x="4853593" y="5003525"/>
              <a:ext cx="1656120" cy="959790"/>
              <a:chOff x="4853593" y="5003525"/>
              <a:chExt cx="1656120" cy="959790"/>
            </a:xfrm>
          </p:grpSpPr>
          <p:sp>
            <p:nvSpPr>
              <p:cNvPr id="94" name="Oval 93">
                <a:extLst>
                  <a:ext uri="{FF2B5EF4-FFF2-40B4-BE49-F238E27FC236}">
                    <a16:creationId xmlns:a16="http://schemas.microsoft.com/office/drawing/2014/main" id="{52DBEFDE-1D01-4210-B4C4-978BF8DE04CB}"/>
                  </a:ext>
                </a:extLst>
              </p:cNvPr>
              <p:cNvSpPr/>
              <p:nvPr/>
            </p:nvSpPr>
            <p:spPr>
              <a:xfrm>
                <a:off x="5344181" y="5003525"/>
                <a:ext cx="554919" cy="554919"/>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87164BDE-0B88-4265-8EF4-75A274ACB8C6}"/>
                  </a:ext>
                </a:extLst>
              </p:cNvPr>
              <p:cNvSpPr txBox="1"/>
              <p:nvPr/>
            </p:nvSpPr>
            <p:spPr>
              <a:xfrm>
                <a:off x="4853593" y="5593983"/>
                <a:ext cx="1656120" cy="369332"/>
              </a:xfrm>
              <a:prstGeom prst="rect">
                <a:avLst/>
              </a:prstGeom>
              <a:noFill/>
            </p:spPr>
            <p:txBody>
              <a:bodyPr wrap="square" rtlCol="0">
                <a:spAutoFit/>
              </a:bodyPr>
              <a:lstStyle/>
              <a:p>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AI-Enabled Innovation &amp; Ecosystem Architecture </a:t>
                </a:r>
              </a:p>
            </p:txBody>
          </p:sp>
        </p:grpSp>
        <p:grpSp>
          <p:nvGrpSpPr>
            <p:cNvPr id="88" name="Group 87">
              <a:extLst>
                <a:ext uri="{FF2B5EF4-FFF2-40B4-BE49-F238E27FC236}">
                  <a16:creationId xmlns:a16="http://schemas.microsoft.com/office/drawing/2014/main" id="{6F670C54-8A58-432D-BE51-78BF49C31F3D}"/>
                </a:ext>
              </a:extLst>
            </p:cNvPr>
            <p:cNvGrpSpPr>
              <a:grpSpLocks noChangeAspect="1"/>
            </p:cNvGrpSpPr>
            <p:nvPr/>
          </p:nvGrpSpPr>
          <p:grpSpPr>
            <a:xfrm>
              <a:off x="5455419" y="5182761"/>
              <a:ext cx="285086" cy="196417"/>
              <a:chOff x="1555751" y="2668588"/>
              <a:chExt cx="266700" cy="184150"/>
            </a:xfrm>
            <a:solidFill>
              <a:schemeClr val="bg1"/>
            </a:solidFill>
          </p:grpSpPr>
          <p:sp>
            <p:nvSpPr>
              <p:cNvPr id="89" name="Freeform 213">
                <a:extLst>
                  <a:ext uri="{FF2B5EF4-FFF2-40B4-BE49-F238E27FC236}">
                    <a16:creationId xmlns:a16="http://schemas.microsoft.com/office/drawing/2014/main" id="{34DDDFD9-FCA7-479E-93DE-E75B62187341}"/>
                  </a:ext>
                </a:extLst>
              </p:cNvPr>
              <p:cNvSpPr>
                <a:spLocks/>
              </p:cNvSpPr>
              <p:nvPr/>
            </p:nvSpPr>
            <p:spPr bwMode="auto">
              <a:xfrm>
                <a:off x="1555751" y="2827338"/>
                <a:ext cx="266700" cy="25400"/>
              </a:xfrm>
              <a:custGeom>
                <a:avLst/>
                <a:gdLst>
                  <a:gd name="T0" fmla="*/ 331 w 336"/>
                  <a:gd name="T1" fmla="*/ 0 h 32"/>
                  <a:gd name="T2" fmla="*/ 6 w 336"/>
                  <a:gd name="T3" fmla="*/ 0 h 32"/>
                  <a:gd name="T4" fmla="*/ 6 w 336"/>
                  <a:gd name="T5" fmla="*/ 0 h 32"/>
                  <a:gd name="T6" fmla="*/ 3 w 336"/>
                  <a:gd name="T7" fmla="*/ 0 h 32"/>
                  <a:gd name="T8" fmla="*/ 2 w 336"/>
                  <a:gd name="T9" fmla="*/ 1 h 32"/>
                  <a:gd name="T10" fmla="*/ 0 w 336"/>
                  <a:gd name="T11" fmla="*/ 2 h 32"/>
                  <a:gd name="T12" fmla="*/ 0 w 336"/>
                  <a:gd name="T13" fmla="*/ 5 h 32"/>
                  <a:gd name="T14" fmla="*/ 0 w 336"/>
                  <a:gd name="T15" fmla="*/ 10 h 32"/>
                  <a:gd name="T16" fmla="*/ 0 w 336"/>
                  <a:gd name="T17" fmla="*/ 10 h 32"/>
                  <a:gd name="T18" fmla="*/ 0 w 336"/>
                  <a:gd name="T19" fmla="*/ 14 h 32"/>
                  <a:gd name="T20" fmla="*/ 2 w 336"/>
                  <a:gd name="T21" fmla="*/ 18 h 32"/>
                  <a:gd name="T22" fmla="*/ 3 w 336"/>
                  <a:gd name="T23" fmla="*/ 22 h 32"/>
                  <a:gd name="T24" fmla="*/ 6 w 336"/>
                  <a:gd name="T25" fmla="*/ 25 h 32"/>
                  <a:gd name="T26" fmla="*/ 10 w 336"/>
                  <a:gd name="T27" fmla="*/ 28 h 32"/>
                  <a:gd name="T28" fmla="*/ 12 w 336"/>
                  <a:gd name="T29" fmla="*/ 30 h 32"/>
                  <a:gd name="T30" fmla="*/ 16 w 336"/>
                  <a:gd name="T31" fmla="*/ 32 h 32"/>
                  <a:gd name="T32" fmla="*/ 22 w 336"/>
                  <a:gd name="T33" fmla="*/ 32 h 32"/>
                  <a:gd name="T34" fmla="*/ 313 w 336"/>
                  <a:gd name="T35" fmla="*/ 32 h 32"/>
                  <a:gd name="T36" fmla="*/ 313 w 336"/>
                  <a:gd name="T37" fmla="*/ 32 h 32"/>
                  <a:gd name="T38" fmla="*/ 319 w 336"/>
                  <a:gd name="T39" fmla="*/ 32 h 32"/>
                  <a:gd name="T40" fmla="*/ 323 w 336"/>
                  <a:gd name="T41" fmla="*/ 30 h 32"/>
                  <a:gd name="T42" fmla="*/ 325 w 336"/>
                  <a:gd name="T43" fmla="*/ 28 h 32"/>
                  <a:gd name="T44" fmla="*/ 329 w 336"/>
                  <a:gd name="T45" fmla="*/ 25 h 32"/>
                  <a:gd name="T46" fmla="*/ 332 w 336"/>
                  <a:gd name="T47" fmla="*/ 22 h 32"/>
                  <a:gd name="T48" fmla="*/ 333 w 336"/>
                  <a:gd name="T49" fmla="*/ 18 h 32"/>
                  <a:gd name="T50" fmla="*/ 335 w 336"/>
                  <a:gd name="T51" fmla="*/ 14 h 32"/>
                  <a:gd name="T52" fmla="*/ 336 w 336"/>
                  <a:gd name="T53" fmla="*/ 10 h 32"/>
                  <a:gd name="T54" fmla="*/ 336 w 336"/>
                  <a:gd name="T55" fmla="*/ 5 h 32"/>
                  <a:gd name="T56" fmla="*/ 336 w 336"/>
                  <a:gd name="T57" fmla="*/ 5 h 32"/>
                  <a:gd name="T58" fmla="*/ 335 w 336"/>
                  <a:gd name="T59" fmla="*/ 2 h 32"/>
                  <a:gd name="T60" fmla="*/ 333 w 336"/>
                  <a:gd name="T61" fmla="*/ 1 h 32"/>
                  <a:gd name="T62" fmla="*/ 332 w 336"/>
                  <a:gd name="T63" fmla="*/ 0 h 32"/>
                  <a:gd name="T64" fmla="*/ 331 w 336"/>
                  <a:gd name="T65" fmla="*/ 0 h 32"/>
                  <a:gd name="T66" fmla="*/ 331 w 336"/>
                  <a:gd name="T6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6" h="32">
                    <a:moveTo>
                      <a:pt x="331" y="0"/>
                    </a:moveTo>
                    <a:lnTo>
                      <a:pt x="6" y="0"/>
                    </a:lnTo>
                    <a:lnTo>
                      <a:pt x="6" y="0"/>
                    </a:lnTo>
                    <a:lnTo>
                      <a:pt x="3" y="0"/>
                    </a:lnTo>
                    <a:lnTo>
                      <a:pt x="2" y="1"/>
                    </a:lnTo>
                    <a:lnTo>
                      <a:pt x="0" y="2"/>
                    </a:lnTo>
                    <a:lnTo>
                      <a:pt x="0" y="5"/>
                    </a:lnTo>
                    <a:lnTo>
                      <a:pt x="0" y="10"/>
                    </a:lnTo>
                    <a:lnTo>
                      <a:pt x="0" y="10"/>
                    </a:lnTo>
                    <a:lnTo>
                      <a:pt x="0" y="14"/>
                    </a:lnTo>
                    <a:lnTo>
                      <a:pt x="2" y="18"/>
                    </a:lnTo>
                    <a:lnTo>
                      <a:pt x="3" y="22"/>
                    </a:lnTo>
                    <a:lnTo>
                      <a:pt x="6" y="25"/>
                    </a:lnTo>
                    <a:lnTo>
                      <a:pt x="10" y="28"/>
                    </a:lnTo>
                    <a:lnTo>
                      <a:pt x="12" y="30"/>
                    </a:lnTo>
                    <a:lnTo>
                      <a:pt x="16" y="32"/>
                    </a:lnTo>
                    <a:lnTo>
                      <a:pt x="22" y="32"/>
                    </a:lnTo>
                    <a:lnTo>
                      <a:pt x="313" y="32"/>
                    </a:lnTo>
                    <a:lnTo>
                      <a:pt x="313" y="32"/>
                    </a:lnTo>
                    <a:lnTo>
                      <a:pt x="319" y="32"/>
                    </a:lnTo>
                    <a:lnTo>
                      <a:pt x="323" y="30"/>
                    </a:lnTo>
                    <a:lnTo>
                      <a:pt x="325" y="28"/>
                    </a:lnTo>
                    <a:lnTo>
                      <a:pt x="329" y="25"/>
                    </a:lnTo>
                    <a:lnTo>
                      <a:pt x="332" y="22"/>
                    </a:lnTo>
                    <a:lnTo>
                      <a:pt x="333" y="18"/>
                    </a:lnTo>
                    <a:lnTo>
                      <a:pt x="335" y="14"/>
                    </a:lnTo>
                    <a:lnTo>
                      <a:pt x="336" y="10"/>
                    </a:lnTo>
                    <a:lnTo>
                      <a:pt x="336" y="5"/>
                    </a:lnTo>
                    <a:lnTo>
                      <a:pt x="336" y="5"/>
                    </a:lnTo>
                    <a:lnTo>
                      <a:pt x="335" y="2"/>
                    </a:lnTo>
                    <a:lnTo>
                      <a:pt x="333" y="1"/>
                    </a:lnTo>
                    <a:lnTo>
                      <a:pt x="332" y="0"/>
                    </a:lnTo>
                    <a:lnTo>
                      <a:pt x="331" y="0"/>
                    </a:lnTo>
                    <a:lnTo>
                      <a:pt x="3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214">
                <a:extLst>
                  <a:ext uri="{FF2B5EF4-FFF2-40B4-BE49-F238E27FC236}">
                    <a16:creationId xmlns:a16="http://schemas.microsoft.com/office/drawing/2014/main" id="{BAF168C7-72F3-4054-AD2F-1FBDEEB61D85}"/>
                  </a:ext>
                </a:extLst>
              </p:cNvPr>
              <p:cNvSpPr>
                <a:spLocks/>
              </p:cNvSpPr>
              <p:nvPr/>
            </p:nvSpPr>
            <p:spPr bwMode="auto">
              <a:xfrm>
                <a:off x="1576388" y="2668588"/>
                <a:ext cx="222250" cy="142875"/>
              </a:xfrm>
              <a:custGeom>
                <a:avLst/>
                <a:gdLst>
                  <a:gd name="T0" fmla="*/ 22 w 281"/>
                  <a:gd name="T1" fmla="*/ 33 h 179"/>
                  <a:gd name="T2" fmla="*/ 22 w 281"/>
                  <a:gd name="T3" fmla="*/ 33 h 179"/>
                  <a:gd name="T4" fmla="*/ 23 w 281"/>
                  <a:gd name="T5" fmla="*/ 29 h 179"/>
                  <a:gd name="T6" fmla="*/ 24 w 281"/>
                  <a:gd name="T7" fmla="*/ 25 h 179"/>
                  <a:gd name="T8" fmla="*/ 28 w 281"/>
                  <a:gd name="T9" fmla="*/ 22 h 179"/>
                  <a:gd name="T10" fmla="*/ 32 w 281"/>
                  <a:gd name="T11" fmla="*/ 22 h 179"/>
                  <a:gd name="T12" fmla="*/ 249 w 281"/>
                  <a:gd name="T13" fmla="*/ 22 h 179"/>
                  <a:gd name="T14" fmla="*/ 249 w 281"/>
                  <a:gd name="T15" fmla="*/ 22 h 179"/>
                  <a:gd name="T16" fmla="*/ 253 w 281"/>
                  <a:gd name="T17" fmla="*/ 22 h 179"/>
                  <a:gd name="T18" fmla="*/ 257 w 281"/>
                  <a:gd name="T19" fmla="*/ 25 h 179"/>
                  <a:gd name="T20" fmla="*/ 259 w 281"/>
                  <a:gd name="T21" fmla="*/ 29 h 179"/>
                  <a:gd name="T22" fmla="*/ 259 w 281"/>
                  <a:gd name="T23" fmla="*/ 33 h 179"/>
                  <a:gd name="T24" fmla="*/ 259 w 281"/>
                  <a:gd name="T25" fmla="*/ 179 h 179"/>
                  <a:gd name="T26" fmla="*/ 281 w 281"/>
                  <a:gd name="T27" fmla="*/ 179 h 179"/>
                  <a:gd name="T28" fmla="*/ 281 w 281"/>
                  <a:gd name="T29" fmla="*/ 33 h 179"/>
                  <a:gd name="T30" fmla="*/ 281 w 281"/>
                  <a:gd name="T31" fmla="*/ 33 h 179"/>
                  <a:gd name="T32" fmla="*/ 281 w 281"/>
                  <a:gd name="T33" fmla="*/ 26 h 179"/>
                  <a:gd name="T34" fmla="*/ 280 w 281"/>
                  <a:gd name="T35" fmla="*/ 19 h 179"/>
                  <a:gd name="T36" fmla="*/ 275 w 281"/>
                  <a:gd name="T37" fmla="*/ 14 h 179"/>
                  <a:gd name="T38" fmla="*/ 271 w 281"/>
                  <a:gd name="T39" fmla="*/ 10 h 179"/>
                  <a:gd name="T40" fmla="*/ 267 w 281"/>
                  <a:gd name="T41" fmla="*/ 6 h 179"/>
                  <a:gd name="T42" fmla="*/ 262 w 281"/>
                  <a:gd name="T43" fmla="*/ 3 h 179"/>
                  <a:gd name="T44" fmla="*/ 255 w 281"/>
                  <a:gd name="T45" fmla="*/ 0 h 179"/>
                  <a:gd name="T46" fmla="*/ 249 w 281"/>
                  <a:gd name="T47" fmla="*/ 0 h 179"/>
                  <a:gd name="T48" fmla="*/ 32 w 281"/>
                  <a:gd name="T49" fmla="*/ 0 h 179"/>
                  <a:gd name="T50" fmla="*/ 32 w 281"/>
                  <a:gd name="T51" fmla="*/ 0 h 179"/>
                  <a:gd name="T52" fmla="*/ 26 w 281"/>
                  <a:gd name="T53" fmla="*/ 0 h 179"/>
                  <a:gd name="T54" fmla="*/ 20 w 281"/>
                  <a:gd name="T55" fmla="*/ 3 h 179"/>
                  <a:gd name="T56" fmla="*/ 14 w 281"/>
                  <a:gd name="T57" fmla="*/ 6 h 179"/>
                  <a:gd name="T58" fmla="*/ 10 w 281"/>
                  <a:gd name="T59" fmla="*/ 10 h 179"/>
                  <a:gd name="T60" fmla="*/ 6 w 281"/>
                  <a:gd name="T61" fmla="*/ 14 h 179"/>
                  <a:gd name="T62" fmla="*/ 3 w 281"/>
                  <a:gd name="T63" fmla="*/ 19 h 179"/>
                  <a:gd name="T64" fmla="*/ 0 w 281"/>
                  <a:gd name="T65" fmla="*/ 26 h 179"/>
                  <a:gd name="T66" fmla="*/ 0 w 281"/>
                  <a:gd name="T67" fmla="*/ 33 h 179"/>
                  <a:gd name="T68" fmla="*/ 0 w 281"/>
                  <a:gd name="T69" fmla="*/ 179 h 179"/>
                  <a:gd name="T70" fmla="*/ 22 w 281"/>
                  <a:gd name="T71" fmla="*/ 179 h 179"/>
                  <a:gd name="T72" fmla="*/ 22 w 281"/>
                  <a:gd name="T73" fmla="*/ 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1" h="179">
                    <a:moveTo>
                      <a:pt x="22" y="33"/>
                    </a:moveTo>
                    <a:lnTo>
                      <a:pt x="22" y="33"/>
                    </a:lnTo>
                    <a:lnTo>
                      <a:pt x="23" y="29"/>
                    </a:lnTo>
                    <a:lnTo>
                      <a:pt x="24" y="25"/>
                    </a:lnTo>
                    <a:lnTo>
                      <a:pt x="28" y="22"/>
                    </a:lnTo>
                    <a:lnTo>
                      <a:pt x="32" y="22"/>
                    </a:lnTo>
                    <a:lnTo>
                      <a:pt x="249" y="22"/>
                    </a:lnTo>
                    <a:lnTo>
                      <a:pt x="249" y="22"/>
                    </a:lnTo>
                    <a:lnTo>
                      <a:pt x="253" y="22"/>
                    </a:lnTo>
                    <a:lnTo>
                      <a:pt x="257" y="25"/>
                    </a:lnTo>
                    <a:lnTo>
                      <a:pt x="259" y="29"/>
                    </a:lnTo>
                    <a:lnTo>
                      <a:pt x="259" y="33"/>
                    </a:lnTo>
                    <a:lnTo>
                      <a:pt x="259" y="179"/>
                    </a:lnTo>
                    <a:lnTo>
                      <a:pt x="281" y="179"/>
                    </a:lnTo>
                    <a:lnTo>
                      <a:pt x="281" y="33"/>
                    </a:lnTo>
                    <a:lnTo>
                      <a:pt x="281" y="33"/>
                    </a:lnTo>
                    <a:lnTo>
                      <a:pt x="281" y="26"/>
                    </a:lnTo>
                    <a:lnTo>
                      <a:pt x="280" y="19"/>
                    </a:lnTo>
                    <a:lnTo>
                      <a:pt x="275" y="14"/>
                    </a:lnTo>
                    <a:lnTo>
                      <a:pt x="271" y="10"/>
                    </a:lnTo>
                    <a:lnTo>
                      <a:pt x="267" y="6"/>
                    </a:lnTo>
                    <a:lnTo>
                      <a:pt x="262" y="3"/>
                    </a:lnTo>
                    <a:lnTo>
                      <a:pt x="255" y="0"/>
                    </a:lnTo>
                    <a:lnTo>
                      <a:pt x="249" y="0"/>
                    </a:lnTo>
                    <a:lnTo>
                      <a:pt x="32" y="0"/>
                    </a:lnTo>
                    <a:lnTo>
                      <a:pt x="32" y="0"/>
                    </a:lnTo>
                    <a:lnTo>
                      <a:pt x="26" y="0"/>
                    </a:lnTo>
                    <a:lnTo>
                      <a:pt x="20" y="3"/>
                    </a:lnTo>
                    <a:lnTo>
                      <a:pt x="14" y="6"/>
                    </a:lnTo>
                    <a:lnTo>
                      <a:pt x="10" y="10"/>
                    </a:lnTo>
                    <a:lnTo>
                      <a:pt x="6" y="14"/>
                    </a:lnTo>
                    <a:lnTo>
                      <a:pt x="3" y="19"/>
                    </a:lnTo>
                    <a:lnTo>
                      <a:pt x="0" y="26"/>
                    </a:lnTo>
                    <a:lnTo>
                      <a:pt x="0" y="33"/>
                    </a:lnTo>
                    <a:lnTo>
                      <a:pt x="0" y="179"/>
                    </a:lnTo>
                    <a:lnTo>
                      <a:pt x="22" y="179"/>
                    </a:lnTo>
                    <a:lnTo>
                      <a:pt x="2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1" name="Freeform 215">
                <a:extLst>
                  <a:ext uri="{FF2B5EF4-FFF2-40B4-BE49-F238E27FC236}">
                    <a16:creationId xmlns:a16="http://schemas.microsoft.com/office/drawing/2014/main" id="{B10F89D9-BF64-406A-BF4E-4ADFE8C94C1B}"/>
                  </a:ext>
                </a:extLst>
              </p:cNvPr>
              <p:cNvSpPr>
                <a:spLocks/>
              </p:cNvSpPr>
              <p:nvPr/>
            </p:nvSpPr>
            <p:spPr bwMode="auto">
              <a:xfrm>
                <a:off x="1676401" y="2706688"/>
                <a:ext cx="25400" cy="95250"/>
              </a:xfrm>
              <a:custGeom>
                <a:avLst/>
                <a:gdLst>
                  <a:gd name="T0" fmla="*/ 5 w 32"/>
                  <a:gd name="T1" fmla="*/ 0 h 119"/>
                  <a:gd name="T2" fmla="*/ 5 w 32"/>
                  <a:gd name="T3" fmla="*/ 0 h 119"/>
                  <a:gd name="T4" fmla="*/ 3 w 32"/>
                  <a:gd name="T5" fmla="*/ 0 h 119"/>
                  <a:gd name="T6" fmla="*/ 1 w 32"/>
                  <a:gd name="T7" fmla="*/ 1 h 119"/>
                  <a:gd name="T8" fmla="*/ 0 w 32"/>
                  <a:gd name="T9" fmla="*/ 2 h 119"/>
                  <a:gd name="T10" fmla="*/ 0 w 32"/>
                  <a:gd name="T11" fmla="*/ 5 h 119"/>
                  <a:gd name="T12" fmla="*/ 0 w 32"/>
                  <a:gd name="T13" fmla="*/ 114 h 119"/>
                  <a:gd name="T14" fmla="*/ 0 w 32"/>
                  <a:gd name="T15" fmla="*/ 114 h 119"/>
                  <a:gd name="T16" fmla="*/ 0 w 32"/>
                  <a:gd name="T17" fmla="*/ 115 h 119"/>
                  <a:gd name="T18" fmla="*/ 1 w 32"/>
                  <a:gd name="T19" fmla="*/ 117 h 119"/>
                  <a:gd name="T20" fmla="*/ 3 w 32"/>
                  <a:gd name="T21" fmla="*/ 118 h 119"/>
                  <a:gd name="T22" fmla="*/ 5 w 32"/>
                  <a:gd name="T23" fmla="*/ 119 h 119"/>
                  <a:gd name="T24" fmla="*/ 27 w 32"/>
                  <a:gd name="T25" fmla="*/ 119 h 119"/>
                  <a:gd name="T26" fmla="*/ 27 w 32"/>
                  <a:gd name="T27" fmla="*/ 119 h 119"/>
                  <a:gd name="T28" fmla="*/ 28 w 32"/>
                  <a:gd name="T29" fmla="*/ 118 h 119"/>
                  <a:gd name="T30" fmla="*/ 31 w 32"/>
                  <a:gd name="T31" fmla="*/ 117 h 119"/>
                  <a:gd name="T32" fmla="*/ 31 w 32"/>
                  <a:gd name="T33" fmla="*/ 115 h 119"/>
                  <a:gd name="T34" fmla="*/ 32 w 32"/>
                  <a:gd name="T35" fmla="*/ 114 h 119"/>
                  <a:gd name="T36" fmla="*/ 32 w 32"/>
                  <a:gd name="T37" fmla="*/ 5 h 119"/>
                  <a:gd name="T38" fmla="*/ 32 w 32"/>
                  <a:gd name="T39" fmla="*/ 5 h 119"/>
                  <a:gd name="T40" fmla="*/ 31 w 32"/>
                  <a:gd name="T41" fmla="*/ 2 h 119"/>
                  <a:gd name="T42" fmla="*/ 31 w 32"/>
                  <a:gd name="T43" fmla="*/ 1 h 119"/>
                  <a:gd name="T44" fmla="*/ 28 w 32"/>
                  <a:gd name="T45" fmla="*/ 0 h 119"/>
                  <a:gd name="T46" fmla="*/ 27 w 32"/>
                  <a:gd name="T47" fmla="*/ 0 h 119"/>
                  <a:gd name="T48" fmla="*/ 5 w 32"/>
                  <a:gd name="T4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119">
                    <a:moveTo>
                      <a:pt x="5" y="0"/>
                    </a:moveTo>
                    <a:lnTo>
                      <a:pt x="5" y="0"/>
                    </a:lnTo>
                    <a:lnTo>
                      <a:pt x="3" y="0"/>
                    </a:lnTo>
                    <a:lnTo>
                      <a:pt x="1" y="1"/>
                    </a:lnTo>
                    <a:lnTo>
                      <a:pt x="0" y="2"/>
                    </a:lnTo>
                    <a:lnTo>
                      <a:pt x="0" y="5"/>
                    </a:lnTo>
                    <a:lnTo>
                      <a:pt x="0" y="114"/>
                    </a:lnTo>
                    <a:lnTo>
                      <a:pt x="0" y="114"/>
                    </a:lnTo>
                    <a:lnTo>
                      <a:pt x="0" y="115"/>
                    </a:lnTo>
                    <a:lnTo>
                      <a:pt x="1" y="117"/>
                    </a:lnTo>
                    <a:lnTo>
                      <a:pt x="3" y="118"/>
                    </a:lnTo>
                    <a:lnTo>
                      <a:pt x="5" y="119"/>
                    </a:lnTo>
                    <a:lnTo>
                      <a:pt x="27" y="119"/>
                    </a:lnTo>
                    <a:lnTo>
                      <a:pt x="27" y="119"/>
                    </a:lnTo>
                    <a:lnTo>
                      <a:pt x="28" y="118"/>
                    </a:lnTo>
                    <a:lnTo>
                      <a:pt x="31" y="117"/>
                    </a:lnTo>
                    <a:lnTo>
                      <a:pt x="31" y="115"/>
                    </a:lnTo>
                    <a:lnTo>
                      <a:pt x="32" y="114"/>
                    </a:lnTo>
                    <a:lnTo>
                      <a:pt x="32" y="5"/>
                    </a:lnTo>
                    <a:lnTo>
                      <a:pt x="32" y="5"/>
                    </a:lnTo>
                    <a:lnTo>
                      <a:pt x="31" y="2"/>
                    </a:lnTo>
                    <a:lnTo>
                      <a:pt x="31" y="1"/>
                    </a:lnTo>
                    <a:lnTo>
                      <a:pt x="28" y="0"/>
                    </a:lnTo>
                    <a:lnTo>
                      <a:pt x="27"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2" name="Freeform 216">
                <a:extLst>
                  <a:ext uri="{FF2B5EF4-FFF2-40B4-BE49-F238E27FC236}">
                    <a16:creationId xmlns:a16="http://schemas.microsoft.com/office/drawing/2014/main" id="{A5460B19-2657-41E7-8017-17FD34C5A0EE}"/>
                  </a:ext>
                </a:extLst>
              </p:cNvPr>
              <p:cNvSpPr>
                <a:spLocks/>
              </p:cNvSpPr>
              <p:nvPr/>
            </p:nvSpPr>
            <p:spPr bwMode="auto">
              <a:xfrm>
                <a:off x="1624013" y="2759075"/>
                <a:ext cx="25400" cy="42863"/>
              </a:xfrm>
              <a:custGeom>
                <a:avLst/>
                <a:gdLst>
                  <a:gd name="T0" fmla="*/ 6 w 32"/>
                  <a:gd name="T1" fmla="*/ 0 h 55"/>
                  <a:gd name="T2" fmla="*/ 6 w 32"/>
                  <a:gd name="T3" fmla="*/ 0 h 55"/>
                  <a:gd name="T4" fmla="*/ 4 w 32"/>
                  <a:gd name="T5" fmla="*/ 2 h 55"/>
                  <a:gd name="T6" fmla="*/ 2 w 32"/>
                  <a:gd name="T7" fmla="*/ 3 h 55"/>
                  <a:gd name="T8" fmla="*/ 0 w 32"/>
                  <a:gd name="T9" fmla="*/ 4 h 55"/>
                  <a:gd name="T10" fmla="*/ 0 w 32"/>
                  <a:gd name="T11" fmla="*/ 6 h 55"/>
                  <a:gd name="T12" fmla="*/ 0 w 32"/>
                  <a:gd name="T13" fmla="*/ 50 h 55"/>
                  <a:gd name="T14" fmla="*/ 0 w 32"/>
                  <a:gd name="T15" fmla="*/ 50 h 55"/>
                  <a:gd name="T16" fmla="*/ 0 w 32"/>
                  <a:gd name="T17" fmla="*/ 51 h 55"/>
                  <a:gd name="T18" fmla="*/ 2 w 32"/>
                  <a:gd name="T19" fmla="*/ 53 h 55"/>
                  <a:gd name="T20" fmla="*/ 4 w 32"/>
                  <a:gd name="T21" fmla="*/ 54 h 55"/>
                  <a:gd name="T22" fmla="*/ 6 w 32"/>
                  <a:gd name="T23" fmla="*/ 55 h 55"/>
                  <a:gd name="T24" fmla="*/ 27 w 32"/>
                  <a:gd name="T25" fmla="*/ 55 h 55"/>
                  <a:gd name="T26" fmla="*/ 27 w 32"/>
                  <a:gd name="T27" fmla="*/ 55 h 55"/>
                  <a:gd name="T28" fmla="*/ 30 w 32"/>
                  <a:gd name="T29" fmla="*/ 54 h 55"/>
                  <a:gd name="T30" fmla="*/ 31 w 32"/>
                  <a:gd name="T31" fmla="*/ 53 h 55"/>
                  <a:gd name="T32" fmla="*/ 32 w 32"/>
                  <a:gd name="T33" fmla="*/ 51 h 55"/>
                  <a:gd name="T34" fmla="*/ 32 w 32"/>
                  <a:gd name="T35" fmla="*/ 50 h 55"/>
                  <a:gd name="T36" fmla="*/ 32 w 32"/>
                  <a:gd name="T37" fmla="*/ 6 h 55"/>
                  <a:gd name="T38" fmla="*/ 32 w 32"/>
                  <a:gd name="T39" fmla="*/ 6 h 55"/>
                  <a:gd name="T40" fmla="*/ 32 w 32"/>
                  <a:gd name="T41" fmla="*/ 4 h 55"/>
                  <a:gd name="T42" fmla="*/ 31 w 32"/>
                  <a:gd name="T43" fmla="*/ 3 h 55"/>
                  <a:gd name="T44" fmla="*/ 30 w 32"/>
                  <a:gd name="T45" fmla="*/ 2 h 55"/>
                  <a:gd name="T46" fmla="*/ 27 w 32"/>
                  <a:gd name="T47" fmla="*/ 0 h 55"/>
                  <a:gd name="T48" fmla="*/ 6 w 32"/>
                  <a:gd name="T4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55">
                    <a:moveTo>
                      <a:pt x="6" y="0"/>
                    </a:moveTo>
                    <a:lnTo>
                      <a:pt x="6" y="0"/>
                    </a:lnTo>
                    <a:lnTo>
                      <a:pt x="4" y="2"/>
                    </a:lnTo>
                    <a:lnTo>
                      <a:pt x="2" y="3"/>
                    </a:lnTo>
                    <a:lnTo>
                      <a:pt x="0" y="4"/>
                    </a:lnTo>
                    <a:lnTo>
                      <a:pt x="0" y="6"/>
                    </a:lnTo>
                    <a:lnTo>
                      <a:pt x="0" y="50"/>
                    </a:lnTo>
                    <a:lnTo>
                      <a:pt x="0" y="50"/>
                    </a:lnTo>
                    <a:lnTo>
                      <a:pt x="0" y="51"/>
                    </a:lnTo>
                    <a:lnTo>
                      <a:pt x="2" y="53"/>
                    </a:lnTo>
                    <a:lnTo>
                      <a:pt x="4" y="54"/>
                    </a:lnTo>
                    <a:lnTo>
                      <a:pt x="6" y="55"/>
                    </a:lnTo>
                    <a:lnTo>
                      <a:pt x="27" y="55"/>
                    </a:lnTo>
                    <a:lnTo>
                      <a:pt x="27" y="55"/>
                    </a:lnTo>
                    <a:lnTo>
                      <a:pt x="30" y="54"/>
                    </a:lnTo>
                    <a:lnTo>
                      <a:pt x="31" y="53"/>
                    </a:lnTo>
                    <a:lnTo>
                      <a:pt x="32" y="51"/>
                    </a:lnTo>
                    <a:lnTo>
                      <a:pt x="32" y="50"/>
                    </a:lnTo>
                    <a:lnTo>
                      <a:pt x="32" y="6"/>
                    </a:lnTo>
                    <a:lnTo>
                      <a:pt x="32" y="6"/>
                    </a:lnTo>
                    <a:lnTo>
                      <a:pt x="32" y="4"/>
                    </a:lnTo>
                    <a:lnTo>
                      <a:pt x="31" y="3"/>
                    </a:lnTo>
                    <a:lnTo>
                      <a:pt x="30" y="2"/>
                    </a:lnTo>
                    <a:lnTo>
                      <a:pt x="27"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3" name="Freeform 217">
                <a:extLst>
                  <a:ext uri="{FF2B5EF4-FFF2-40B4-BE49-F238E27FC236}">
                    <a16:creationId xmlns:a16="http://schemas.microsoft.com/office/drawing/2014/main" id="{CDDAD8DF-7881-44C9-9A4D-4B9E37D02D3E}"/>
                  </a:ext>
                </a:extLst>
              </p:cNvPr>
              <p:cNvSpPr>
                <a:spLocks/>
              </p:cNvSpPr>
              <p:nvPr/>
            </p:nvSpPr>
            <p:spPr bwMode="auto">
              <a:xfrm>
                <a:off x="1727201" y="2741613"/>
                <a:ext cx="25400" cy="60325"/>
              </a:xfrm>
              <a:custGeom>
                <a:avLst/>
                <a:gdLst>
                  <a:gd name="T0" fmla="*/ 5 w 32"/>
                  <a:gd name="T1" fmla="*/ 0 h 76"/>
                  <a:gd name="T2" fmla="*/ 5 w 32"/>
                  <a:gd name="T3" fmla="*/ 0 h 76"/>
                  <a:gd name="T4" fmla="*/ 2 w 32"/>
                  <a:gd name="T5" fmla="*/ 1 h 76"/>
                  <a:gd name="T6" fmla="*/ 1 w 32"/>
                  <a:gd name="T7" fmla="*/ 1 h 76"/>
                  <a:gd name="T8" fmla="*/ 0 w 32"/>
                  <a:gd name="T9" fmla="*/ 4 h 76"/>
                  <a:gd name="T10" fmla="*/ 0 w 32"/>
                  <a:gd name="T11" fmla="*/ 5 h 76"/>
                  <a:gd name="T12" fmla="*/ 0 w 32"/>
                  <a:gd name="T13" fmla="*/ 71 h 76"/>
                  <a:gd name="T14" fmla="*/ 0 w 32"/>
                  <a:gd name="T15" fmla="*/ 71 h 76"/>
                  <a:gd name="T16" fmla="*/ 0 w 32"/>
                  <a:gd name="T17" fmla="*/ 72 h 76"/>
                  <a:gd name="T18" fmla="*/ 1 w 32"/>
                  <a:gd name="T19" fmla="*/ 74 h 76"/>
                  <a:gd name="T20" fmla="*/ 2 w 32"/>
                  <a:gd name="T21" fmla="*/ 75 h 76"/>
                  <a:gd name="T22" fmla="*/ 5 w 32"/>
                  <a:gd name="T23" fmla="*/ 76 h 76"/>
                  <a:gd name="T24" fmla="*/ 26 w 32"/>
                  <a:gd name="T25" fmla="*/ 76 h 76"/>
                  <a:gd name="T26" fmla="*/ 26 w 32"/>
                  <a:gd name="T27" fmla="*/ 76 h 76"/>
                  <a:gd name="T28" fmla="*/ 29 w 32"/>
                  <a:gd name="T29" fmla="*/ 75 h 76"/>
                  <a:gd name="T30" fmla="*/ 30 w 32"/>
                  <a:gd name="T31" fmla="*/ 74 h 76"/>
                  <a:gd name="T32" fmla="*/ 32 w 32"/>
                  <a:gd name="T33" fmla="*/ 72 h 76"/>
                  <a:gd name="T34" fmla="*/ 32 w 32"/>
                  <a:gd name="T35" fmla="*/ 71 h 76"/>
                  <a:gd name="T36" fmla="*/ 32 w 32"/>
                  <a:gd name="T37" fmla="*/ 5 h 76"/>
                  <a:gd name="T38" fmla="*/ 32 w 32"/>
                  <a:gd name="T39" fmla="*/ 5 h 76"/>
                  <a:gd name="T40" fmla="*/ 32 w 32"/>
                  <a:gd name="T41" fmla="*/ 4 h 76"/>
                  <a:gd name="T42" fmla="*/ 30 w 32"/>
                  <a:gd name="T43" fmla="*/ 1 h 76"/>
                  <a:gd name="T44" fmla="*/ 29 w 32"/>
                  <a:gd name="T45" fmla="*/ 1 h 76"/>
                  <a:gd name="T46" fmla="*/ 26 w 32"/>
                  <a:gd name="T47" fmla="*/ 0 h 76"/>
                  <a:gd name="T48" fmla="*/ 5 w 32"/>
                  <a:gd name="T4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76">
                    <a:moveTo>
                      <a:pt x="5" y="0"/>
                    </a:moveTo>
                    <a:lnTo>
                      <a:pt x="5" y="0"/>
                    </a:lnTo>
                    <a:lnTo>
                      <a:pt x="2" y="1"/>
                    </a:lnTo>
                    <a:lnTo>
                      <a:pt x="1" y="1"/>
                    </a:lnTo>
                    <a:lnTo>
                      <a:pt x="0" y="4"/>
                    </a:lnTo>
                    <a:lnTo>
                      <a:pt x="0" y="5"/>
                    </a:lnTo>
                    <a:lnTo>
                      <a:pt x="0" y="71"/>
                    </a:lnTo>
                    <a:lnTo>
                      <a:pt x="0" y="71"/>
                    </a:lnTo>
                    <a:lnTo>
                      <a:pt x="0" y="72"/>
                    </a:lnTo>
                    <a:lnTo>
                      <a:pt x="1" y="74"/>
                    </a:lnTo>
                    <a:lnTo>
                      <a:pt x="2" y="75"/>
                    </a:lnTo>
                    <a:lnTo>
                      <a:pt x="5" y="76"/>
                    </a:lnTo>
                    <a:lnTo>
                      <a:pt x="26" y="76"/>
                    </a:lnTo>
                    <a:lnTo>
                      <a:pt x="26" y="76"/>
                    </a:lnTo>
                    <a:lnTo>
                      <a:pt x="29" y="75"/>
                    </a:lnTo>
                    <a:lnTo>
                      <a:pt x="30" y="74"/>
                    </a:lnTo>
                    <a:lnTo>
                      <a:pt x="32" y="72"/>
                    </a:lnTo>
                    <a:lnTo>
                      <a:pt x="32" y="71"/>
                    </a:lnTo>
                    <a:lnTo>
                      <a:pt x="32" y="5"/>
                    </a:lnTo>
                    <a:lnTo>
                      <a:pt x="32" y="5"/>
                    </a:lnTo>
                    <a:lnTo>
                      <a:pt x="32" y="4"/>
                    </a:lnTo>
                    <a:lnTo>
                      <a:pt x="30" y="1"/>
                    </a:lnTo>
                    <a:lnTo>
                      <a:pt x="29" y="1"/>
                    </a:lnTo>
                    <a:lnTo>
                      <a:pt x="26"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6" name="Group 95">
            <a:extLst>
              <a:ext uri="{FF2B5EF4-FFF2-40B4-BE49-F238E27FC236}">
                <a16:creationId xmlns:a16="http://schemas.microsoft.com/office/drawing/2014/main" id="{FEE75CC3-2212-46A5-8378-264E6179E169}"/>
              </a:ext>
            </a:extLst>
          </p:cNvPr>
          <p:cNvGrpSpPr/>
          <p:nvPr/>
        </p:nvGrpSpPr>
        <p:grpSpPr>
          <a:xfrm>
            <a:off x="4310252" y="2208979"/>
            <a:ext cx="1259074" cy="572697"/>
            <a:chOff x="3892963" y="2579166"/>
            <a:chExt cx="1259074" cy="572697"/>
          </a:xfrm>
        </p:grpSpPr>
        <p:sp>
          <p:nvSpPr>
            <p:cNvPr id="97" name="TextBox 96">
              <a:extLst>
                <a:ext uri="{FF2B5EF4-FFF2-40B4-BE49-F238E27FC236}">
                  <a16:creationId xmlns:a16="http://schemas.microsoft.com/office/drawing/2014/main" id="{7078E89D-7657-4922-AED2-79B21EB4AF42}"/>
                </a:ext>
              </a:extLst>
            </p:cNvPr>
            <p:cNvSpPr txBox="1"/>
            <p:nvPr/>
          </p:nvSpPr>
          <p:spPr>
            <a:xfrm>
              <a:off x="3892963" y="2579166"/>
              <a:ext cx="1038168" cy="507831"/>
            </a:xfrm>
            <a:prstGeom prst="rect">
              <a:avLst/>
            </a:prstGeom>
            <a:noFill/>
          </p:spPr>
          <p:txBody>
            <a:bodyPr wrap="square" rtlCol="0">
              <a:spAutoFit/>
            </a:bodyPr>
            <a:lstStyle/>
            <a:p>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Platforms </a:t>
              </a:r>
              <a:b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br>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&amp; Hybrid Solutions</a:t>
              </a:r>
            </a:p>
          </p:txBody>
        </p:sp>
        <p:grpSp>
          <p:nvGrpSpPr>
            <p:cNvPr id="98" name="Group 97">
              <a:extLst>
                <a:ext uri="{FF2B5EF4-FFF2-40B4-BE49-F238E27FC236}">
                  <a16:creationId xmlns:a16="http://schemas.microsoft.com/office/drawing/2014/main" id="{0576131B-4EF0-49C5-9CB8-AA51E8F7C765}"/>
                </a:ext>
              </a:extLst>
            </p:cNvPr>
            <p:cNvGrpSpPr/>
            <p:nvPr/>
          </p:nvGrpSpPr>
          <p:grpSpPr>
            <a:xfrm>
              <a:off x="4601922" y="2601748"/>
              <a:ext cx="550115" cy="550115"/>
              <a:chOff x="9304164" y="826761"/>
              <a:chExt cx="550115" cy="550115"/>
            </a:xfrm>
            <a:solidFill>
              <a:srgbClr val="66B6E3"/>
            </a:solidFill>
          </p:grpSpPr>
          <p:sp>
            <p:nvSpPr>
              <p:cNvPr id="102" name="Pie 116">
                <a:extLst>
                  <a:ext uri="{FF2B5EF4-FFF2-40B4-BE49-F238E27FC236}">
                    <a16:creationId xmlns:a16="http://schemas.microsoft.com/office/drawing/2014/main" id="{A212EE6B-DB84-4780-BCA2-88002C85E50F}"/>
                  </a:ext>
                </a:extLst>
              </p:cNvPr>
              <p:cNvSpPr/>
              <p:nvPr/>
            </p:nvSpPr>
            <p:spPr>
              <a:xfrm>
                <a:off x="9304164" y="826761"/>
                <a:ext cx="550115" cy="550115"/>
              </a:xfrm>
              <a:prstGeom prst="pie">
                <a:avLst>
                  <a:gd name="adj1" fmla="val 0"/>
                  <a:gd name="adj2" fmla="val 107989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Pie 233">
                <a:extLst>
                  <a:ext uri="{FF2B5EF4-FFF2-40B4-BE49-F238E27FC236}">
                    <a16:creationId xmlns:a16="http://schemas.microsoft.com/office/drawing/2014/main" id="{02F0928B-14A8-4A75-B8D1-5381950F2BD6}"/>
                  </a:ext>
                </a:extLst>
              </p:cNvPr>
              <p:cNvSpPr/>
              <p:nvPr/>
            </p:nvSpPr>
            <p:spPr>
              <a:xfrm rot="10800000">
                <a:off x="9304164" y="826761"/>
                <a:ext cx="550115" cy="550115"/>
              </a:xfrm>
              <a:prstGeom prst="pie">
                <a:avLst>
                  <a:gd name="adj1" fmla="val 0"/>
                  <a:gd name="adj2" fmla="val 107989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9" name="Group 98">
              <a:extLst>
                <a:ext uri="{FF2B5EF4-FFF2-40B4-BE49-F238E27FC236}">
                  <a16:creationId xmlns:a16="http://schemas.microsoft.com/office/drawing/2014/main" id="{4F8D864A-9B94-4C99-93B6-F524997D4E2B}"/>
                </a:ext>
              </a:extLst>
            </p:cNvPr>
            <p:cNvGrpSpPr>
              <a:grpSpLocks noChangeAspect="1"/>
            </p:cNvGrpSpPr>
            <p:nvPr/>
          </p:nvGrpSpPr>
          <p:grpSpPr>
            <a:xfrm>
              <a:off x="4755521" y="2738328"/>
              <a:ext cx="257202" cy="256642"/>
              <a:chOff x="4173538" y="3455988"/>
              <a:chExt cx="288926" cy="288925"/>
            </a:xfrm>
            <a:solidFill>
              <a:schemeClr val="bg1"/>
            </a:solidFill>
          </p:grpSpPr>
          <p:sp>
            <p:nvSpPr>
              <p:cNvPr id="100" name="Freeform 159">
                <a:extLst>
                  <a:ext uri="{FF2B5EF4-FFF2-40B4-BE49-F238E27FC236}">
                    <a16:creationId xmlns:a16="http://schemas.microsoft.com/office/drawing/2014/main" id="{2682753B-1CB1-4818-82C5-22D28151A65E}"/>
                  </a:ext>
                </a:extLst>
              </p:cNvPr>
              <p:cNvSpPr>
                <a:spLocks/>
              </p:cNvSpPr>
              <p:nvPr/>
            </p:nvSpPr>
            <p:spPr bwMode="auto">
              <a:xfrm>
                <a:off x="4173538" y="3503613"/>
                <a:ext cx="241300" cy="241300"/>
              </a:xfrm>
              <a:custGeom>
                <a:avLst/>
                <a:gdLst>
                  <a:gd name="T0" fmla="*/ 168 w 304"/>
                  <a:gd name="T1" fmla="*/ 302 h 304"/>
                  <a:gd name="T2" fmla="*/ 211 w 304"/>
                  <a:gd name="T3" fmla="*/ 292 h 304"/>
                  <a:gd name="T4" fmla="*/ 249 w 304"/>
                  <a:gd name="T5" fmla="*/ 269 h 304"/>
                  <a:gd name="T6" fmla="*/ 278 w 304"/>
                  <a:gd name="T7" fmla="*/ 236 h 304"/>
                  <a:gd name="T8" fmla="*/ 297 w 304"/>
                  <a:gd name="T9" fmla="*/ 196 h 304"/>
                  <a:gd name="T10" fmla="*/ 304 w 304"/>
                  <a:gd name="T11" fmla="*/ 152 h 304"/>
                  <a:gd name="T12" fmla="*/ 302 w 304"/>
                  <a:gd name="T13" fmla="*/ 126 h 304"/>
                  <a:gd name="T14" fmla="*/ 290 w 304"/>
                  <a:gd name="T15" fmla="*/ 90 h 304"/>
                  <a:gd name="T16" fmla="*/ 272 w 304"/>
                  <a:gd name="T17" fmla="*/ 58 h 304"/>
                  <a:gd name="T18" fmla="*/ 235 w 304"/>
                  <a:gd name="T19" fmla="*/ 113 h 304"/>
                  <a:gd name="T20" fmla="*/ 243 w 304"/>
                  <a:gd name="T21" fmla="*/ 152 h 304"/>
                  <a:gd name="T22" fmla="*/ 242 w 304"/>
                  <a:gd name="T23" fmla="*/ 171 h 304"/>
                  <a:gd name="T24" fmla="*/ 233 w 304"/>
                  <a:gd name="T25" fmla="*/ 195 h 304"/>
                  <a:gd name="T26" fmla="*/ 216 w 304"/>
                  <a:gd name="T27" fmla="*/ 216 h 304"/>
                  <a:gd name="T28" fmla="*/ 196 w 304"/>
                  <a:gd name="T29" fmla="*/ 232 h 304"/>
                  <a:gd name="T30" fmla="*/ 171 w 304"/>
                  <a:gd name="T31" fmla="*/ 241 h 304"/>
                  <a:gd name="T32" fmla="*/ 152 w 304"/>
                  <a:gd name="T33" fmla="*/ 243 h 304"/>
                  <a:gd name="T34" fmla="*/ 125 w 304"/>
                  <a:gd name="T35" fmla="*/ 239 h 304"/>
                  <a:gd name="T36" fmla="*/ 101 w 304"/>
                  <a:gd name="T37" fmla="*/ 227 h 304"/>
                  <a:gd name="T38" fmla="*/ 82 w 304"/>
                  <a:gd name="T39" fmla="*/ 210 h 304"/>
                  <a:gd name="T40" fmla="*/ 69 w 304"/>
                  <a:gd name="T41" fmla="*/ 187 h 304"/>
                  <a:gd name="T42" fmla="*/ 62 w 304"/>
                  <a:gd name="T43" fmla="*/ 161 h 304"/>
                  <a:gd name="T44" fmla="*/ 62 w 304"/>
                  <a:gd name="T45" fmla="*/ 142 h 304"/>
                  <a:gd name="T46" fmla="*/ 69 w 304"/>
                  <a:gd name="T47" fmla="*/ 117 h 304"/>
                  <a:gd name="T48" fmla="*/ 82 w 304"/>
                  <a:gd name="T49" fmla="*/ 94 h 304"/>
                  <a:gd name="T50" fmla="*/ 101 w 304"/>
                  <a:gd name="T51" fmla="*/ 77 h 304"/>
                  <a:gd name="T52" fmla="*/ 125 w 304"/>
                  <a:gd name="T53" fmla="*/ 65 h 304"/>
                  <a:gd name="T54" fmla="*/ 152 w 304"/>
                  <a:gd name="T55" fmla="*/ 61 h 304"/>
                  <a:gd name="T56" fmla="*/ 179 w 304"/>
                  <a:gd name="T57" fmla="*/ 65 h 304"/>
                  <a:gd name="T58" fmla="*/ 246 w 304"/>
                  <a:gd name="T59" fmla="*/ 32 h 304"/>
                  <a:gd name="T60" fmla="*/ 226 w 304"/>
                  <a:gd name="T61" fmla="*/ 19 h 304"/>
                  <a:gd name="T62" fmla="*/ 191 w 304"/>
                  <a:gd name="T63" fmla="*/ 5 h 304"/>
                  <a:gd name="T64" fmla="*/ 152 w 304"/>
                  <a:gd name="T65" fmla="*/ 0 h 304"/>
                  <a:gd name="T66" fmla="*/ 122 w 304"/>
                  <a:gd name="T67" fmla="*/ 3 h 304"/>
                  <a:gd name="T68" fmla="*/ 81 w 304"/>
                  <a:gd name="T69" fmla="*/ 19 h 304"/>
                  <a:gd name="T70" fmla="*/ 46 w 304"/>
                  <a:gd name="T71" fmla="*/ 44 h 304"/>
                  <a:gd name="T72" fmla="*/ 19 w 304"/>
                  <a:gd name="T73" fmla="*/ 79 h 304"/>
                  <a:gd name="T74" fmla="*/ 4 w 304"/>
                  <a:gd name="T75" fmla="*/ 121 h 304"/>
                  <a:gd name="T76" fmla="*/ 0 w 304"/>
                  <a:gd name="T77" fmla="*/ 152 h 304"/>
                  <a:gd name="T78" fmla="*/ 8 w 304"/>
                  <a:gd name="T79" fmla="*/ 196 h 304"/>
                  <a:gd name="T80" fmla="*/ 27 w 304"/>
                  <a:gd name="T81" fmla="*/ 236 h 304"/>
                  <a:gd name="T82" fmla="*/ 57 w 304"/>
                  <a:gd name="T83" fmla="*/ 269 h 304"/>
                  <a:gd name="T84" fmla="*/ 93 w 304"/>
                  <a:gd name="T85" fmla="*/ 292 h 304"/>
                  <a:gd name="T86" fmla="*/ 137 w 304"/>
                  <a:gd name="T87" fmla="*/ 30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4" h="304">
                    <a:moveTo>
                      <a:pt x="152" y="304"/>
                    </a:moveTo>
                    <a:lnTo>
                      <a:pt x="152" y="304"/>
                    </a:lnTo>
                    <a:lnTo>
                      <a:pt x="168" y="302"/>
                    </a:lnTo>
                    <a:lnTo>
                      <a:pt x="183" y="301"/>
                    </a:lnTo>
                    <a:lnTo>
                      <a:pt x="198" y="297"/>
                    </a:lnTo>
                    <a:lnTo>
                      <a:pt x="211" y="292"/>
                    </a:lnTo>
                    <a:lnTo>
                      <a:pt x="225" y="285"/>
                    </a:lnTo>
                    <a:lnTo>
                      <a:pt x="237" y="278"/>
                    </a:lnTo>
                    <a:lnTo>
                      <a:pt x="249" y="269"/>
                    </a:lnTo>
                    <a:lnTo>
                      <a:pt x="259" y="259"/>
                    </a:lnTo>
                    <a:lnTo>
                      <a:pt x="269" y="249"/>
                    </a:lnTo>
                    <a:lnTo>
                      <a:pt x="278" y="236"/>
                    </a:lnTo>
                    <a:lnTo>
                      <a:pt x="286" y="224"/>
                    </a:lnTo>
                    <a:lnTo>
                      <a:pt x="292" y="211"/>
                    </a:lnTo>
                    <a:lnTo>
                      <a:pt x="297" y="196"/>
                    </a:lnTo>
                    <a:lnTo>
                      <a:pt x="301" y="183"/>
                    </a:lnTo>
                    <a:lnTo>
                      <a:pt x="304" y="167"/>
                    </a:lnTo>
                    <a:lnTo>
                      <a:pt x="304" y="152"/>
                    </a:lnTo>
                    <a:lnTo>
                      <a:pt x="304" y="152"/>
                    </a:lnTo>
                    <a:lnTo>
                      <a:pt x="304" y="138"/>
                    </a:lnTo>
                    <a:lnTo>
                      <a:pt x="302" y="126"/>
                    </a:lnTo>
                    <a:lnTo>
                      <a:pt x="300" y="113"/>
                    </a:lnTo>
                    <a:lnTo>
                      <a:pt x="296" y="101"/>
                    </a:lnTo>
                    <a:lnTo>
                      <a:pt x="290" y="90"/>
                    </a:lnTo>
                    <a:lnTo>
                      <a:pt x="285" y="79"/>
                    </a:lnTo>
                    <a:lnTo>
                      <a:pt x="280" y="69"/>
                    </a:lnTo>
                    <a:lnTo>
                      <a:pt x="272" y="58"/>
                    </a:lnTo>
                    <a:lnTo>
                      <a:pt x="229" y="102"/>
                    </a:lnTo>
                    <a:lnTo>
                      <a:pt x="229" y="102"/>
                    </a:lnTo>
                    <a:lnTo>
                      <a:pt x="235" y="113"/>
                    </a:lnTo>
                    <a:lnTo>
                      <a:pt x="239" y="125"/>
                    </a:lnTo>
                    <a:lnTo>
                      <a:pt x="242" y="138"/>
                    </a:lnTo>
                    <a:lnTo>
                      <a:pt x="243" y="152"/>
                    </a:lnTo>
                    <a:lnTo>
                      <a:pt x="243" y="152"/>
                    </a:lnTo>
                    <a:lnTo>
                      <a:pt x="243" y="161"/>
                    </a:lnTo>
                    <a:lnTo>
                      <a:pt x="242" y="171"/>
                    </a:lnTo>
                    <a:lnTo>
                      <a:pt x="239" y="179"/>
                    </a:lnTo>
                    <a:lnTo>
                      <a:pt x="237" y="187"/>
                    </a:lnTo>
                    <a:lnTo>
                      <a:pt x="233" y="195"/>
                    </a:lnTo>
                    <a:lnTo>
                      <a:pt x="229" y="203"/>
                    </a:lnTo>
                    <a:lnTo>
                      <a:pt x="223" y="210"/>
                    </a:lnTo>
                    <a:lnTo>
                      <a:pt x="216" y="216"/>
                    </a:lnTo>
                    <a:lnTo>
                      <a:pt x="210" y="222"/>
                    </a:lnTo>
                    <a:lnTo>
                      <a:pt x="203" y="227"/>
                    </a:lnTo>
                    <a:lnTo>
                      <a:pt x="196" y="232"/>
                    </a:lnTo>
                    <a:lnTo>
                      <a:pt x="188" y="235"/>
                    </a:lnTo>
                    <a:lnTo>
                      <a:pt x="179" y="239"/>
                    </a:lnTo>
                    <a:lnTo>
                      <a:pt x="171" y="241"/>
                    </a:lnTo>
                    <a:lnTo>
                      <a:pt x="161" y="242"/>
                    </a:lnTo>
                    <a:lnTo>
                      <a:pt x="152" y="243"/>
                    </a:lnTo>
                    <a:lnTo>
                      <a:pt x="152" y="243"/>
                    </a:lnTo>
                    <a:lnTo>
                      <a:pt x="143" y="242"/>
                    </a:lnTo>
                    <a:lnTo>
                      <a:pt x="135" y="241"/>
                    </a:lnTo>
                    <a:lnTo>
                      <a:pt x="125" y="239"/>
                    </a:lnTo>
                    <a:lnTo>
                      <a:pt x="117" y="235"/>
                    </a:lnTo>
                    <a:lnTo>
                      <a:pt x="109" y="232"/>
                    </a:lnTo>
                    <a:lnTo>
                      <a:pt x="101" y="227"/>
                    </a:lnTo>
                    <a:lnTo>
                      <a:pt x="94" y="222"/>
                    </a:lnTo>
                    <a:lnTo>
                      <a:pt x="88" y="216"/>
                    </a:lnTo>
                    <a:lnTo>
                      <a:pt x="82" y="210"/>
                    </a:lnTo>
                    <a:lnTo>
                      <a:pt x="77" y="203"/>
                    </a:lnTo>
                    <a:lnTo>
                      <a:pt x="73" y="195"/>
                    </a:lnTo>
                    <a:lnTo>
                      <a:pt x="69" y="187"/>
                    </a:lnTo>
                    <a:lnTo>
                      <a:pt x="66" y="179"/>
                    </a:lnTo>
                    <a:lnTo>
                      <a:pt x="63" y="171"/>
                    </a:lnTo>
                    <a:lnTo>
                      <a:pt x="62" y="161"/>
                    </a:lnTo>
                    <a:lnTo>
                      <a:pt x="62" y="152"/>
                    </a:lnTo>
                    <a:lnTo>
                      <a:pt x="62" y="152"/>
                    </a:lnTo>
                    <a:lnTo>
                      <a:pt x="62" y="142"/>
                    </a:lnTo>
                    <a:lnTo>
                      <a:pt x="63" y="133"/>
                    </a:lnTo>
                    <a:lnTo>
                      <a:pt x="66" y="125"/>
                    </a:lnTo>
                    <a:lnTo>
                      <a:pt x="69" y="117"/>
                    </a:lnTo>
                    <a:lnTo>
                      <a:pt x="73" y="109"/>
                    </a:lnTo>
                    <a:lnTo>
                      <a:pt x="77" y="101"/>
                    </a:lnTo>
                    <a:lnTo>
                      <a:pt x="82" y="94"/>
                    </a:lnTo>
                    <a:lnTo>
                      <a:pt x="88" y="87"/>
                    </a:lnTo>
                    <a:lnTo>
                      <a:pt x="94" y="82"/>
                    </a:lnTo>
                    <a:lnTo>
                      <a:pt x="101" y="77"/>
                    </a:lnTo>
                    <a:lnTo>
                      <a:pt x="109" y="71"/>
                    </a:lnTo>
                    <a:lnTo>
                      <a:pt x="117" y="69"/>
                    </a:lnTo>
                    <a:lnTo>
                      <a:pt x="125" y="65"/>
                    </a:lnTo>
                    <a:lnTo>
                      <a:pt x="135" y="63"/>
                    </a:lnTo>
                    <a:lnTo>
                      <a:pt x="143" y="62"/>
                    </a:lnTo>
                    <a:lnTo>
                      <a:pt x="152" y="61"/>
                    </a:lnTo>
                    <a:lnTo>
                      <a:pt x="152" y="61"/>
                    </a:lnTo>
                    <a:lnTo>
                      <a:pt x="165" y="62"/>
                    </a:lnTo>
                    <a:lnTo>
                      <a:pt x="179" y="65"/>
                    </a:lnTo>
                    <a:lnTo>
                      <a:pt x="191" y="70"/>
                    </a:lnTo>
                    <a:lnTo>
                      <a:pt x="203" y="75"/>
                    </a:lnTo>
                    <a:lnTo>
                      <a:pt x="246" y="32"/>
                    </a:lnTo>
                    <a:lnTo>
                      <a:pt x="246" y="32"/>
                    </a:lnTo>
                    <a:lnTo>
                      <a:pt x="237" y="26"/>
                    </a:lnTo>
                    <a:lnTo>
                      <a:pt x="226" y="19"/>
                    </a:lnTo>
                    <a:lnTo>
                      <a:pt x="214" y="14"/>
                    </a:lnTo>
                    <a:lnTo>
                      <a:pt x="203" y="8"/>
                    </a:lnTo>
                    <a:lnTo>
                      <a:pt x="191" y="5"/>
                    </a:lnTo>
                    <a:lnTo>
                      <a:pt x="179" y="3"/>
                    </a:lnTo>
                    <a:lnTo>
                      <a:pt x="165" y="0"/>
                    </a:lnTo>
                    <a:lnTo>
                      <a:pt x="152" y="0"/>
                    </a:lnTo>
                    <a:lnTo>
                      <a:pt x="152" y="0"/>
                    </a:lnTo>
                    <a:lnTo>
                      <a:pt x="137" y="1"/>
                    </a:lnTo>
                    <a:lnTo>
                      <a:pt x="122" y="3"/>
                    </a:lnTo>
                    <a:lnTo>
                      <a:pt x="108" y="7"/>
                    </a:lnTo>
                    <a:lnTo>
                      <a:pt x="93" y="12"/>
                    </a:lnTo>
                    <a:lnTo>
                      <a:pt x="81" y="19"/>
                    </a:lnTo>
                    <a:lnTo>
                      <a:pt x="67" y="26"/>
                    </a:lnTo>
                    <a:lnTo>
                      <a:pt x="57" y="35"/>
                    </a:lnTo>
                    <a:lnTo>
                      <a:pt x="46" y="44"/>
                    </a:lnTo>
                    <a:lnTo>
                      <a:pt x="35" y="55"/>
                    </a:lnTo>
                    <a:lnTo>
                      <a:pt x="27" y="67"/>
                    </a:lnTo>
                    <a:lnTo>
                      <a:pt x="19" y="79"/>
                    </a:lnTo>
                    <a:lnTo>
                      <a:pt x="12" y="93"/>
                    </a:lnTo>
                    <a:lnTo>
                      <a:pt x="8" y="106"/>
                    </a:lnTo>
                    <a:lnTo>
                      <a:pt x="4" y="121"/>
                    </a:lnTo>
                    <a:lnTo>
                      <a:pt x="2" y="136"/>
                    </a:lnTo>
                    <a:lnTo>
                      <a:pt x="0" y="152"/>
                    </a:lnTo>
                    <a:lnTo>
                      <a:pt x="0" y="152"/>
                    </a:lnTo>
                    <a:lnTo>
                      <a:pt x="2" y="167"/>
                    </a:lnTo>
                    <a:lnTo>
                      <a:pt x="4" y="183"/>
                    </a:lnTo>
                    <a:lnTo>
                      <a:pt x="8" y="196"/>
                    </a:lnTo>
                    <a:lnTo>
                      <a:pt x="12" y="211"/>
                    </a:lnTo>
                    <a:lnTo>
                      <a:pt x="19" y="224"/>
                    </a:lnTo>
                    <a:lnTo>
                      <a:pt x="27" y="236"/>
                    </a:lnTo>
                    <a:lnTo>
                      <a:pt x="35" y="249"/>
                    </a:lnTo>
                    <a:lnTo>
                      <a:pt x="46" y="259"/>
                    </a:lnTo>
                    <a:lnTo>
                      <a:pt x="57" y="269"/>
                    </a:lnTo>
                    <a:lnTo>
                      <a:pt x="67" y="278"/>
                    </a:lnTo>
                    <a:lnTo>
                      <a:pt x="81" y="285"/>
                    </a:lnTo>
                    <a:lnTo>
                      <a:pt x="93" y="292"/>
                    </a:lnTo>
                    <a:lnTo>
                      <a:pt x="108" y="297"/>
                    </a:lnTo>
                    <a:lnTo>
                      <a:pt x="122" y="301"/>
                    </a:lnTo>
                    <a:lnTo>
                      <a:pt x="137" y="302"/>
                    </a:lnTo>
                    <a:lnTo>
                      <a:pt x="152" y="304"/>
                    </a:lnTo>
                    <a:lnTo>
                      <a:pt x="152"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41000">
                        <a:schemeClr val="accent6"/>
                      </a:gs>
                      <a:gs pos="86000">
                        <a:srgbClr val="0070C0"/>
                      </a:gs>
                    </a:gsLst>
                    <a:path path="rect">
                      <a:fillToRect l="100000" t="100000"/>
                    </a:path>
                  </a:gra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160">
                <a:extLst>
                  <a:ext uri="{FF2B5EF4-FFF2-40B4-BE49-F238E27FC236}">
                    <a16:creationId xmlns:a16="http://schemas.microsoft.com/office/drawing/2014/main" id="{82D652E6-D064-4412-B911-E48A900E3FF4}"/>
                  </a:ext>
                </a:extLst>
              </p:cNvPr>
              <p:cNvSpPr>
                <a:spLocks/>
              </p:cNvSpPr>
              <p:nvPr/>
            </p:nvSpPr>
            <p:spPr bwMode="auto">
              <a:xfrm>
                <a:off x="4270376" y="3455988"/>
                <a:ext cx="192088" cy="192088"/>
              </a:xfrm>
              <a:custGeom>
                <a:avLst/>
                <a:gdLst>
                  <a:gd name="T0" fmla="*/ 229 w 242"/>
                  <a:gd name="T1" fmla="*/ 13 h 243"/>
                  <a:gd name="T2" fmla="*/ 225 w 242"/>
                  <a:gd name="T3" fmla="*/ 12 h 243"/>
                  <a:gd name="T4" fmla="*/ 221 w 242"/>
                  <a:gd name="T5" fmla="*/ 13 h 243"/>
                  <a:gd name="T6" fmla="*/ 194 w 242"/>
                  <a:gd name="T7" fmla="*/ 4 h 243"/>
                  <a:gd name="T8" fmla="*/ 193 w 242"/>
                  <a:gd name="T9" fmla="*/ 1 h 243"/>
                  <a:gd name="T10" fmla="*/ 190 w 242"/>
                  <a:gd name="T11" fmla="*/ 0 h 243"/>
                  <a:gd name="T12" fmla="*/ 184 w 242"/>
                  <a:gd name="T13" fmla="*/ 1 h 243"/>
                  <a:gd name="T14" fmla="*/ 147 w 242"/>
                  <a:gd name="T15" fmla="*/ 37 h 243"/>
                  <a:gd name="T16" fmla="*/ 145 w 242"/>
                  <a:gd name="T17" fmla="*/ 44 h 243"/>
                  <a:gd name="T18" fmla="*/ 47 w 242"/>
                  <a:gd name="T19" fmla="*/ 186 h 243"/>
                  <a:gd name="T20" fmla="*/ 39 w 242"/>
                  <a:gd name="T21" fmla="*/ 182 h 243"/>
                  <a:gd name="T22" fmla="*/ 30 w 242"/>
                  <a:gd name="T23" fmla="*/ 181 h 243"/>
                  <a:gd name="T24" fmla="*/ 19 w 242"/>
                  <a:gd name="T25" fmla="*/ 184 h 243"/>
                  <a:gd name="T26" fmla="*/ 8 w 242"/>
                  <a:gd name="T27" fmla="*/ 190 h 243"/>
                  <a:gd name="T28" fmla="*/ 3 w 242"/>
                  <a:gd name="T29" fmla="*/ 200 h 243"/>
                  <a:gd name="T30" fmla="*/ 0 w 242"/>
                  <a:gd name="T31" fmla="*/ 212 h 243"/>
                  <a:gd name="T32" fmla="*/ 0 w 242"/>
                  <a:gd name="T33" fmla="*/ 219 h 243"/>
                  <a:gd name="T34" fmla="*/ 6 w 242"/>
                  <a:gd name="T35" fmla="*/ 229 h 243"/>
                  <a:gd name="T36" fmla="*/ 14 w 242"/>
                  <a:gd name="T37" fmla="*/ 237 h 243"/>
                  <a:gd name="T38" fmla="*/ 25 w 242"/>
                  <a:gd name="T39" fmla="*/ 241 h 243"/>
                  <a:gd name="T40" fmla="*/ 30 w 242"/>
                  <a:gd name="T41" fmla="*/ 243 h 243"/>
                  <a:gd name="T42" fmla="*/ 42 w 242"/>
                  <a:gd name="T43" fmla="*/ 240 h 243"/>
                  <a:gd name="T44" fmla="*/ 51 w 242"/>
                  <a:gd name="T45" fmla="*/ 233 h 243"/>
                  <a:gd name="T46" fmla="*/ 58 w 242"/>
                  <a:gd name="T47" fmla="*/ 224 h 243"/>
                  <a:gd name="T48" fmla="*/ 61 w 242"/>
                  <a:gd name="T49" fmla="*/ 212 h 243"/>
                  <a:gd name="T50" fmla="*/ 60 w 242"/>
                  <a:gd name="T51" fmla="*/ 202 h 243"/>
                  <a:gd name="T52" fmla="*/ 166 w 242"/>
                  <a:gd name="T53" fmla="*/ 86 h 243"/>
                  <a:gd name="T54" fmla="*/ 198 w 242"/>
                  <a:gd name="T55" fmla="*/ 96 h 243"/>
                  <a:gd name="T56" fmla="*/ 201 w 242"/>
                  <a:gd name="T57" fmla="*/ 96 h 243"/>
                  <a:gd name="T58" fmla="*/ 205 w 242"/>
                  <a:gd name="T59" fmla="*/ 95 h 243"/>
                  <a:gd name="T60" fmla="*/ 241 w 242"/>
                  <a:gd name="T61" fmla="*/ 59 h 243"/>
                  <a:gd name="T62" fmla="*/ 242 w 242"/>
                  <a:gd name="T63" fmla="*/ 52 h 243"/>
                  <a:gd name="T64" fmla="*/ 241 w 242"/>
                  <a:gd name="T65" fmla="*/ 49 h 243"/>
                  <a:gd name="T66" fmla="*/ 211 w 242"/>
                  <a:gd name="T67" fmla="*/ 40 h 243"/>
                  <a:gd name="T68" fmla="*/ 229 w 242"/>
                  <a:gd name="T69" fmla="*/ 22 h 243"/>
                  <a:gd name="T70" fmla="*/ 230 w 242"/>
                  <a:gd name="T71" fmla="*/ 17 h 243"/>
                  <a:gd name="T72" fmla="*/ 229 w 242"/>
                  <a:gd name="T73" fmla="*/ 1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2" h="243">
                    <a:moveTo>
                      <a:pt x="229" y="13"/>
                    </a:moveTo>
                    <a:lnTo>
                      <a:pt x="229" y="13"/>
                    </a:lnTo>
                    <a:lnTo>
                      <a:pt x="227" y="12"/>
                    </a:lnTo>
                    <a:lnTo>
                      <a:pt x="225" y="12"/>
                    </a:lnTo>
                    <a:lnTo>
                      <a:pt x="222" y="12"/>
                    </a:lnTo>
                    <a:lnTo>
                      <a:pt x="221" y="13"/>
                    </a:lnTo>
                    <a:lnTo>
                      <a:pt x="203" y="31"/>
                    </a:lnTo>
                    <a:lnTo>
                      <a:pt x="194" y="4"/>
                    </a:lnTo>
                    <a:lnTo>
                      <a:pt x="194" y="4"/>
                    </a:lnTo>
                    <a:lnTo>
                      <a:pt x="193" y="1"/>
                    </a:lnTo>
                    <a:lnTo>
                      <a:pt x="190" y="0"/>
                    </a:lnTo>
                    <a:lnTo>
                      <a:pt x="190" y="0"/>
                    </a:lnTo>
                    <a:lnTo>
                      <a:pt x="187" y="0"/>
                    </a:lnTo>
                    <a:lnTo>
                      <a:pt x="184" y="1"/>
                    </a:lnTo>
                    <a:lnTo>
                      <a:pt x="147" y="37"/>
                    </a:lnTo>
                    <a:lnTo>
                      <a:pt x="147" y="37"/>
                    </a:lnTo>
                    <a:lnTo>
                      <a:pt x="145" y="40"/>
                    </a:lnTo>
                    <a:lnTo>
                      <a:pt x="145" y="44"/>
                    </a:lnTo>
                    <a:lnTo>
                      <a:pt x="158" y="76"/>
                    </a:lnTo>
                    <a:lnTo>
                      <a:pt x="47" y="186"/>
                    </a:lnTo>
                    <a:lnTo>
                      <a:pt x="47" y="186"/>
                    </a:lnTo>
                    <a:lnTo>
                      <a:pt x="39" y="182"/>
                    </a:lnTo>
                    <a:lnTo>
                      <a:pt x="30" y="181"/>
                    </a:lnTo>
                    <a:lnTo>
                      <a:pt x="30" y="181"/>
                    </a:lnTo>
                    <a:lnTo>
                      <a:pt x="25" y="182"/>
                    </a:lnTo>
                    <a:lnTo>
                      <a:pt x="19" y="184"/>
                    </a:lnTo>
                    <a:lnTo>
                      <a:pt x="14" y="186"/>
                    </a:lnTo>
                    <a:lnTo>
                      <a:pt x="8" y="190"/>
                    </a:lnTo>
                    <a:lnTo>
                      <a:pt x="6" y="194"/>
                    </a:lnTo>
                    <a:lnTo>
                      <a:pt x="3" y="200"/>
                    </a:lnTo>
                    <a:lnTo>
                      <a:pt x="0" y="205"/>
                    </a:lnTo>
                    <a:lnTo>
                      <a:pt x="0" y="212"/>
                    </a:lnTo>
                    <a:lnTo>
                      <a:pt x="0" y="212"/>
                    </a:lnTo>
                    <a:lnTo>
                      <a:pt x="0" y="219"/>
                    </a:lnTo>
                    <a:lnTo>
                      <a:pt x="3" y="224"/>
                    </a:lnTo>
                    <a:lnTo>
                      <a:pt x="6" y="229"/>
                    </a:lnTo>
                    <a:lnTo>
                      <a:pt x="8" y="233"/>
                    </a:lnTo>
                    <a:lnTo>
                      <a:pt x="14" y="237"/>
                    </a:lnTo>
                    <a:lnTo>
                      <a:pt x="19" y="240"/>
                    </a:lnTo>
                    <a:lnTo>
                      <a:pt x="25" y="241"/>
                    </a:lnTo>
                    <a:lnTo>
                      <a:pt x="30" y="243"/>
                    </a:lnTo>
                    <a:lnTo>
                      <a:pt x="30" y="243"/>
                    </a:lnTo>
                    <a:lnTo>
                      <a:pt x="37" y="241"/>
                    </a:lnTo>
                    <a:lnTo>
                      <a:pt x="42" y="240"/>
                    </a:lnTo>
                    <a:lnTo>
                      <a:pt x="47" y="237"/>
                    </a:lnTo>
                    <a:lnTo>
                      <a:pt x="51" y="233"/>
                    </a:lnTo>
                    <a:lnTo>
                      <a:pt x="55" y="229"/>
                    </a:lnTo>
                    <a:lnTo>
                      <a:pt x="58" y="224"/>
                    </a:lnTo>
                    <a:lnTo>
                      <a:pt x="60" y="219"/>
                    </a:lnTo>
                    <a:lnTo>
                      <a:pt x="61" y="212"/>
                    </a:lnTo>
                    <a:lnTo>
                      <a:pt x="61" y="212"/>
                    </a:lnTo>
                    <a:lnTo>
                      <a:pt x="60" y="202"/>
                    </a:lnTo>
                    <a:lnTo>
                      <a:pt x="55" y="196"/>
                    </a:lnTo>
                    <a:lnTo>
                      <a:pt x="166" y="86"/>
                    </a:lnTo>
                    <a:lnTo>
                      <a:pt x="198" y="96"/>
                    </a:lnTo>
                    <a:lnTo>
                      <a:pt x="198" y="96"/>
                    </a:lnTo>
                    <a:lnTo>
                      <a:pt x="201" y="96"/>
                    </a:lnTo>
                    <a:lnTo>
                      <a:pt x="201" y="96"/>
                    </a:lnTo>
                    <a:lnTo>
                      <a:pt x="203" y="96"/>
                    </a:lnTo>
                    <a:lnTo>
                      <a:pt x="205" y="95"/>
                    </a:lnTo>
                    <a:lnTo>
                      <a:pt x="241" y="59"/>
                    </a:lnTo>
                    <a:lnTo>
                      <a:pt x="241" y="59"/>
                    </a:lnTo>
                    <a:lnTo>
                      <a:pt x="242" y="56"/>
                    </a:lnTo>
                    <a:lnTo>
                      <a:pt x="242" y="52"/>
                    </a:lnTo>
                    <a:lnTo>
                      <a:pt x="242" y="52"/>
                    </a:lnTo>
                    <a:lnTo>
                      <a:pt x="241" y="49"/>
                    </a:lnTo>
                    <a:lnTo>
                      <a:pt x="238" y="48"/>
                    </a:lnTo>
                    <a:lnTo>
                      <a:pt x="211" y="40"/>
                    </a:lnTo>
                    <a:lnTo>
                      <a:pt x="229" y="22"/>
                    </a:lnTo>
                    <a:lnTo>
                      <a:pt x="229" y="22"/>
                    </a:lnTo>
                    <a:lnTo>
                      <a:pt x="230" y="20"/>
                    </a:lnTo>
                    <a:lnTo>
                      <a:pt x="230" y="17"/>
                    </a:lnTo>
                    <a:lnTo>
                      <a:pt x="230" y="16"/>
                    </a:lnTo>
                    <a:lnTo>
                      <a:pt x="229" y="13"/>
                    </a:lnTo>
                    <a:lnTo>
                      <a:pt x="22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gradFill>
                    <a:gsLst>
                      <a:gs pos="41000">
                        <a:schemeClr val="accent6"/>
                      </a:gs>
                      <a:gs pos="86000">
                        <a:srgbClr val="0070C0"/>
                      </a:gs>
                    </a:gsLst>
                    <a:path path="rect">
                      <a:fillToRect l="100000" t="100000"/>
                    </a:path>
                  </a:gra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04" name="Oval 103">
            <a:extLst>
              <a:ext uri="{FF2B5EF4-FFF2-40B4-BE49-F238E27FC236}">
                <a16:creationId xmlns:a16="http://schemas.microsoft.com/office/drawing/2014/main" id="{0A31E439-A675-4A2D-B0AC-FC7942202654}"/>
              </a:ext>
            </a:extLst>
          </p:cNvPr>
          <p:cNvSpPr/>
          <p:nvPr/>
        </p:nvSpPr>
        <p:spPr>
          <a:xfrm>
            <a:off x="5085956" y="2726311"/>
            <a:ext cx="2117118" cy="211711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C6254C0D-234C-4732-894C-FA55F4BEBBEE}"/>
              </a:ext>
            </a:extLst>
          </p:cNvPr>
          <p:cNvGrpSpPr/>
          <p:nvPr/>
        </p:nvGrpSpPr>
        <p:grpSpPr>
          <a:xfrm>
            <a:off x="4927614" y="2563747"/>
            <a:ext cx="2459685" cy="2442142"/>
            <a:chOff x="4919226" y="2430016"/>
            <a:chExt cx="2148016" cy="2144762"/>
          </a:xfrm>
        </p:grpSpPr>
        <p:sp>
          <p:nvSpPr>
            <p:cNvPr id="106" name="Circular Arrow 14">
              <a:extLst>
                <a:ext uri="{FF2B5EF4-FFF2-40B4-BE49-F238E27FC236}">
                  <a16:creationId xmlns:a16="http://schemas.microsoft.com/office/drawing/2014/main" id="{791990C2-D157-4874-9C6A-8A9DBCA248D2}"/>
                </a:ext>
              </a:extLst>
            </p:cNvPr>
            <p:cNvSpPr/>
            <p:nvPr/>
          </p:nvSpPr>
          <p:spPr>
            <a:xfrm>
              <a:off x="4938962" y="2430016"/>
              <a:ext cx="2128280" cy="2128279"/>
            </a:xfrm>
            <a:prstGeom prst="circularArrow">
              <a:avLst>
                <a:gd name="adj1" fmla="val 5085"/>
                <a:gd name="adj2" fmla="val 327528"/>
                <a:gd name="adj3" fmla="val 1472472"/>
                <a:gd name="adj4" fmla="val 16199432"/>
                <a:gd name="adj5" fmla="val 5932"/>
              </a:avLst>
            </a:prstGeom>
            <a:solidFill>
              <a:srgbClr val="86BC2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7" name="Circular Arrow 15">
              <a:extLst>
                <a:ext uri="{FF2B5EF4-FFF2-40B4-BE49-F238E27FC236}">
                  <a16:creationId xmlns:a16="http://schemas.microsoft.com/office/drawing/2014/main" id="{C134AA90-6B71-455D-9AC7-F6418A03AF7D}"/>
                </a:ext>
              </a:extLst>
            </p:cNvPr>
            <p:cNvSpPr/>
            <p:nvPr/>
          </p:nvSpPr>
          <p:spPr>
            <a:xfrm>
              <a:off x="4938740" y="2446499"/>
              <a:ext cx="2128280" cy="2128279"/>
            </a:xfrm>
            <a:prstGeom prst="circularArrow">
              <a:avLst>
                <a:gd name="adj1" fmla="val 5085"/>
                <a:gd name="adj2" fmla="val 327528"/>
                <a:gd name="adj3" fmla="val 8671970"/>
                <a:gd name="adj4" fmla="val 1800502"/>
                <a:gd name="adj5" fmla="val 5932"/>
              </a:avLst>
            </a:prstGeom>
            <a:solidFill>
              <a:srgbClr val="00558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108" name="Circular Arrow 16">
              <a:extLst>
                <a:ext uri="{FF2B5EF4-FFF2-40B4-BE49-F238E27FC236}">
                  <a16:creationId xmlns:a16="http://schemas.microsoft.com/office/drawing/2014/main" id="{D1990254-8A0C-4209-808B-AA09FE2FC0AD}"/>
                </a:ext>
              </a:extLst>
            </p:cNvPr>
            <p:cNvSpPr/>
            <p:nvPr/>
          </p:nvSpPr>
          <p:spPr>
            <a:xfrm>
              <a:off x="4919226" y="2438619"/>
              <a:ext cx="2128280" cy="2128279"/>
            </a:xfrm>
            <a:prstGeom prst="circularArrow">
              <a:avLst>
                <a:gd name="adj1" fmla="val 5085"/>
                <a:gd name="adj2" fmla="val 327528"/>
                <a:gd name="adj3" fmla="val 15873039"/>
                <a:gd name="adj4" fmla="val 9000000"/>
                <a:gd name="adj5" fmla="val 5932"/>
              </a:avLst>
            </a:prstGeom>
            <a:solidFill>
              <a:srgbClr val="00768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109" name="Rectangle 33">
            <a:extLst>
              <a:ext uri="{FF2B5EF4-FFF2-40B4-BE49-F238E27FC236}">
                <a16:creationId xmlns:a16="http://schemas.microsoft.com/office/drawing/2014/main" id="{DF716D3E-3F4D-44BE-97DA-C0751DC929E2}"/>
              </a:ext>
            </a:extLst>
          </p:cNvPr>
          <p:cNvSpPr>
            <a:spLocks noChangeArrowheads="1"/>
          </p:cNvSpPr>
          <p:nvPr/>
        </p:nvSpPr>
        <p:spPr bwMode="blackWhite">
          <a:xfrm>
            <a:off x="5058834" y="3222976"/>
            <a:ext cx="1016577" cy="138499"/>
          </a:xfrm>
          <a:prstGeom prst="rect">
            <a:avLst/>
          </a:prstGeom>
          <a:noFill/>
          <a:ln w="12700">
            <a:noFill/>
            <a:miter lim="800000"/>
            <a:headEnd/>
            <a:tailEnd/>
          </a:ln>
        </p:spPr>
        <p:txBody>
          <a:bodyPr wrap="square" lIns="0" tIns="0" rIns="0" bIns="0" anchor="ctr" anchorCtr="1">
            <a:spAutoFit/>
          </a:bodyPr>
          <a:lstStyle/>
          <a:p>
            <a:pPr algn="ctr" defTabSz="787400" eaLnBrk="1" hangingPunct="1">
              <a:buClr>
                <a:schemeClr val="tx1"/>
              </a:buClr>
              <a:buFont typeface="Wingdings 2" pitchFamily="18" charset="2"/>
              <a:buNone/>
            </a:pPr>
            <a:r>
              <a:rPr lang="en-US" sz="900" b="1">
                <a:solidFill>
                  <a:srgbClr val="0097A9"/>
                </a:solidFill>
              </a:rPr>
              <a:t>Operate</a:t>
            </a:r>
          </a:p>
        </p:txBody>
      </p:sp>
      <p:sp>
        <p:nvSpPr>
          <p:cNvPr id="110" name="Rectangle 33">
            <a:extLst>
              <a:ext uri="{FF2B5EF4-FFF2-40B4-BE49-F238E27FC236}">
                <a16:creationId xmlns:a16="http://schemas.microsoft.com/office/drawing/2014/main" id="{9E1FBBB0-2795-4DF1-9F06-051F194A2540}"/>
              </a:ext>
            </a:extLst>
          </p:cNvPr>
          <p:cNvSpPr>
            <a:spLocks noChangeArrowheads="1"/>
          </p:cNvSpPr>
          <p:nvPr/>
        </p:nvSpPr>
        <p:spPr bwMode="blackWhite">
          <a:xfrm>
            <a:off x="6352697" y="3218671"/>
            <a:ext cx="814199" cy="138499"/>
          </a:xfrm>
          <a:prstGeom prst="rect">
            <a:avLst/>
          </a:prstGeom>
          <a:noFill/>
          <a:ln w="12700">
            <a:noFill/>
            <a:miter lim="800000"/>
            <a:headEnd/>
            <a:tailEnd/>
          </a:ln>
        </p:spPr>
        <p:txBody>
          <a:bodyPr wrap="square" lIns="0" tIns="0" rIns="0" bIns="0" anchor="ctr" anchorCtr="1">
            <a:spAutoFit/>
          </a:bodyPr>
          <a:lstStyle/>
          <a:p>
            <a:pPr algn="ctr" defTabSz="787400" eaLnBrk="1" hangingPunct="1">
              <a:buClr>
                <a:schemeClr val="tx1"/>
              </a:buClr>
              <a:buFont typeface="Wingdings 2" pitchFamily="18" charset="2"/>
              <a:buNone/>
            </a:pPr>
            <a:r>
              <a:rPr lang="en-US" sz="900" b="1">
                <a:solidFill>
                  <a:srgbClr val="86BC25"/>
                </a:solidFill>
              </a:rPr>
              <a:t>Advise</a:t>
            </a:r>
          </a:p>
        </p:txBody>
      </p:sp>
      <p:sp>
        <p:nvSpPr>
          <p:cNvPr id="111" name="Rectangle 33">
            <a:extLst>
              <a:ext uri="{FF2B5EF4-FFF2-40B4-BE49-F238E27FC236}">
                <a16:creationId xmlns:a16="http://schemas.microsoft.com/office/drawing/2014/main" id="{6FC2D6A7-DED4-46B6-ACC9-24593A003D78}"/>
              </a:ext>
            </a:extLst>
          </p:cNvPr>
          <p:cNvSpPr>
            <a:spLocks noChangeArrowheads="1"/>
          </p:cNvSpPr>
          <p:nvPr/>
        </p:nvSpPr>
        <p:spPr bwMode="blackWhite">
          <a:xfrm>
            <a:off x="5763835" y="4594313"/>
            <a:ext cx="814199" cy="138499"/>
          </a:xfrm>
          <a:prstGeom prst="rect">
            <a:avLst/>
          </a:prstGeom>
          <a:noFill/>
          <a:ln w="12700">
            <a:noFill/>
            <a:miter lim="800000"/>
            <a:headEnd/>
            <a:tailEnd/>
          </a:ln>
        </p:spPr>
        <p:txBody>
          <a:bodyPr wrap="square" lIns="0" tIns="0" rIns="0" bIns="0" anchor="ctr" anchorCtr="1">
            <a:spAutoFit/>
          </a:bodyPr>
          <a:lstStyle/>
          <a:p>
            <a:pPr algn="ctr" defTabSz="787400" eaLnBrk="1" hangingPunct="1">
              <a:buClr>
                <a:schemeClr val="tx1"/>
              </a:buClr>
              <a:buFont typeface="Wingdings 2" pitchFamily="18" charset="2"/>
              <a:buNone/>
            </a:pPr>
            <a:r>
              <a:rPr lang="en-US" sz="900" b="1">
                <a:solidFill>
                  <a:srgbClr val="02225E"/>
                </a:solidFill>
              </a:rPr>
              <a:t>Implement</a:t>
            </a:r>
          </a:p>
        </p:txBody>
      </p:sp>
      <p:sp>
        <p:nvSpPr>
          <p:cNvPr id="112" name="Rectangle 33">
            <a:extLst>
              <a:ext uri="{FF2B5EF4-FFF2-40B4-BE49-F238E27FC236}">
                <a16:creationId xmlns:a16="http://schemas.microsoft.com/office/drawing/2014/main" id="{E8C9A077-EF5A-43A0-8B29-7CB07A1D327A}"/>
              </a:ext>
            </a:extLst>
          </p:cNvPr>
          <p:cNvSpPr>
            <a:spLocks noChangeArrowheads="1"/>
          </p:cNvSpPr>
          <p:nvPr/>
        </p:nvSpPr>
        <p:spPr bwMode="blackWhite">
          <a:xfrm>
            <a:off x="5329295" y="3587584"/>
            <a:ext cx="1675116" cy="430887"/>
          </a:xfrm>
          <a:prstGeom prst="rect">
            <a:avLst/>
          </a:prstGeom>
          <a:noFill/>
          <a:ln w="12700">
            <a:noFill/>
            <a:miter lim="800000"/>
            <a:headEnd/>
            <a:tailEnd/>
          </a:ln>
        </p:spPr>
        <p:txBody>
          <a:bodyPr wrap="square" lIns="0" tIns="0" rIns="0" bIns="0" anchor="ctr" anchorCtr="1">
            <a:spAutoFit/>
          </a:bodyPr>
          <a:lstStyle/>
          <a:p>
            <a:pPr algn="ctr" defTabSz="787400" eaLnBrk="1" hangingPunct="1">
              <a:buClr>
                <a:schemeClr val="tx1"/>
              </a:buClr>
              <a:buFont typeface="Wingdings 2" pitchFamily="18" charset="2"/>
              <a:buNone/>
            </a:pPr>
            <a:r>
              <a:rPr lang="en-US" sz="1400" b="1"/>
              <a:t>AI </a:t>
            </a:r>
          </a:p>
          <a:p>
            <a:pPr algn="ctr" defTabSz="787400" eaLnBrk="1" hangingPunct="1">
              <a:buClr>
                <a:schemeClr val="tx1"/>
              </a:buClr>
              <a:buFont typeface="Wingdings 2" pitchFamily="18" charset="2"/>
              <a:buNone/>
            </a:pPr>
            <a:r>
              <a:rPr lang="en-US" sz="1400" b="1"/>
              <a:t>Transformation</a:t>
            </a:r>
          </a:p>
        </p:txBody>
      </p:sp>
      <p:sp>
        <p:nvSpPr>
          <p:cNvPr id="113" name="Rectangle 112">
            <a:extLst>
              <a:ext uri="{FF2B5EF4-FFF2-40B4-BE49-F238E27FC236}">
                <a16:creationId xmlns:a16="http://schemas.microsoft.com/office/drawing/2014/main" id="{EAEBE6BB-B38A-4ACE-B12A-48B631A5332D}"/>
              </a:ext>
            </a:extLst>
          </p:cNvPr>
          <p:cNvSpPr/>
          <p:nvPr/>
        </p:nvSpPr>
        <p:spPr>
          <a:xfrm>
            <a:off x="3182472" y="6302901"/>
            <a:ext cx="6524638" cy="391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Our globally consistent offering portfolio and extensive capabilities enable us to deliver unsurpassed business value to our clients across the globe</a:t>
            </a:r>
          </a:p>
        </p:txBody>
      </p:sp>
      <p:sp>
        <p:nvSpPr>
          <p:cNvPr id="114" name="TextBox 113">
            <a:extLst>
              <a:ext uri="{FF2B5EF4-FFF2-40B4-BE49-F238E27FC236}">
                <a16:creationId xmlns:a16="http://schemas.microsoft.com/office/drawing/2014/main" id="{41684C65-EF53-44C1-91F8-FF0B74AC0847}"/>
              </a:ext>
            </a:extLst>
          </p:cNvPr>
          <p:cNvSpPr txBox="1"/>
          <p:nvPr/>
        </p:nvSpPr>
        <p:spPr>
          <a:xfrm>
            <a:off x="9423372" y="2104481"/>
            <a:ext cx="2196571" cy="3213059"/>
          </a:xfrm>
          <a:prstGeom prst="rect">
            <a:avLst/>
          </a:prstGeom>
          <a:noFill/>
        </p:spPr>
        <p:txBody>
          <a:bodyPr wrap="square" rtlCol="0">
            <a:spAutoFit/>
          </a:bodyPr>
          <a:lstStyle/>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Consumer &amp; Marketing</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Finance</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Supply Chain</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Operations</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Workforce</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M&amp;A</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Risk</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Cyber</a:t>
            </a:r>
          </a:p>
        </p:txBody>
      </p:sp>
      <p:sp>
        <p:nvSpPr>
          <p:cNvPr id="115" name="TextBox 114">
            <a:extLst>
              <a:ext uri="{FF2B5EF4-FFF2-40B4-BE49-F238E27FC236}">
                <a16:creationId xmlns:a16="http://schemas.microsoft.com/office/drawing/2014/main" id="{8D899C07-F57C-45C8-9F86-3350C2212F43}"/>
              </a:ext>
            </a:extLst>
          </p:cNvPr>
          <p:cNvSpPr txBox="1"/>
          <p:nvPr/>
        </p:nvSpPr>
        <p:spPr>
          <a:xfrm>
            <a:off x="402217" y="2311579"/>
            <a:ext cx="2859580" cy="2815514"/>
          </a:xfrm>
          <a:prstGeom prst="rect">
            <a:avLst/>
          </a:prstGeom>
          <a:noFill/>
        </p:spPr>
        <p:txBody>
          <a:bodyPr wrap="square" rtlCol="0">
            <a:spAutoFit/>
          </a:bodyPr>
          <a:lstStyle/>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Consumer</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Energy, Resources &amp; Industrials</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Technology, Media &amp; Telecom</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Life Sciences &amp; Healthcare</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Government &amp; Public Services</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Financial Services</a:t>
            </a:r>
          </a:p>
          <a:p>
            <a:pPr>
              <a:lnSpc>
                <a:spcPts val="3100"/>
              </a:lnSpc>
            </a:pPr>
            <a:r>
              <a:rPr lang="en-US" sz="12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Private Company Services</a:t>
            </a:r>
          </a:p>
        </p:txBody>
      </p:sp>
      <p:sp>
        <p:nvSpPr>
          <p:cNvPr id="116" name="TextBox 115">
            <a:extLst>
              <a:ext uri="{FF2B5EF4-FFF2-40B4-BE49-F238E27FC236}">
                <a16:creationId xmlns:a16="http://schemas.microsoft.com/office/drawing/2014/main" id="{1E3B8BB9-0967-4189-A32D-87AA76473D7E}"/>
              </a:ext>
            </a:extLst>
          </p:cNvPr>
          <p:cNvSpPr txBox="1"/>
          <p:nvPr/>
        </p:nvSpPr>
        <p:spPr>
          <a:xfrm>
            <a:off x="4458203" y="1521065"/>
            <a:ext cx="3686022" cy="307777"/>
          </a:xfrm>
          <a:prstGeom prst="rect">
            <a:avLst/>
          </a:prstGeom>
          <a:noFill/>
        </p:spPr>
        <p:txBody>
          <a:bodyPr wrap="square" rtlCol="0" anchor="ctr">
            <a:spAutoFit/>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Global AI Offerings </a:t>
            </a:r>
          </a:p>
        </p:txBody>
      </p:sp>
      <p:grpSp>
        <p:nvGrpSpPr>
          <p:cNvPr id="117" name="Group 116">
            <a:extLst>
              <a:ext uri="{FF2B5EF4-FFF2-40B4-BE49-F238E27FC236}">
                <a16:creationId xmlns:a16="http://schemas.microsoft.com/office/drawing/2014/main" id="{1A6F34EA-F1B9-47EB-89C5-095C54B02408}"/>
              </a:ext>
            </a:extLst>
          </p:cNvPr>
          <p:cNvGrpSpPr/>
          <p:nvPr/>
        </p:nvGrpSpPr>
        <p:grpSpPr>
          <a:xfrm>
            <a:off x="4399057" y="4910344"/>
            <a:ext cx="1386126" cy="554919"/>
            <a:chOff x="3757167" y="4448606"/>
            <a:chExt cx="1386126" cy="554919"/>
          </a:xfrm>
        </p:grpSpPr>
        <p:grpSp>
          <p:nvGrpSpPr>
            <p:cNvPr id="118" name="Group 117">
              <a:extLst>
                <a:ext uri="{FF2B5EF4-FFF2-40B4-BE49-F238E27FC236}">
                  <a16:creationId xmlns:a16="http://schemas.microsoft.com/office/drawing/2014/main" id="{477D59CF-1B64-482B-9C8C-8571EBDB5948}"/>
                </a:ext>
              </a:extLst>
            </p:cNvPr>
            <p:cNvGrpSpPr/>
            <p:nvPr/>
          </p:nvGrpSpPr>
          <p:grpSpPr>
            <a:xfrm>
              <a:off x="3757167" y="4448606"/>
              <a:ext cx="1386126" cy="554919"/>
              <a:chOff x="3757167" y="4448606"/>
              <a:chExt cx="1386126" cy="554919"/>
            </a:xfrm>
          </p:grpSpPr>
          <p:sp>
            <p:nvSpPr>
              <p:cNvPr id="123" name="Oval 122">
                <a:extLst>
                  <a:ext uri="{FF2B5EF4-FFF2-40B4-BE49-F238E27FC236}">
                    <a16:creationId xmlns:a16="http://schemas.microsoft.com/office/drawing/2014/main" id="{7219E65A-B4E9-48BC-8A87-6032E65F36C4}"/>
                  </a:ext>
                </a:extLst>
              </p:cNvPr>
              <p:cNvSpPr/>
              <p:nvPr/>
            </p:nvSpPr>
            <p:spPr>
              <a:xfrm>
                <a:off x="4588374" y="4448606"/>
                <a:ext cx="554919" cy="554919"/>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CEF9526B-4F3E-40D1-BAC3-EDE174068783}"/>
                  </a:ext>
                </a:extLst>
              </p:cNvPr>
              <p:cNvSpPr txBox="1"/>
              <p:nvPr/>
            </p:nvSpPr>
            <p:spPr>
              <a:xfrm>
                <a:off x="3757167" y="4560807"/>
                <a:ext cx="1119240" cy="369332"/>
              </a:xfrm>
              <a:prstGeom prst="rect">
                <a:avLst/>
              </a:prstGeom>
              <a:noFill/>
            </p:spPr>
            <p:txBody>
              <a:bodyPr wrap="square" rtlCol="0">
                <a:spAutoFit/>
              </a:bodyPr>
              <a:lstStyle/>
              <a:p>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Intelligent Automation</a:t>
                </a:r>
              </a:p>
            </p:txBody>
          </p:sp>
        </p:grpSp>
        <p:grpSp>
          <p:nvGrpSpPr>
            <p:cNvPr id="119" name="Group 118">
              <a:extLst>
                <a:ext uri="{FF2B5EF4-FFF2-40B4-BE49-F238E27FC236}">
                  <a16:creationId xmlns:a16="http://schemas.microsoft.com/office/drawing/2014/main" id="{639B62B9-A4D8-481C-B6F4-7BB6300E0BC4}"/>
                </a:ext>
              </a:extLst>
            </p:cNvPr>
            <p:cNvGrpSpPr/>
            <p:nvPr/>
          </p:nvGrpSpPr>
          <p:grpSpPr>
            <a:xfrm flipH="1">
              <a:off x="4699871" y="4523529"/>
              <a:ext cx="340795" cy="402568"/>
              <a:chOff x="9812338" y="2919413"/>
              <a:chExt cx="382588" cy="438150"/>
            </a:xfrm>
            <a:solidFill>
              <a:schemeClr val="bg1"/>
            </a:solidFill>
          </p:grpSpPr>
          <p:sp>
            <p:nvSpPr>
              <p:cNvPr id="120" name="Freeform 503">
                <a:extLst>
                  <a:ext uri="{FF2B5EF4-FFF2-40B4-BE49-F238E27FC236}">
                    <a16:creationId xmlns:a16="http://schemas.microsoft.com/office/drawing/2014/main" id="{D59C2838-8B15-4120-9EF5-42337A8B98E3}"/>
                  </a:ext>
                </a:extLst>
              </p:cNvPr>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Open Sans"/>
                  <a:ea typeface="+mn-ea"/>
                  <a:cs typeface="+mn-cs"/>
                </a:endParaRPr>
              </a:p>
            </p:txBody>
          </p:sp>
          <p:sp>
            <p:nvSpPr>
              <p:cNvPr id="121" name="Freeform 504">
                <a:extLst>
                  <a:ext uri="{FF2B5EF4-FFF2-40B4-BE49-F238E27FC236}">
                    <a16:creationId xmlns:a16="http://schemas.microsoft.com/office/drawing/2014/main" id="{1A4488F0-6E9E-4285-8859-1E447D8E76A5}"/>
                  </a:ext>
                </a:extLst>
              </p:cNvPr>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Open Sans"/>
                  <a:ea typeface="+mn-ea"/>
                  <a:cs typeface="+mn-cs"/>
                </a:endParaRPr>
              </a:p>
            </p:txBody>
          </p:sp>
          <p:sp>
            <p:nvSpPr>
              <p:cNvPr id="122" name="Freeform 505">
                <a:extLst>
                  <a:ext uri="{FF2B5EF4-FFF2-40B4-BE49-F238E27FC236}">
                    <a16:creationId xmlns:a16="http://schemas.microsoft.com/office/drawing/2014/main" id="{0446D289-6F73-4EAB-A0DC-6DB47C96B8C7}"/>
                  </a:ext>
                </a:extLst>
              </p:cNvPr>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2" name="Group 1">
            <a:extLst>
              <a:ext uri="{FF2B5EF4-FFF2-40B4-BE49-F238E27FC236}">
                <a16:creationId xmlns:a16="http://schemas.microsoft.com/office/drawing/2014/main" id="{892A7B50-FC8F-444C-B030-05B58011B298}"/>
              </a:ext>
            </a:extLst>
          </p:cNvPr>
          <p:cNvGrpSpPr/>
          <p:nvPr/>
        </p:nvGrpSpPr>
        <p:grpSpPr>
          <a:xfrm>
            <a:off x="3342512" y="3657467"/>
            <a:ext cx="1609997" cy="554919"/>
            <a:chOff x="3342512" y="3712319"/>
            <a:chExt cx="1609997" cy="554919"/>
          </a:xfrm>
        </p:grpSpPr>
        <p:grpSp>
          <p:nvGrpSpPr>
            <p:cNvPr id="67" name="Group 66">
              <a:extLst>
                <a:ext uri="{FF2B5EF4-FFF2-40B4-BE49-F238E27FC236}">
                  <a16:creationId xmlns:a16="http://schemas.microsoft.com/office/drawing/2014/main" id="{3843E1B0-EFC7-41C0-B515-157BF4C9EEF7}"/>
                </a:ext>
              </a:extLst>
            </p:cNvPr>
            <p:cNvGrpSpPr/>
            <p:nvPr/>
          </p:nvGrpSpPr>
          <p:grpSpPr>
            <a:xfrm>
              <a:off x="3342512" y="3805541"/>
              <a:ext cx="1552050" cy="368474"/>
              <a:chOff x="3218731" y="3610080"/>
              <a:chExt cx="1552050" cy="368474"/>
            </a:xfrm>
          </p:grpSpPr>
          <p:sp>
            <p:nvSpPr>
              <p:cNvPr id="69" name="TextBox 68">
                <a:extLst>
                  <a:ext uri="{FF2B5EF4-FFF2-40B4-BE49-F238E27FC236}">
                    <a16:creationId xmlns:a16="http://schemas.microsoft.com/office/drawing/2014/main" id="{0B57B64D-7BE3-4C1D-A103-B9539962EE9E}"/>
                  </a:ext>
                </a:extLst>
              </p:cNvPr>
              <p:cNvSpPr txBox="1"/>
              <p:nvPr/>
            </p:nvSpPr>
            <p:spPr>
              <a:xfrm>
                <a:off x="3218731" y="3610080"/>
                <a:ext cx="1132874" cy="230832"/>
              </a:xfrm>
              <a:prstGeom prst="rect">
                <a:avLst/>
              </a:prstGeom>
              <a:noFill/>
            </p:spPr>
            <p:txBody>
              <a:bodyPr wrap="square" rtlCol="0">
                <a:spAutoFit/>
              </a:bodyPr>
              <a:lstStyle/>
              <a:p>
                <a:pPr algn="r"/>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AI Foundry</a:t>
                </a:r>
              </a:p>
            </p:txBody>
          </p:sp>
          <p:grpSp>
            <p:nvGrpSpPr>
              <p:cNvPr id="70" name="Group 69">
                <a:extLst>
                  <a:ext uri="{FF2B5EF4-FFF2-40B4-BE49-F238E27FC236}">
                    <a16:creationId xmlns:a16="http://schemas.microsoft.com/office/drawing/2014/main" id="{CD11D2C7-00AD-437F-9432-779186915C7E}"/>
                  </a:ext>
                </a:extLst>
              </p:cNvPr>
              <p:cNvGrpSpPr/>
              <p:nvPr/>
            </p:nvGrpSpPr>
            <p:grpSpPr>
              <a:xfrm>
                <a:off x="4372282" y="3612207"/>
                <a:ext cx="398499" cy="366347"/>
                <a:chOff x="7186613" y="4868863"/>
                <a:chExt cx="796925" cy="800101"/>
              </a:xfrm>
              <a:solidFill>
                <a:schemeClr val="bg1"/>
              </a:solidFill>
            </p:grpSpPr>
            <p:sp>
              <p:nvSpPr>
                <p:cNvPr id="71" name="Freeform 57">
                  <a:extLst>
                    <a:ext uri="{FF2B5EF4-FFF2-40B4-BE49-F238E27FC236}">
                      <a16:creationId xmlns:a16="http://schemas.microsoft.com/office/drawing/2014/main" id="{4EFD05A2-A196-4E9E-B306-CB6E8431ED55}"/>
                    </a:ext>
                  </a:extLst>
                </p:cNvPr>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solidFill>
                      <a:schemeClr val="accent6"/>
                    </a:solidFill>
                  </a:endParaRPr>
                </a:p>
              </p:txBody>
            </p:sp>
            <p:sp>
              <p:nvSpPr>
                <p:cNvPr id="72" name="Freeform 58">
                  <a:extLst>
                    <a:ext uri="{FF2B5EF4-FFF2-40B4-BE49-F238E27FC236}">
                      <a16:creationId xmlns:a16="http://schemas.microsoft.com/office/drawing/2014/main" id="{DEA17E10-086D-4B06-9D45-D4A97D5BC786}"/>
                    </a:ext>
                  </a:extLst>
                </p:cNvPr>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solidFill>
                      <a:schemeClr val="accent6"/>
                    </a:solidFill>
                  </a:endParaRPr>
                </a:p>
              </p:txBody>
            </p:sp>
            <p:sp>
              <p:nvSpPr>
                <p:cNvPr id="73" name="Freeform 59">
                  <a:extLst>
                    <a:ext uri="{FF2B5EF4-FFF2-40B4-BE49-F238E27FC236}">
                      <a16:creationId xmlns:a16="http://schemas.microsoft.com/office/drawing/2014/main" id="{808EBF0A-6009-4575-831C-67B078AFAD0D}"/>
                    </a:ext>
                  </a:extLst>
                </p:cNvPr>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solidFill>
                      <a:schemeClr val="accent6"/>
                    </a:solidFill>
                  </a:endParaRPr>
                </a:p>
              </p:txBody>
            </p:sp>
            <p:sp>
              <p:nvSpPr>
                <p:cNvPr id="74" name="Freeform 60">
                  <a:extLst>
                    <a:ext uri="{FF2B5EF4-FFF2-40B4-BE49-F238E27FC236}">
                      <a16:creationId xmlns:a16="http://schemas.microsoft.com/office/drawing/2014/main" id="{E215F60F-312D-4CD4-8562-A4E6BA30ABA8}"/>
                    </a:ext>
                  </a:extLst>
                </p:cNvPr>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solidFill>
                      <a:schemeClr val="accent6"/>
                    </a:solidFill>
                  </a:endParaRPr>
                </a:p>
              </p:txBody>
            </p:sp>
          </p:grpSp>
        </p:grpSp>
        <p:grpSp>
          <p:nvGrpSpPr>
            <p:cNvPr id="127" name="Group 126">
              <a:extLst>
                <a:ext uri="{FF2B5EF4-FFF2-40B4-BE49-F238E27FC236}">
                  <a16:creationId xmlns:a16="http://schemas.microsoft.com/office/drawing/2014/main" id="{2976FED8-9492-4A54-81C9-1D4BD3B071A9}"/>
                </a:ext>
              </a:extLst>
            </p:cNvPr>
            <p:cNvGrpSpPr/>
            <p:nvPr/>
          </p:nvGrpSpPr>
          <p:grpSpPr>
            <a:xfrm>
              <a:off x="4397590" y="3712319"/>
              <a:ext cx="554919" cy="554919"/>
              <a:chOff x="4631553" y="5080572"/>
              <a:chExt cx="554919" cy="554919"/>
            </a:xfrm>
          </p:grpSpPr>
          <p:sp>
            <p:nvSpPr>
              <p:cNvPr id="128" name="Oval 127">
                <a:extLst>
                  <a:ext uri="{FF2B5EF4-FFF2-40B4-BE49-F238E27FC236}">
                    <a16:creationId xmlns:a16="http://schemas.microsoft.com/office/drawing/2014/main" id="{FABDF176-018D-4125-9DF2-F0C2A9A34763}"/>
                  </a:ext>
                </a:extLst>
              </p:cNvPr>
              <p:cNvSpPr/>
              <p:nvPr/>
            </p:nvSpPr>
            <p:spPr>
              <a:xfrm>
                <a:off x="4631553" y="5080572"/>
                <a:ext cx="554919" cy="554919"/>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a:extLst>
                  <a:ext uri="{FF2B5EF4-FFF2-40B4-BE49-F238E27FC236}">
                    <a16:creationId xmlns:a16="http://schemas.microsoft.com/office/drawing/2014/main" id="{8486DEDB-8413-4DD1-96A3-80B62563483A}"/>
                  </a:ext>
                </a:extLst>
              </p:cNvPr>
              <p:cNvGrpSpPr/>
              <p:nvPr/>
            </p:nvGrpSpPr>
            <p:grpSpPr>
              <a:xfrm>
                <a:off x="4746224" y="5198943"/>
                <a:ext cx="312907" cy="369333"/>
                <a:chOff x="6145213" y="7040563"/>
                <a:chExt cx="484187" cy="571500"/>
              </a:xfrm>
              <a:solidFill>
                <a:schemeClr val="bg1"/>
              </a:solidFill>
            </p:grpSpPr>
            <p:sp>
              <p:nvSpPr>
                <p:cNvPr id="130" name="Freeform 365">
                  <a:extLst>
                    <a:ext uri="{FF2B5EF4-FFF2-40B4-BE49-F238E27FC236}">
                      <a16:creationId xmlns:a16="http://schemas.microsoft.com/office/drawing/2014/main" id="{47BCCB38-5430-40E4-A05F-31187487B5ED}"/>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66">
                  <a:extLst>
                    <a:ext uri="{FF2B5EF4-FFF2-40B4-BE49-F238E27FC236}">
                      <a16:creationId xmlns:a16="http://schemas.microsoft.com/office/drawing/2014/main" id="{F40E419B-D90E-47EC-AD04-66422CC7A845}"/>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67">
                  <a:extLst>
                    <a:ext uri="{FF2B5EF4-FFF2-40B4-BE49-F238E27FC236}">
                      <a16:creationId xmlns:a16="http://schemas.microsoft.com/office/drawing/2014/main" id="{EECBC680-22F8-4F67-92D2-2A33428CC02E}"/>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68">
                  <a:extLst>
                    <a:ext uri="{FF2B5EF4-FFF2-40B4-BE49-F238E27FC236}">
                      <a16:creationId xmlns:a16="http://schemas.microsoft.com/office/drawing/2014/main" id="{10715532-CB5E-4385-AC93-FF3C76650ACA}"/>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69">
                  <a:extLst>
                    <a:ext uri="{FF2B5EF4-FFF2-40B4-BE49-F238E27FC236}">
                      <a16:creationId xmlns:a16="http://schemas.microsoft.com/office/drawing/2014/main" id="{D3DE9AFF-7DFD-490F-8623-A527B79EBD29}"/>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70">
                  <a:extLst>
                    <a:ext uri="{FF2B5EF4-FFF2-40B4-BE49-F238E27FC236}">
                      <a16:creationId xmlns:a16="http://schemas.microsoft.com/office/drawing/2014/main" id="{C4EAB16D-9D5A-41D3-AC4F-C7E36B65318E}"/>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36" name="Group 135">
            <a:extLst>
              <a:ext uri="{FF2B5EF4-FFF2-40B4-BE49-F238E27FC236}">
                <a16:creationId xmlns:a16="http://schemas.microsoft.com/office/drawing/2014/main" id="{1F6B7791-4A3F-4C07-8B93-8E205FD62593}"/>
              </a:ext>
            </a:extLst>
          </p:cNvPr>
          <p:cNvGrpSpPr/>
          <p:nvPr/>
        </p:nvGrpSpPr>
        <p:grpSpPr>
          <a:xfrm>
            <a:off x="3807707" y="2904404"/>
            <a:ext cx="1234990" cy="554919"/>
            <a:chOff x="3666041" y="3043530"/>
            <a:chExt cx="1234990" cy="554919"/>
          </a:xfrm>
        </p:grpSpPr>
        <p:sp>
          <p:nvSpPr>
            <p:cNvPr id="137" name="TextBox 136">
              <a:extLst>
                <a:ext uri="{FF2B5EF4-FFF2-40B4-BE49-F238E27FC236}">
                  <a16:creationId xmlns:a16="http://schemas.microsoft.com/office/drawing/2014/main" id="{04CF7480-8F51-4012-8ECB-0DB6447D557D}"/>
                </a:ext>
              </a:extLst>
            </p:cNvPr>
            <p:cNvSpPr txBox="1"/>
            <p:nvPr/>
          </p:nvSpPr>
          <p:spPr>
            <a:xfrm>
              <a:off x="3666041" y="3208003"/>
              <a:ext cx="1132874" cy="230832"/>
            </a:xfrm>
            <a:prstGeom prst="rect">
              <a:avLst/>
            </a:prstGeom>
            <a:noFill/>
          </p:spPr>
          <p:txBody>
            <a:bodyPr wrap="square" rtlCol="0">
              <a:spAutoFit/>
            </a:bodyPr>
            <a:lstStyle/>
            <a:p>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Cloud ML</a:t>
              </a:r>
            </a:p>
          </p:txBody>
        </p:sp>
        <p:grpSp>
          <p:nvGrpSpPr>
            <p:cNvPr id="138" name="Group 137">
              <a:extLst>
                <a:ext uri="{FF2B5EF4-FFF2-40B4-BE49-F238E27FC236}">
                  <a16:creationId xmlns:a16="http://schemas.microsoft.com/office/drawing/2014/main" id="{936832AD-34BD-44BE-A20D-11BAFA48CA1B}"/>
                </a:ext>
              </a:extLst>
            </p:cNvPr>
            <p:cNvGrpSpPr/>
            <p:nvPr/>
          </p:nvGrpSpPr>
          <p:grpSpPr>
            <a:xfrm>
              <a:off x="4346112" y="3043530"/>
              <a:ext cx="554919" cy="554919"/>
              <a:chOff x="4100561" y="5144465"/>
              <a:chExt cx="554919" cy="554919"/>
            </a:xfrm>
          </p:grpSpPr>
          <p:sp>
            <p:nvSpPr>
              <p:cNvPr id="139" name="Oval 138">
                <a:extLst>
                  <a:ext uri="{FF2B5EF4-FFF2-40B4-BE49-F238E27FC236}">
                    <a16:creationId xmlns:a16="http://schemas.microsoft.com/office/drawing/2014/main" id="{F347A3EB-339E-46BE-98C7-4BED0C66B4F1}"/>
                  </a:ext>
                </a:extLst>
              </p:cNvPr>
              <p:cNvSpPr/>
              <p:nvPr/>
            </p:nvSpPr>
            <p:spPr>
              <a:xfrm>
                <a:off x="4100561" y="5144465"/>
                <a:ext cx="554919" cy="554919"/>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063FA10B-A41F-49AE-8BA7-D6FE2CAD7ACC}"/>
                  </a:ext>
                </a:extLst>
              </p:cNvPr>
              <p:cNvGrpSpPr/>
              <p:nvPr/>
            </p:nvGrpSpPr>
            <p:grpSpPr>
              <a:xfrm>
                <a:off x="4172400" y="5277929"/>
                <a:ext cx="421090" cy="287993"/>
                <a:chOff x="12455526" y="2149475"/>
                <a:chExt cx="582613" cy="398462"/>
              </a:xfrm>
              <a:solidFill>
                <a:schemeClr val="bg1"/>
              </a:solidFill>
            </p:grpSpPr>
            <p:sp>
              <p:nvSpPr>
                <p:cNvPr id="141" name="Freeform 537">
                  <a:extLst>
                    <a:ext uri="{FF2B5EF4-FFF2-40B4-BE49-F238E27FC236}">
                      <a16:creationId xmlns:a16="http://schemas.microsoft.com/office/drawing/2014/main" id="{1BC2D21D-E753-462B-99C8-FA79CF104E98}"/>
                    </a:ext>
                  </a:extLst>
                </p:cNvPr>
                <p:cNvSpPr>
                  <a:spLocks noEditPoints="1"/>
                </p:cNvSpPr>
                <p:nvPr/>
              </p:nvSpPr>
              <p:spPr bwMode="auto">
                <a:xfrm>
                  <a:off x="12455526" y="2149475"/>
                  <a:ext cx="582613" cy="398462"/>
                </a:xfrm>
                <a:custGeom>
                  <a:avLst/>
                  <a:gdLst>
                    <a:gd name="T0" fmla="*/ 191 w 235"/>
                    <a:gd name="T1" fmla="*/ 54 h 161"/>
                    <a:gd name="T2" fmla="*/ 187 w 235"/>
                    <a:gd name="T3" fmla="*/ 53 h 161"/>
                    <a:gd name="T4" fmla="*/ 186 w 235"/>
                    <a:gd name="T5" fmla="*/ 53 h 161"/>
                    <a:gd name="T6" fmla="*/ 181 w 235"/>
                    <a:gd name="T7" fmla="*/ 53 h 161"/>
                    <a:gd name="T8" fmla="*/ 181 w 235"/>
                    <a:gd name="T9" fmla="*/ 53 h 161"/>
                    <a:gd name="T10" fmla="*/ 179 w 235"/>
                    <a:gd name="T11" fmla="*/ 53 h 161"/>
                    <a:gd name="T12" fmla="*/ 133 w 235"/>
                    <a:gd name="T13" fmla="*/ 21 h 161"/>
                    <a:gd name="T14" fmla="*/ 127 w 235"/>
                    <a:gd name="T15" fmla="*/ 22 h 161"/>
                    <a:gd name="T16" fmla="*/ 82 w 235"/>
                    <a:gd name="T17" fmla="*/ 0 h 161"/>
                    <a:gd name="T18" fmla="*/ 24 w 235"/>
                    <a:gd name="T19" fmla="*/ 59 h 161"/>
                    <a:gd name="T20" fmla="*/ 24 w 235"/>
                    <a:gd name="T21" fmla="*/ 60 h 161"/>
                    <a:gd name="T22" fmla="*/ 0 w 235"/>
                    <a:gd name="T23" fmla="*/ 105 h 161"/>
                    <a:gd name="T24" fmla="*/ 55 w 235"/>
                    <a:gd name="T25" fmla="*/ 161 h 161"/>
                    <a:gd name="T26" fmla="*/ 181 w 235"/>
                    <a:gd name="T27" fmla="*/ 161 h 161"/>
                    <a:gd name="T28" fmla="*/ 235 w 235"/>
                    <a:gd name="T29" fmla="*/ 107 h 161"/>
                    <a:gd name="T30" fmla="*/ 191 w 235"/>
                    <a:gd name="T31" fmla="*/ 54 h 161"/>
                    <a:gd name="T32" fmla="*/ 181 w 235"/>
                    <a:gd name="T33" fmla="*/ 151 h 161"/>
                    <a:gd name="T34" fmla="*/ 55 w 235"/>
                    <a:gd name="T35" fmla="*/ 151 h 161"/>
                    <a:gd name="T36" fmla="*/ 9 w 235"/>
                    <a:gd name="T37" fmla="*/ 105 h 161"/>
                    <a:gd name="T38" fmla="*/ 31 w 235"/>
                    <a:gd name="T39" fmla="*/ 66 h 161"/>
                    <a:gd name="T40" fmla="*/ 34 w 235"/>
                    <a:gd name="T41" fmla="*/ 62 h 161"/>
                    <a:gd name="T42" fmla="*/ 33 w 235"/>
                    <a:gd name="T43" fmla="*/ 61 h 161"/>
                    <a:gd name="T44" fmla="*/ 33 w 235"/>
                    <a:gd name="T45" fmla="*/ 59 h 161"/>
                    <a:gd name="T46" fmla="*/ 82 w 235"/>
                    <a:gd name="T47" fmla="*/ 10 h 161"/>
                    <a:gd name="T48" fmla="*/ 122 w 235"/>
                    <a:gd name="T49" fmla="*/ 29 h 161"/>
                    <a:gd name="T50" fmla="*/ 126 w 235"/>
                    <a:gd name="T51" fmla="*/ 31 h 161"/>
                    <a:gd name="T52" fmla="*/ 133 w 235"/>
                    <a:gd name="T53" fmla="*/ 31 h 161"/>
                    <a:gd name="T54" fmla="*/ 171 w 235"/>
                    <a:gd name="T55" fmla="*/ 59 h 161"/>
                    <a:gd name="T56" fmla="*/ 177 w 235"/>
                    <a:gd name="T57" fmla="*/ 62 h 161"/>
                    <a:gd name="T58" fmla="*/ 180 w 235"/>
                    <a:gd name="T59" fmla="*/ 62 h 161"/>
                    <a:gd name="T60" fmla="*/ 181 w 235"/>
                    <a:gd name="T61" fmla="*/ 62 h 161"/>
                    <a:gd name="T62" fmla="*/ 185 w 235"/>
                    <a:gd name="T63" fmla="*/ 62 h 161"/>
                    <a:gd name="T64" fmla="*/ 186 w 235"/>
                    <a:gd name="T65" fmla="*/ 63 h 161"/>
                    <a:gd name="T66" fmla="*/ 189 w 235"/>
                    <a:gd name="T67" fmla="*/ 63 h 161"/>
                    <a:gd name="T68" fmla="*/ 225 w 235"/>
                    <a:gd name="T69" fmla="*/ 107 h 161"/>
                    <a:gd name="T70" fmla="*/ 181 w 235"/>
                    <a:gd name="T71" fmla="*/ 15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161">
                      <a:moveTo>
                        <a:pt x="191" y="54"/>
                      </a:moveTo>
                      <a:cubicBezTo>
                        <a:pt x="190" y="53"/>
                        <a:pt x="188" y="53"/>
                        <a:pt x="187" y="53"/>
                      </a:cubicBezTo>
                      <a:cubicBezTo>
                        <a:pt x="187" y="53"/>
                        <a:pt x="186" y="53"/>
                        <a:pt x="186" y="53"/>
                      </a:cubicBezTo>
                      <a:cubicBezTo>
                        <a:pt x="185" y="53"/>
                        <a:pt x="183" y="53"/>
                        <a:pt x="181" y="53"/>
                      </a:cubicBezTo>
                      <a:cubicBezTo>
                        <a:pt x="181" y="53"/>
                        <a:pt x="181" y="53"/>
                        <a:pt x="181" y="53"/>
                      </a:cubicBezTo>
                      <a:cubicBezTo>
                        <a:pt x="180" y="53"/>
                        <a:pt x="180" y="53"/>
                        <a:pt x="179" y="53"/>
                      </a:cubicBezTo>
                      <a:cubicBezTo>
                        <a:pt x="172" y="34"/>
                        <a:pt x="154" y="21"/>
                        <a:pt x="133" y="21"/>
                      </a:cubicBezTo>
                      <a:cubicBezTo>
                        <a:pt x="132" y="21"/>
                        <a:pt x="130" y="21"/>
                        <a:pt x="127" y="22"/>
                      </a:cubicBezTo>
                      <a:cubicBezTo>
                        <a:pt x="116" y="8"/>
                        <a:pt x="100" y="0"/>
                        <a:pt x="82" y="0"/>
                      </a:cubicBezTo>
                      <a:cubicBezTo>
                        <a:pt x="50" y="0"/>
                        <a:pt x="24" y="26"/>
                        <a:pt x="24" y="59"/>
                      </a:cubicBezTo>
                      <a:cubicBezTo>
                        <a:pt x="24" y="59"/>
                        <a:pt x="24" y="59"/>
                        <a:pt x="24" y="60"/>
                      </a:cubicBezTo>
                      <a:cubicBezTo>
                        <a:pt x="9" y="70"/>
                        <a:pt x="0" y="87"/>
                        <a:pt x="0" y="105"/>
                      </a:cubicBezTo>
                      <a:cubicBezTo>
                        <a:pt x="0" y="136"/>
                        <a:pt x="25" y="161"/>
                        <a:pt x="55" y="161"/>
                      </a:cubicBezTo>
                      <a:cubicBezTo>
                        <a:pt x="55" y="161"/>
                        <a:pt x="180" y="161"/>
                        <a:pt x="181" y="161"/>
                      </a:cubicBezTo>
                      <a:cubicBezTo>
                        <a:pt x="211" y="161"/>
                        <a:pt x="235" y="136"/>
                        <a:pt x="235" y="107"/>
                      </a:cubicBezTo>
                      <a:cubicBezTo>
                        <a:pt x="235" y="81"/>
                        <a:pt x="216" y="59"/>
                        <a:pt x="191" y="54"/>
                      </a:cubicBezTo>
                      <a:close/>
                      <a:moveTo>
                        <a:pt x="181" y="151"/>
                      </a:moveTo>
                      <a:cubicBezTo>
                        <a:pt x="180" y="151"/>
                        <a:pt x="55" y="151"/>
                        <a:pt x="55" y="151"/>
                      </a:cubicBezTo>
                      <a:cubicBezTo>
                        <a:pt x="30" y="151"/>
                        <a:pt x="9" y="130"/>
                        <a:pt x="9" y="105"/>
                      </a:cubicBezTo>
                      <a:cubicBezTo>
                        <a:pt x="9" y="89"/>
                        <a:pt x="18" y="75"/>
                        <a:pt x="31" y="66"/>
                      </a:cubicBezTo>
                      <a:cubicBezTo>
                        <a:pt x="33" y="65"/>
                        <a:pt x="34" y="64"/>
                        <a:pt x="34" y="62"/>
                      </a:cubicBezTo>
                      <a:cubicBezTo>
                        <a:pt x="33" y="61"/>
                        <a:pt x="33" y="61"/>
                        <a:pt x="33" y="61"/>
                      </a:cubicBezTo>
                      <a:cubicBezTo>
                        <a:pt x="33" y="60"/>
                        <a:pt x="33" y="59"/>
                        <a:pt x="33" y="59"/>
                      </a:cubicBezTo>
                      <a:cubicBezTo>
                        <a:pt x="33" y="32"/>
                        <a:pt x="55" y="10"/>
                        <a:pt x="82" y="10"/>
                      </a:cubicBezTo>
                      <a:cubicBezTo>
                        <a:pt x="98" y="10"/>
                        <a:pt x="112" y="17"/>
                        <a:pt x="122" y="29"/>
                      </a:cubicBezTo>
                      <a:cubicBezTo>
                        <a:pt x="123" y="31"/>
                        <a:pt x="124" y="32"/>
                        <a:pt x="126" y="31"/>
                      </a:cubicBezTo>
                      <a:cubicBezTo>
                        <a:pt x="128" y="31"/>
                        <a:pt x="131" y="31"/>
                        <a:pt x="133" y="31"/>
                      </a:cubicBezTo>
                      <a:cubicBezTo>
                        <a:pt x="151" y="31"/>
                        <a:pt x="166" y="42"/>
                        <a:pt x="171" y="59"/>
                      </a:cubicBezTo>
                      <a:cubicBezTo>
                        <a:pt x="172" y="61"/>
                        <a:pt x="174" y="63"/>
                        <a:pt x="177" y="62"/>
                      </a:cubicBezTo>
                      <a:cubicBezTo>
                        <a:pt x="178" y="62"/>
                        <a:pt x="179" y="62"/>
                        <a:pt x="180" y="62"/>
                      </a:cubicBezTo>
                      <a:cubicBezTo>
                        <a:pt x="181" y="62"/>
                        <a:pt x="181" y="62"/>
                        <a:pt x="181" y="62"/>
                      </a:cubicBezTo>
                      <a:cubicBezTo>
                        <a:pt x="183" y="62"/>
                        <a:pt x="184" y="62"/>
                        <a:pt x="185" y="62"/>
                      </a:cubicBezTo>
                      <a:cubicBezTo>
                        <a:pt x="185" y="62"/>
                        <a:pt x="186" y="63"/>
                        <a:pt x="186" y="63"/>
                      </a:cubicBezTo>
                      <a:cubicBezTo>
                        <a:pt x="187" y="63"/>
                        <a:pt x="188" y="63"/>
                        <a:pt x="189" y="63"/>
                      </a:cubicBezTo>
                      <a:cubicBezTo>
                        <a:pt x="210" y="67"/>
                        <a:pt x="225" y="85"/>
                        <a:pt x="225" y="107"/>
                      </a:cubicBezTo>
                      <a:cubicBezTo>
                        <a:pt x="225" y="131"/>
                        <a:pt x="205" y="151"/>
                        <a:pt x="181" y="1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538">
                  <a:extLst>
                    <a:ext uri="{FF2B5EF4-FFF2-40B4-BE49-F238E27FC236}">
                      <a16:creationId xmlns:a16="http://schemas.microsoft.com/office/drawing/2014/main" id="{D4BF2E20-DF5A-4429-9DA7-852FC77476C9}"/>
                    </a:ext>
                  </a:extLst>
                </p:cNvPr>
                <p:cNvSpPr>
                  <a:spLocks/>
                </p:cNvSpPr>
                <p:nvPr/>
              </p:nvSpPr>
              <p:spPr bwMode="auto">
                <a:xfrm>
                  <a:off x="12636501" y="2281238"/>
                  <a:ext cx="207963" cy="85725"/>
                </a:xfrm>
                <a:custGeom>
                  <a:avLst/>
                  <a:gdLst>
                    <a:gd name="T0" fmla="*/ 81 w 84"/>
                    <a:gd name="T1" fmla="*/ 8 h 35"/>
                    <a:gd name="T2" fmla="*/ 74 w 84"/>
                    <a:gd name="T3" fmla="*/ 11 h 35"/>
                    <a:gd name="T4" fmla="*/ 72 w 84"/>
                    <a:gd name="T5" fmla="*/ 18 h 35"/>
                    <a:gd name="T6" fmla="*/ 39 w 84"/>
                    <a:gd name="T7" fmla="*/ 0 h 35"/>
                    <a:gd name="T8" fmla="*/ 1 w 84"/>
                    <a:gd name="T9" fmla="*/ 29 h 35"/>
                    <a:gd name="T10" fmla="*/ 4 w 84"/>
                    <a:gd name="T11" fmla="*/ 35 h 35"/>
                    <a:gd name="T12" fmla="*/ 10 w 84"/>
                    <a:gd name="T13" fmla="*/ 31 h 35"/>
                    <a:gd name="T14" fmla="*/ 39 w 84"/>
                    <a:gd name="T15" fmla="*/ 10 h 35"/>
                    <a:gd name="T16" fmla="*/ 62 w 84"/>
                    <a:gd name="T17" fmla="*/ 21 h 35"/>
                    <a:gd name="T18" fmla="*/ 57 w 84"/>
                    <a:gd name="T19" fmla="*/ 19 h 35"/>
                    <a:gd name="T20" fmla="*/ 51 w 84"/>
                    <a:gd name="T21" fmla="*/ 22 h 35"/>
                    <a:gd name="T22" fmla="*/ 53 w 84"/>
                    <a:gd name="T23" fmla="*/ 28 h 35"/>
                    <a:gd name="T24" fmla="*/ 70 w 84"/>
                    <a:gd name="T25" fmla="*/ 34 h 35"/>
                    <a:gd name="T26" fmla="*/ 72 w 84"/>
                    <a:gd name="T27" fmla="*/ 35 h 35"/>
                    <a:gd name="T28" fmla="*/ 72 w 84"/>
                    <a:gd name="T29" fmla="*/ 35 h 35"/>
                    <a:gd name="T30" fmla="*/ 72 w 84"/>
                    <a:gd name="T31" fmla="*/ 35 h 35"/>
                    <a:gd name="T32" fmla="*/ 77 w 84"/>
                    <a:gd name="T33" fmla="*/ 32 h 35"/>
                    <a:gd name="T34" fmla="*/ 83 w 84"/>
                    <a:gd name="T35" fmla="*/ 15 h 35"/>
                    <a:gd name="T36" fmla="*/ 81 w 84"/>
                    <a:gd name="T37"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35">
                      <a:moveTo>
                        <a:pt x="81" y="8"/>
                      </a:moveTo>
                      <a:cubicBezTo>
                        <a:pt x="78" y="8"/>
                        <a:pt x="75" y="9"/>
                        <a:pt x="74" y="11"/>
                      </a:cubicBezTo>
                      <a:cubicBezTo>
                        <a:pt x="72" y="18"/>
                        <a:pt x="72" y="18"/>
                        <a:pt x="72" y="18"/>
                      </a:cubicBezTo>
                      <a:cubicBezTo>
                        <a:pt x="65" y="7"/>
                        <a:pt x="52" y="0"/>
                        <a:pt x="39" y="0"/>
                      </a:cubicBezTo>
                      <a:cubicBezTo>
                        <a:pt x="21" y="0"/>
                        <a:pt x="6" y="12"/>
                        <a:pt x="1" y="29"/>
                      </a:cubicBezTo>
                      <a:cubicBezTo>
                        <a:pt x="0" y="31"/>
                        <a:pt x="2" y="34"/>
                        <a:pt x="4" y="35"/>
                      </a:cubicBezTo>
                      <a:cubicBezTo>
                        <a:pt x="7" y="35"/>
                        <a:pt x="9" y="34"/>
                        <a:pt x="10" y="31"/>
                      </a:cubicBezTo>
                      <a:cubicBezTo>
                        <a:pt x="14" y="19"/>
                        <a:pt x="26" y="10"/>
                        <a:pt x="39" y="10"/>
                      </a:cubicBezTo>
                      <a:cubicBezTo>
                        <a:pt x="48" y="10"/>
                        <a:pt x="56" y="14"/>
                        <a:pt x="62" y="21"/>
                      </a:cubicBezTo>
                      <a:cubicBezTo>
                        <a:pt x="57" y="19"/>
                        <a:pt x="57" y="19"/>
                        <a:pt x="57" y="19"/>
                      </a:cubicBezTo>
                      <a:cubicBezTo>
                        <a:pt x="54" y="18"/>
                        <a:pt x="52" y="19"/>
                        <a:pt x="51" y="22"/>
                      </a:cubicBezTo>
                      <a:cubicBezTo>
                        <a:pt x="50" y="24"/>
                        <a:pt x="51" y="27"/>
                        <a:pt x="53" y="28"/>
                      </a:cubicBezTo>
                      <a:cubicBezTo>
                        <a:pt x="70" y="34"/>
                        <a:pt x="70" y="34"/>
                        <a:pt x="70" y="34"/>
                      </a:cubicBezTo>
                      <a:cubicBezTo>
                        <a:pt x="71" y="35"/>
                        <a:pt x="71" y="35"/>
                        <a:pt x="72" y="35"/>
                      </a:cubicBezTo>
                      <a:cubicBezTo>
                        <a:pt x="72" y="35"/>
                        <a:pt x="72" y="35"/>
                        <a:pt x="72" y="35"/>
                      </a:cubicBezTo>
                      <a:cubicBezTo>
                        <a:pt x="72" y="35"/>
                        <a:pt x="72" y="35"/>
                        <a:pt x="72" y="35"/>
                      </a:cubicBezTo>
                      <a:cubicBezTo>
                        <a:pt x="74" y="35"/>
                        <a:pt x="76" y="34"/>
                        <a:pt x="77" y="32"/>
                      </a:cubicBezTo>
                      <a:cubicBezTo>
                        <a:pt x="83" y="15"/>
                        <a:pt x="83" y="15"/>
                        <a:pt x="83" y="15"/>
                      </a:cubicBezTo>
                      <a:cubicBezTo>
                        <a:pt x="84" y="12"/>
                        <a:pt x="83" y="9"/>
                        <a:pt x="81"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539">
                  <a:extLst>
                    <a:ext uri="{FF2B5EF4-FFF2-40B4-BE49-F238E27FC236}">
                      <a16:creationId xmlns:a16="http://schemas.microsoft.com/office/drawing/2014/main" id="{8B50544C-18B6-41F6-BD82-7374E0DD2275}"/>
                    </a:ext>
                  </a:extLst>
                </p:cNvPr>
                <p:cNvSpPr>
                  <a:spLocks/>
                </p:cNvSpPr>
                <p:nvPr/>
              </p:nvSpPr>
              <p:spPr bwMode="auto">
                <a:xfrm>
                  <a:off x="12622213" y="2389188"/>
                  <a:ext cx="207963" cy="87312"/>
                </a:xfrm>
                <a:custGeom>
                  <a:avLst/>
                  <a:gdLst>
                    <a:gd name="T0" fmla="*/ 80 w 84"/>
                    <a:gd name="T1" fmla="*/ 1 h 35"/>
                    <a:gd name="T2" fmla="*/ 74 w 84"/>
                    <a:gd name="T3" fmla="*/ 4 h 35"/>
                    <a:gd name="T4" fmla="*/ 45 w 84"/>
                    <a:gd name="T5" fmla="*/ 26 h 35"/>
                    <a:gd name="T6" fmla="*/ 22 w 84"/>
                    <a:gd name="T7" fmla="*/ 15 h 35"/>
                    <a:gd name="T8" fmla="*/ 27 w 84"/>
                    <a:gd name="T9" fmla="*/ 16 h 35"/>
                    <a:gd name="T10" fmla="*/ 33 w 84"/>
                    <a:gd name="T11" fmla="*/ 14 h 35"/>
                    <a:gd name="T12" fmla="*/ 30 w 84"/>
                    <a:gd name="T13" fmla="*/ 8 h 35"/>
                    <a:gd name="T14" fmla="*/ 14 w 84"/>
                    <a:gd name="T15" fmla="*/ 1 h 35"/>
                    <a:gd name="T16" fmla="*/ 14 w 84"/>
                    <a:gd name="T17" fmla="*/ 1 h 35"/>
                    <a:gd name="T18" fmla="*/ 13 w 84"/>
                    <a:gd name="T19" fmla="*/ 1 h 35"/>
                    <a:gd name="T20" fmla="*/ 13 w 84"/>
                    <a:gd name="T21" fmla="*/ 1 h 35"/>
                    <a:gd name="T22" fmla="*/ 12 w 84"/>
                    <a:gd name="T23" fmla="*/ 1 h 35"/>
                    <a:gd name="T24" fmla="*/ 11 w 84"/>
                    <a:gd name="T25" fmla="*/ 1 h 35"/>
                    <a:gd name="T26" fmla="*/ 10 w 84"/>
                    <a:gd name="T27" fmla="*/ 1 h 35"/>
                    <a:gd name="T28" fmla="*/ 10 w 84"/>
                    <a:gd name="T29" fmla="*/ 1 h 35"/>
                    <a:gd name="T30" fmla="*/ 7 w 84"/>
                    <a:gd name="T31" fmla="*/ 4 h 35"/>
                    <a:gd name="T32" fmla="*/ 1 w 84"/>
                    <a:gd name="T33" fmla="*/ 21 h 35"/>
                    <a:gd name="T34" fmla="*/ 3 w 84"/>
                    <a:gd name="T35" fmla="*/ 27 h 35"/>
                    <a:gd name="T36" fmla="*/ 5 w 84"/>
                    <a:gd name="T37" fmla="*/ 27 h 35"/>
                    <a:gd name="T38" fmla="*/ 10 w 84"/>
                    <a:gd name="T39" fmla="*/ 24 h 35"/>
                    <a:gd name="T40" fmla="*/ 12 w 84"/>
                    <a:gd name="T41" fmla="*/ 17 h 35"/>
                    <a:gd name="T42" fmla="*/ 45 w 84"/>
                    <a:gd name="T43" fmla="*/ 35 h 35"/>
                    <a:gd name="T44" fmla="*/ 83 w 84"/>
                    <a:gd name="T45" fmla="*/ 7 h 35"/>
                    <a:gd name="T46" fmla="*/ 80 w 84"/>
                    <a:gd name="T4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35">
                      <a:moveTo>
                        <a:pt x="80" y="1"/>
                      </a:moveTo>
                      <a:cubicBezTo>
                        <a:pt x="77" y="0"/>
                        <a:pt x="74" y="1"/>
                        <a:pt x="74" y="4"/>
                      </a:cubicBezTo>
                      <a:cubicBezTo>
                        <a:pt x="70" y="17"/>
                        <a:pt x="58" y="26"/>
                        <a:pt x="45" y="26"/>
                      </a:cubicBezTo>
                      <a:cubicBezTo>
                        <a:pt x="36" y="26"/>
                        <a:pt x="28" y="21"/>
                        <a:pt x="22" y="15"/>
                      </a:cubicBezTo>
                      <a:cubicBezTo>
                        <a:pt x="27" y="16"/>
                        <a:pt x="27" y="16"/>
                        <a:pt x="27" y="16"/>
                      </a:cubicBezTo>
                      <a:cubicBezTo>
                        <a:pt x="29" y="17"/>
                        <a:pt x="32" y="16"/>
                        <a:pt x="33" y="14"/>
                      </a:cubicBezTo>
                      <a:cubicBezTo>
                        <a:pt x="34" y="11"/>
                        <a:pt x="33" y="8"/>
                        <a:pt x="30" y="8"/>
                      </a:cubicBezTo>
                      <a:cubicBezTo>
                        <a:pt x="14" y="1"/>
                        <a:pt x="14" y="1"/>
                        <a:pt x="14" y="1"/>
                      </a:cubicBezTo>
                      <a:cubicBezTo>
                        <a:pt x="14" y="1"/>
                        <a:pt x="14" y="1"/>
                        <a:pt x="14" y="1"/>
                      </a:cubicBezTo>
                      <a:cubicBezTo>
                        <a:pt x="13" y="1"/>
                        <a:pt x="13" y="1"/>
                        <a:pt x="13" y="1"/>
                      </a:cubicBezTo>
                      <a:cubicBezTo>
                        <a:pt x="13" y="1"/>
                        <a:pt x="13" y="1"/>
                        <a:pt x="13" y="1"/>
                      </a:cubicBezTo>
                      <a:cubicBezTo>
                        <a:pt x="13" y="1"/>
                        <a:pt x="12" y="1"/>
                        <a:pt x="12" y="1"/>
                      </a:cubicBezTo>
                      <a:cubicBezTo>
                        <a:pt x="12" y="1"/>
                        <a:pt x="11" y="1"/>
                        <a:pt x="11" y="1"/>
                      </a:cubicBezTo>
                      <a:cubicBezTo>
                        <a:pt x="11" y="1"/>
                        <a:pt x="11" y="1"/>
                        <a:pt x="10" y="1"/>
                      </a:cubicBezTo>
                      <a:cubicBezTo>
                        <a:pt x="10" y="1"/>
                        <a:pt x="10" y="1"/>
                        <a:pt x="10" y="1"/>
                      </a:cubicBezTo>
                      <a:cubicBezTo>
                        <a:pt x="9" y="1"/>
                        <a:pt x="8" y="2"/>
                        <a:pt x="7" y="4"/>
                      </a:cubicBezTo>
                      <a:cubicBezTo>
                        <a:pt x="1" y="21"/>
                        <a:pt x="1" y="21"/>
                        <a:pt x="1" y="21"/>
                      </a:cubicBezTo>
                      <a:cubicBezTo>
                        <a:pt x="0" y="23"/>
                        <a:pt x="1" y="26"/>
                        <a:pt x="3" y="27"/>
                      </a:cubicBezTo>
                      <a:cubicBezTo>
                        <a:pt x="4" y="27"/>
                        <a:pt x="4" y="27"/>
                        <a:pt x="5" y="27"/>
                      </a:cubicBezTo>
                      <a:cubicBezTo>
                        <a:pt x="7" y="27"/>
                        <a:pt x="9" y="26"/>
                        <a:pt x="10" y="24"/>
                      </a:cubicBezTo>
                      <a:cubicBezTo>
                        <a:pt x="12" y="17"/>
                        <a:pt x="12" y="17"/>
                        <a:pt x="12" y="17"/>
                      </a:cubicBezTo>
                      <a:cubicBezTo>
                        <a:pt x="19" y="28"/>
                        <a:pt x="32" y="35"/>
                        <a:pt x="45" y="35"/>
                      </a:cubicBezTo>
                      <a:cubicBezTo>
                        <a:pt x="62" y="35"/>
                        <a:pt x="78" y="23"/>
                        <a:pt x="83" y="7"/>
                      </a:cubicBezTo>
                      <a:cubicBezTo>
                        <a:pt x="84" y="4"/>
                        <a:pt x="82" y="2"/>
                        <a:pt x="8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0" name="Group 9">
            <a:extLst>
              <a:ext uri="{FF2B5EF4-FFF2-40B4-BE49-F238E27FC236}">
                <a16:creationId xmlns:a16="http://schemas.microsoft.com/office/drawing/2014/main" id="{AE47A523-2F6F-4B1D-B74F-EED295D80BD3}"/>
              </a:ext>
            </a:extLst>
          </p:cNvPr>
          <p:cNvGrpSpPr/>
          <p:nvPr/>
        </p:nvGrpSpPr>
        <p:grpSpPr>
          <a:xfrm>
            <a:off x="3868374" y="4344542"/>
            <a:ext cx="1311050" cy="554919"/>
            <a:chOff x="3868374" y="4363396"/>
            <a:chExt cx="1311050" cy="554919"/>
          </a:xfrm>
        </p:grpSpPr>
        <p:sp>
          <p:nvSpPr>
            <p:cNvPr id="126" name="TextBox 125">
              <a:extLst>
                <a:ext uri="{FF2B5EF4-FFF2-40B4-BE49-F238E27FC236}">
                  <a16:creationId xmlns:a16="http://schemas.microsoft.com/office/drawing/2014/main" id="{E5CEB071-9AAF-44A1-8B7F-6F36852098A3}"/>
                </a:ext>
              </a:extLst>
            </p:cNvPr>
            <p:cNvSpPr txBox="1"/>
            <p:nvPr/>
          </p:nvSpPr>
          <p:spPr>
            <a:xfrm>
              <a:off x="3868374" y="4611370"/>
              <a:ext cx="703425" cy="230832"/>
            </a:xfrm>
            <a:prstGeom prst="rect">
              <a:avLst/>
            </a:prstGeom>
            <a:noFill/>
          </p:spPr>
          <p:txBody>
            <a:bodyPr wrap="square" rtlCol="0">
              <a:spAutoFit/>
            </a:bodyPr>
            <a:lstStyle/>
            <a:p>
              <a:pPr algn="r"/>
              <a:r>
                <a:rPr lang="en-US" sz="900" b="1">
                  <a:solidFill>
                    <a:srgbClr val="000000"/>
                  </a:solidFill>
                  <a:latin typeface="Open Sans" panose="020B0606030504020204" pitchFamily="34" charset="0"/>
                  <a:ea typeface="Open Sans" panose="020B0606030504020204" pitchFamily="34" charset="0"/>
                  <a:cs typeface="Open Sans" panose="020B0606030504020204" pitchFamily="34" charset="0"/>
                </a:rPr>
                <a:t>Cyber AI</a:t>
              </a:r>
            </a:p>
          </p:txBody>
        </p:sp>
        <p:grpSp>
          <p:nvGrpSpPr>
            <p:cNvPr id="3" name="Group 2">
              <a:extLst>
                <a:ext uri="{FF2B5EF4-FFF2-40B4-BE49-F238E27FC236}">
                  <a16:creationId xmlns:a16="http://schemas.microsoft.com/office/drawing/2014/main" id="{06818DA3-7409-4E75-B2EF-A4EBB6A725D8}"/>
                </a:ext>
              </a:extLst>
            </p:cNvPr>
            <p:cNvGrpSpPr/>
            <p:nvPr/>
          </p:nvGrpSpPr>
          <p:grpSpPr>
            <a:xfrm>
              <a:off x="4624505" y="4363396"/>
              <a:ext cx="554919" cy="554919"/>
              <a:chOff x="6189355" y="2082109"/>
              <a:chExt cx="554919" cy="554919"/>
            </a:xfrm>
          </p:grpSpPr>
          <p:sp>
            <p:nvSpPr>
              <p:cNvPr id="150" name="Oval 149">
                <a:extLst>
                  <a:ext uri="{FF2B5EF4-FFF2-40B4-BE49-F238E27FC236}">
                    <a16:creationId xmlns:a16="http://schemas.microsoft.com/office/drawing/2014/main" id="{20F963FE-11AF-4C02-A153-6B518B3A7511}"/>
                  </a:ext>
                </a:extLst>
              </p:cNvPr>
              <p:cNvSpPr/>
              <p:nvPr/>
            </p:nvSpPr>
            <p:spPr>
              <a:xfrm>
                <a:off x="6189355" y="2082109"/>
                <a:ext cx="554919" cy="554919"/>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Graphic 151" descr="Circles with lines">
                <a:extLst>
                  <a:ext uri="{FF2B5EF4-FFF2-40B4-BE49-F238E27FC236}">
                    <a16:creationId xmlns:a16="http://schemas.microsoft.com/office/drawing/2014/main" id="{6152F782-3EBC-4711-B77C-C902A86DCD8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230992" y="2124618"/>
                <a:ext cx="469233" cy="469233"/>
              </a:xfrm>
              <a:prstGeom prst="rect">
                <a:avLst/>
              </a:prstGeom>
            </p:spPr>
          </p:pic>
        </p:grpSp>
      </p:grpSp>
      <p:pic>
        <p:nvPicPr>
          <p:cNvPr id="149" name="Picture 148">
            <a:extLst>
              <a:ext uri="{FF2B5EF4-FFF2-40B4-BE49-F238E27FC236}">
                <a16:creationId xmlns:a16="http://schemas.microsoft.com/office/drawing/2014/main" id="{5D4E0C3E-ADB3-46EF-A75B-09C7F54F62AA}"/>
              </a:ext>
            </a:extLst>
          </p:cNvPr>
          <p:cNvPicPr>
            <a:picLocks noChangeAspect="1"/>
          </p:cNvPicPr>
          <p:nvPr/>
        </p:nvPicPr>
        <p:blipFill>
          <a:blip r:embed="rId4" cstate="screen">
            <a:alphaModFix amt="22000"/>
            <a:extLst>
              <a:ext uri="{28A0092B-C50C-407E-A947-70E740481C1C}">
                <a14:useLocalDpi xmlns:a14="http://schemas.microsoft.com/office/drawing/2010/main"/>
              </a:ext>
            </a:extLst>
          </a:blip>
          <a:stretch>
            <a:fillRect/>
          </a:stretch>
        </p:blipFill>
        <p:spPr>
          <a:xfrm>
            <a:off x="2815511" y="594368"/>
            <a:ext cx="6465202" cy="6465200"/>
          </a:xfrm>
          <a:prstGeom prst="rect">
            <a:avLst/>
          </a:prstGeom>
        </p:spPr>
      </p:pic>
    </p:spTree>
    <p:extLst>
      <p:ext uri="{BB962C8B-B14F-4D97-AF65-F5344CB8AC3E}">
        <p14:creationId xmlns:p14="http://schemas.microsoft.com/office/powerpoint/2010/main" val="410068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D7E650-5AF2-44F4-8E40-F35B3FA638A2}"/>
              </a:ext>
            </a:extLst>
          </p:cNvPr>
          <p:cNvSpPr>
            <a:spLocks noGrp="1"/>
          </p:cNvSpPr>
          <p:nvPr>
            <p:ph type="body" sz="quarter" idx="10"/>
          </p:nvPr>
        </p:nvSpPr>
        <p:spPr/>
        <p:txBody>
          <a:bodyPr/>
          <a:lstStyle/>
          <a:p>
            <a:r>
              <a:rPr lang="en-US"/>
              <a:t>Innovative Ecosystems</a:t>
            </a:r>
          </a:p>
        </p:txBody>
      </p:sp>
      <p:sp>
        <p:nvSpPr>
          <p:cNvPr id="3" name="Text Placeholder 2">
            <a:extLst>
              <a:ext uri="{FF2B5EF4-FFF2-40B4-BE49-F238E27FC236}">
                <a16:creationId xmlns:a16="http://schemas.microsoft.com/office/drawing/2014/main" id="{FB7E8518-9BC3-4178-A319-27302A74B701}"/>
              </a:ext>
            </a:extLst>
          </p:cNvPr>
          <p:cNvSpPr>
            <a:spLocks noGrp="1"/>
          </p:cNvSpPr>
          <p:nvPr>
            <p:ph type="body" sz="quarter" idx="11"/>
          </p:nvPr>
        </p:nvSpPr>
        <p:spPr/>
        <p:txBody>
          <a:bodyPr/>
          <a:lstStyle/>
          <a:p>
            <a:r>
              <a:rPr lang="en-US"/>
              <a:t>We orchestrate and curate innovative partnerships to address the most complex industry and domain business issues for our clients</a:t>
            </a:r>
          </a:p>
        </p:txBody>
      </p:sp>
      <p:sp>
        <p:nvSpPr>
          <p:cNvPr id="65" name="TextBox 64">
            <a:extLst>
              <a:ext uri="{FF2B5EF4-FFF2-40B4-BE49-F238E27FC236}">
                <a16:creationId xmlns:a16="http://schemas.microsoft.com/office/drawing/2014/main" id="{CC53EA42-AF11-4291-8A74-8C7C8FEBC9B3}"/>
              </a:ext>
            </a:extLst>
          </p:cNvPr>
          <p:cNvSpPr txBox="1"/>
          <p:nvPr/>
        </p:nvSpPr>
        <p:spPr>
          <a:xfrm>
            <a:off x="1324853" y="3040312"/>
            <a:ext cx="1800858" cy="3323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Pct val="100000"/>
              <a:buFontTx/>
              <a:buNone/>
              <a:tabLst/>
              <a:defRPr/>
            </a:pPr>
            <a:r>
              <a:rPr kumimoji="0" lang="en-US" sz="1200" b="1" i="0" u="none" strike="noStrike" kern="0" cap="none" spc="0" normalizeH="0" baseline="0" noProof="0">
                <a:ln>
                  <a:noFill/>
                </a:ln>
                <a:solidFill>
                  <a:srgbClr val="53565B"/>
                </a:solidFill>
                <a:effectLst/>
                <a:uLnTx/>
                <a:uFillTx/>
                <a:latin typeface="Open Sans"/>
                <a:ea typeface="+mn-ea"/>
                <a:cs typeface="+mn-cs"/>
              </a:rPr>
              <a:t> </a:t>
            </a:r>
          </a:p>
          <a:p>
            <a:pPr marL="0" marR="0" lvl="0" indent="0" algn="r" defTabSz="914400" rtl="0" eaLnBrk="1" fontAlgn="auto" latinLnBrk="0" hangingPunct="1">
              <a:lnSpc>
                <a:spcPct val="90000"/>
              </a:lnSpc>
              <a:spcBef>
                <a:spcPts val="0"/>
              </a:spcBef>
              <a:spcAft>
                <a:spcPts val="0"/>
              </a:spcAft>
              <a:buClrTx/>
              <a:buSzPct val="100000"/>
              <a:buFontTx/>
              <a:buNone/>
              <a:tabLst/>
              <a:defRPr/>
            </a:pPr>
            <a:r>
              <a:rPr kumimoji="0" lang="en-US" sz="1200" b="1" i="0" u="none" strike="noStrike" kern="0" cap="none" spc="0" normalizeH="0" baseline="0" noProof="0">
                <a:ln>
                  <a:noFill/>
                </a:ln>
                <a:solidFill>
                  <a:srgbClr val="53565B"/>
                </a:solidFill>
                <a:effectLst/>
                <a:uLnTx/>
                <a:uFillTx/>
                <a:latin typeface="Open Sans"/>
                <a:ea typeface="+mn-ea"/>
                <a:cs typeface="+mn-cs"/>
              </a:rPr>
              <a:t>Technology Vendors </a:t>
            </a:r>
          </a:p>
        </p:txBody>
      </p:sp>
      <p:sp>
        <p:nvSpPr>
          <p:cNvPr id="66" name="TextBox 65">
            <a:extLst>
              <a:ext uri="{FF2B5EF4-FFF2-40B4-BE49-F238E27FC236}">
                <a16:creationId xmlns:a16="http://schemas.microsoft.com/office/drawing/2014/main" id="{0291F75F-4EA7-4E47-88A9-F4AD2759AA59}"/>
              </a:ext>
            </a:extLst>
          </p:cNvPr>
          <p:cNvSpPr txBox="1"/>
          <p:nvPr/>
        </p:nvSpPr>
        <p:spPr>
          <a:xfrm>
            <a:off x="9027904" y="3206512"/>
            <a:ext cx="2349548" cy="1661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Pct val="100000"/>
              <a:buFontTx/>
              <a:buNone/>
              <a:tabLst/>
              <a:defRPr/>
            </a:pPr>
            <a:r>
              <a:rPr kumimoji="0" lang="en-US" sz="1200" b="1" i="0" u="none" strike="noStrike" kern="0" cap="none" spc="0" normalizeH="0" baseline="0" noProof="0">
                <a:ln>
                  <a:noFill/>
                </a:ln>
                <a:solidFill>
                  <a:srgbClr val="012169"/>
                </a:solidFill>
                <a:effectLst/>
                <a:uLnTx/>
                <a:uFillTx/>
                <a:latin typeface="Open Sans"/>
                <a:ea typeface="+mn-ea"/>
                <a:cs typeface="+mn-cs"/>
              </a:rPr>
              <a:t>Collaboration and Consortia</a:t>
            </a:r>
          </a:p>
        </p:txBody>
      </p:sp>
      <p:sp>
        <p:nvSpPr>
          <p:cNvPr id="67" name="TextBox 66">
            <a:extLst>
              <a:ext uri="{FF2B5EF4-FFF2-40B4-BE49-F238E27FC236}">
                <a16:creationId xmlns:a16="http://schemas.microsoft.com/office/drawing/2014/main" id="{7ABF3B01-53BA-46F5-9687-D73F3D1D8C3F}"/>
              </a:ext>
            </a:extLst>
          </p:cNvPr>
          <p:cNvSpPr txBox="1"/>
          <p:nvPr/>
        </p:nvSpPr>
        <p:spPr>
          <a:xfrm>
            <a:off x="9034439" y="1524384"/>
            <a:ext cx="1804980" cy="3323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Pct val="100000"/>
              <a:buFontTx/>
              <a:buNone/>
              <a:tabLst/>
              <a:defRPr/>
            </a:pPr>
            <a:r>
              <a:rPr kumimoji="0" lang="en-US" sz="1200" b="1" i="0" u="none" strike="noStrike" kern="0" cap="none" spc="0" normalizeH="0" baseline="0" noProof="0">
                <a:ln>
                  <a:noFill/>
                </a:ln>
                <a:solidFill>
                  <a:srgbClr val="86BC25"/>
                </a:solidFill>
                <a:effectLst/>
                <a:uLnTx/>
                <a:uFillTx/>
                <a:latin typeface="Open Sans"/>
                <a:ea typeface="+mn-ea"/>
                <a:cs typeface="+mn-cs"/>
              </a:rPr>
              <a:t>Academic and Public Policy Organizations</a:t>
            </a:r>
          </a:p>
        </p:txBody>
      </p:sp>
      <p:sp>
        <p:nvSpPr>
          <p:cNvPr id="68" name="TextBox 67">
            <a:extLst>
              <a:ext uri="{FF2B5EF4-FFF2-40B4-BE49-F238E27FC236}">
                <a16:creationId xmlns:a16="http://schemas.microsoft.com/office/drawing/2014/main" id="{31F5B58A-B08D-486F-8501-B68B4095FDF8}"/>
              </a:ext>
            </a:extLst>
          </p:cNvPr>
          <p:cNvSpPr txBox="1"/>
          <p:nvPr/>
        </p:nvSpPr>
        <p:spPr>
          <a:xfrm>
            <a:off x="825382" y="5498515"/>
            <a:ext cx="2303232" cy="50783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prstClr val="black"/>
                </a:solidFill>
                <a:effectLst/>
                <a:uLnTx/>
                <a:uFillTx/>
                <a:latin typeface="Open Sans"/>
                <a:ea typeface="+mn-ea"/>
                <a:cs typeface="+mn-cs"/>
              </a:rPr>
              <a:t>Curating and delivering proprietary data to practitioners and clients across domains</a:t>
            </a:r>
          </a:p>
        </p:txBody>
      </p:sp>
      <p:sp>
        <p:nvSpPr>
          <p:cNvPr id="69" name="TextBox 68">
            <a:extLst>
              <a:ext uri="{FF2B5EF4-FFF2-40B4-BE49-F238E27FC236}">
                <a16:creationId xmlns:a16="http://schemas.microsoft.com/office/drawing/2014/main" id="{CABE6A20-3AF3-46F3-94E2-46EAC72D2273}"/>
              </a:ext>
            </a:extLst>
          </p:cNvPr>
          <p:cNvSpPr txBox="1"/>
          <p:nvPr/>
        </p:nvSpPr>
        <p:spPr>
          <a:xfrm>
            <a:off x="737862" y="1690584"/>
            <a:ext cx="2380994" cy="1661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Pct val="100000"/>
              <a:buFontTx/>
              <a:buNone/>
              <a:tabLst/>
              <a:defRPr/>
            </a:pPr>
            <a:r>
              <a:rPr kumimoji="0" lang="en-US" sz="1200" b="1" i="0" u="none" strike="noStrike" kern="0" cap="none" spc="0" normalizeH="0" baseline="0" noProof="0">
                <a:ln>
                  <a:noFill/>
                </a:ln>
                <a:solidFill>
                  <a:srgbClr val="307238"/>
                </a:solidFill>
                <a:effectLst/>
                <a:uLnTx/>
                <a:uFillTx/>
                <a:latin typeface="Open Sans"/>
                <a:ea typeface="+mn-ea"/>
                <a:cs typeface="+mn-cs"/>
              </a:rPr>
              <a:t>Open Source Tools</a:t>
            </a:r>
          </a:p>
        </p:txBody>
      </p:sp>
      <p:sp>
        <p:nvSpPr>
          <p:cNvPr id="70" name="TextBox 69">
            <a:extLst>
              <a:ext uri="{FF2B5EF4-FFF2-40B4-BE49-F238E27FC236}">
                <a16:creationId xmlns:a16="http://schemas.microsoft.com/office/drawing/2014/main" id="{7647944E-FC92-4A49-A959-B5162617A800}"/>
              </a:ext>
            </a:extLst>
          </p:cNvPr>
          <p:cNvSpPr txBox="1"/>
          <p:nvPr/>
        </p:nvSpPr>
        <p:spPr>
          <a:xfrm>
            <a:off x="553226" y="3533984"/>
            <a:ext cx="2575388" cy="50783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prstClr val="black"/>
                </a:solidFill>
                <a:effectLst/>
                <a:uLnTx/>
                <a:uFillTx/>
                <a:latin typeface="Open Sans"/>
                <a:ea typeface="+mn-ea"/>
                <a:cs typeface="+mn-cs"/>
              </a:rPr>
              <a:t>Partnering with technology vendors to deliver new offerings and accelerated value to our clients</a:t>
            </a:r>
          </a:p>
        </p:txBody>
      </p:sp>
      <p:sp>
        <p:nvSpPr>
          <p:cNvPr id="71" name="TextBox 70">
            <a:extLst>
              <a:ext uri="{FF2B5EF4-FFF2-40B4-BE49-F238E27FC236}">
                <a16:creationId xmlns:a16="http://schemas.microsoft.com/office/drawing/2014/main" id="{DFF22ED2-FE6E-4139-9E72-879E290074F7}"/>
              </a:ext>
            </a:extLst>
          </p:cNvPr>
          <p:cNvSpPr txBox="1"/>
          <p:nvPr/>
        </p:nvSpPr>
        <p:spPr>
          <a:xfrm>
            <a:off x="9049016" y="2061926"/>
            <a:ext cx="2564177"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prstClr val="black"/>
                </a:solidFill>
                <a:effectLst/>
                <a:uLnTx/>
                <a:uFillTx/>
                <a:latin typeface="Open Sans"/>
                <a:ea typeface="+mn-ea"/>
                <a:cs typeface="+mn-cs"/>
              </a:rPr>
              <a:t>Collaborating with academic and public policy organizations to shape tomorrow’s views </a:t>
            </a:r>
          </a:p>
        </p:txBody>
      </p:sp>
      <p:sp>
        <p:nvSpPr>
          <p:cNvPr id="72" name="TextBox 71">
            <a:extLst>
              <a:ext uri="{FF2B5EF4-FFF2-40B4-BE49-F238E27FC236}">
                <a16:creationId xmlns:a16="http://schemas.microsoft.com/office/drawing/2014/main" id="{8E08B937-B429-4B70-93FC-85B1DBA1E844}"/>
              </a:ext>
            </a:extLst>
          </p:cNvPr>
          <p:cNvSpPr txBox="1"/>
          <p:nvPr/>
        </p:nvSpPr>
        <p:spPr>
          <a:xfrm>
            <a:off x="9049016" y="3533984"/>
            <a:ext cx="2453498"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prstClr val="black"/>
                </a:solidFill>
                <a:effectLst/>
                <a:uLnTx/>
                <a:uFillTx/>
                <a:latin typeface="Open Sans"/>
                <a:ea typeface="+mn-ea"/>
                <a:cs typeface="+mn-cs"/>
              </a:rPr>
              <a:t>Collaborating with a consortium of industry focused organizations to bring innovation to our clients</a:t>
            </a:r>
          </a:p>
        </p:txBody>
      </p:sp>
      <p:sp>
        <p:nvSpPr>
          <p:cNvPr id="73" name="TextBox 72">
            <a:extLst>
              <a:ext uri="{FF2B5EF4-FFF2-40B4-BE49-F238E27FC236}">
                <a16:creationId xmlns:a16="http://schemas.microsoft.com/office/drawing/2014/main" id="{FEA82F6F-A5B0-41CA-B396-568160CA064E}"/>
              </a:ext>
            </a:extLst>
          </p:cNvPr>
          <p:cNvSpPr txBox="1"/>
          <p:nvPr/>
        </p:nvSpPr>
        <p:spPr>
          <a:xfrm>
            <a:off x="9034437" y="5204732"/>
            <a:ext cx="2367278" cy="1661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90000"/>
              </a:lnSpc>
              <a:spcBef>
                <a:spcPts val="0"/>
              </a:spcBef>
              <a:spcAft>
                <a:spcPts val="0"/>
              </a:spcAft>
              <a:buClrTx/>
              <a:buSzPct val="100000"/>
              <a:buFontTx/>
              <a:buNone/>
              <a:tabLst/>
              <a:defRPr/>
            </a:pPr>
            <a:r>
              <a:rPr kumimoji="0" lang="en-US" sz="1200" b="1" i="0" u="none" strike="noStrike" kern="0" cap="none" spc="0" normalizeH="0" baseline="0" noProof="0">
                <a:ln>
                  <a:noFill/>
                </a:ln>
                <a:solidFill>
                  <a:srgbClr val="0098A9"/>
                </a:solidFill>
                <a:effectLst/>
                <a:uLnTx/>
                <a:uFillTx/>
                <a:latin typeface="Open Sans"/>
                <a:ea typeface="+mn-ea"/>
                <a:cs typeface="+mn-cs"/>
              </a:rPr>
              <a:t>Start-up Ecosystem</a:t>
            </a:r>
          </a:p>
        </p:txBody>
      </p:sp>
      <p:sp>
        <p:nvSpPr>
          <p:cNvPr id="74" name="TextBox 73">
            <a:extLst>
              <a:ext uri="{FF2B5EF4-FFF2-40B4-BE49-F238E27FC236}">
                <a16:creationId xmlns:a16="http://schemas.microsoft.com/office/drawing/2014/main" id="{F528F0A6-3B93-4EB2-BC1E-0BF3DDCD53BE}"/>
              </a:ext>
            </a:extLst>
          </p:cNvPr>
          <p:cNvSpPr txBox="1"/>
          <p:nvPr/>
        </p:nvSpPr>
        <p:spPr>
          <a:xfrm>
            <a:off x="9049016" y="5498515"/>
            <a:ext cx="2742964"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prstClr val="black"/>
                </a:solidFill>
                <a:effectLst/>
                <a:uLnTx/>
                <a:uFillTx/>
                <a:latin typeface="Open Sans"/>
                <a:ea typeface="+mn-ea"/>
                <a:cs typeface="+mn-cs"/>
              </a:rPr>
              <a:t>Tapping into the latest innovation through our Deloitte Catalyst AI ecosystem to innovate into the future</a:t>
            </a:r>
          </a:p>
        </p:txBody>
      </p:sp>
      <p:cxnSp>
        <p:nvCxnSpPr>
          <p:cNvPr id="75" name="Straight Connector 74">
            <a:extLst>
              <a:ext uri="{FF2B5EF4-FFF2-40B4-BE49-F238E27FC236}">
                <a16:creationId xmlns:a16="http://schemas.microsoft.com/office/drawing/2014/main" id="{0F2943D5-4567-4386-9F38-3254648CC158}"/>
              </a:ext>
            </a:extLst>
          </p:cNvPr>
          <p:cNvCxnSpPr/>
          <p:nvPr/>
        </p:nvCxnSpPr>
        <p:spPr>
          <a:xfrm>
            <a:off x="646113" y="1932832"/>
            <a:ext cx="2472743" cy="0"/>
          </a:xfrm>
          <a:prstGeom prst="line">
            <a:avLst/>
          </a:prstGeom>
          <a:ln w="25400">
            <a:solidFill>
              <a:srgbClr val="629067"/>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ABD2E12-DF93-4F45-BA82-8822EE5A693F}"/>
              </a:ext>
            </a:extLst>
          </p:cNvPr>
          <p:cNvCxnSpPr/>
          <p:nvPr/>
        </p:nvCxnSpPr>
        <p:spPr>
          <a:xfrm>
            <a:off x="646113" y="3411008"/>
            <a:ext cx="2472743" cy="0"/>
          </a:xfrm>
          <a:prstGeom prst="line">
            <a:avLst/>
          </a:prstGeom>
          <a:ln w="25400">
            <a:solidFill>
              <a:srgbClr val="E7EAE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FD36BDE-CED5-4DC2-8909-D84A0396C30B}"/>
              </a:ext>
            </a:extLst>
          </p:cNvPr>
          <p:cNvCxnSpPr/>
          <p:nvPr/>
        </p:nvCxnSpPr>
        <p:spPr>
          <a:xfrm>
            <a:off x="654031" y="5369851"/>
            <a:ext cx="2472743" cy="0"/>
          </a:xfrm>
          <a:prstGeom prst="line">
            <a:avLst/>
          </a:prstGeom>
          <a:ln w="25400">
            <a:solidFill>
              <a:srgbClr val="9BCAEC"/>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9D09DAE-616D-4AC8-8157-63C4F492E191}"/>
              </a:ext>
            </a:extLst>
          </p:cNvPr>
          <p:cNvCxnSpPr/>
          <p:nvPr/>
        </p:nvCxnSpPr>
        <p:spPr>
          <a:xfrm>
            <a:off x="9034436" y="1932832"/>
            <a:ext cx="2472743" cy="0"/>
          </a:xfrm>
          <a:prstGeom prst="line">
            <a:avLst/>
          </a:prstGeom>
          <a:ln w="25400">
            <a:solidFill>
              <a:srgbClr val="ADCC76"/>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85C0E19-1FD9-4D41-BCC2-AF2EE9237447}"/>
              </a:ext>
            </a:extLst>
          </p:cNvPr>
          <p:cNvCxnSpPr/>
          <p:nvPr/>
        </p:nvCxnSpPr>
        <p:spPr>
          <a:xfrm>
            <a:off x="9034435" y="3411008"/>
            <a:ext cx="2472743" cy="0"/>
          </a:xfrm>
          <a:prstGeom prst="line">
            <a:avLst/>
          </a:prstGeom>
          <a:ln w="25400">
            <a:solidFill>
              <a:srgbClr val="9298B8"/>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7E7C54-8449-490B-BB2F-A3793E8A8E4D}"/>
              </a:ext>
            </a:extLst>
          </p:cNvPr>
          <p:cNvCxnSpPr/>
          <p:nvPr/>
        </p:nvCxnSpPr>
        <p:spPr>
          <a:xfrm>
            <a:off x="9034437" y="5369851"/>
            <a:ext cx="2472743" cy="0"/>
          </a:xfrm>
          <a:prstGeom prst="line">
            <a:avLst/>
          </a:prstGeom>
          <a:ln w="25400">
            <a:solidFill>
              <a:srgbClr val="7DC3C3"/>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141CC8F-961D-4B45-882D-8B7B67437C7A}"/>
              </a:ext>
            </a:extLst>
          </p:cNvPr>
          <p:cNvSpPr txBox="1"/>
          <p:nvPr/>
        </p:nvSpPr>
        <p:spPr>
          <a:xfrm>
            <a:off x="757983" y="5204732"/>
            <a:ext cx="2367278" cy="166199"/>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90000"/>
              </a:lnSpc>
              <a:spcBef>
                <a:spcPts val="0"/>
              </a:spcBef>
              <a:spcAft>
                <a:spcPts val="0"/>
              </a:spcAft>
              <a:buClrTx/>
              <a:buSzPct val="100000"/>
              <a:buFontTx/>
              <a:buNone/>
              <a:tabLst/>
              <a:defRPr/>
            </a:pPr>
            <a:r>
              <a:rPr kumimoji="0" lang="en-US" sz="1200" b="1" i="0" u="none" strike="noStrike" kern="0" cap="none" spc="0" normalizeH="0" baseline="0" noProof="0">
                <a:ln>
                  <a:noFill/>
                </a:ln>
                <a:solidFill>
                  <a:srgbClr val="77B6E1"/>
                </a:solidFill>
                <a:effectLst/>
                <a:uLnTx/>
                <a:uFillTx/>
                <a:latin typeface="Open Sans"/>
                <a:ea typeface="+mn-ea"/>
                <a:cs typeface="+mn-cs"/>
              </a:rPr>
              <a:t>Data Sources</a:t>
            </a:r>
          </a:p>
        </p:txBody>
      </p:sp>
      <p:sp>
        <p:nvSpPr>
          <p:cNvPr id="82" name="TextBox 81">
            <a:extLst>
              <a:ext uri="{FF2B5EF4-FFF2-40B4-BE49-F238E27FC236}">
                <a16:creationId xmlns:a16="http://schemas.microsoft.com/office/drawing/2014/main" id="{C750BD54-7CE6-4B08-84C2-DB7FC36CCF07}"/>
              </a:ext>
            </a:extLst>
          </p:cNvPr>
          <p:cNvSpPr txBox="1"/>
          <p:nvPr/>
        </p:nvSpPr>
        <p:spPr>
          <a:xfrm>
            <a:off x="747620" y="2061926"/>
            <a:ext cx="2380994" cy="457048"/>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Equipping our talent with open source Next Gen tools to democratize data science</a:t>
            </a:r>
          </a:p>
        </p:txBody>
      </p:sp>
      <p:grpSp>
        <p:nvGrpSpPr>
          <p:cNvPr id="83" name="Group 82">
            <a:extLst>
              <a:ext uri="{FF2B5EF4-FFF2-40B4-BE49-F238E27FC236}">
                <a16:creationId xmlns:a16="http://schemas.microsoft.com/office/drawing/2014/main" id="{793BAFDE-4C06-4C8D-A329-D00BE6316D2A}"/>
              </a:ext>
            </a:extLst>
          </p:cNvPr>
          <p:cNvGrpSpPr/>
          <p:nvPr/>
        </p:nvGrpSpPr>
        <p:grpSpPr>
          <a:xfrm rot="19795496">
            <a:off x="3436619" y="1136940"/>
            <a:ext cx="5280057" cy="5561052"/>
            <a:chOff x="3227067" y="1324995"/>
            <a:chExt cx="5279936" cy="5560925"/>
          </a:xfrm>
        </p:grpSpPr>
        <p:pic>
          <p:nvPicPr>
            <p:cNvPr id="84" name="Picture 83" descr="A picture containing light&#10;&#10;Description automatically generated">
              <a:extLst>
                <a:ext uri="{FF2B5EF4-FFF2-40B4-BE49-F238E27FC236}">
                  <a16:creationId xmlns:a16="http://schemas.microsoft.com/office/drawing/2014/main" id="{C18F9D67-61E8-4933-AF04-ABD5BBB8D40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227067" y="1355282"/>
              <a:ext cx="5279936" cy="5502718"/>
            </a:xfrm>
            <a:prstGeom prst="rect">
              <a:avLst/>
            </a:prstGeom>
          </p:spPr>
        </p:pic>
        <p:pic>
          <p:nvPicPr>
            <p:cNvPr id="85" name="Graphic 84">
              <a:extLst>
                <a:ext uri="{FF2B5EF4-FFF2-40B4-BE49-F238E27FC236}">
                  <a16:creationId xmlns:a16="http://schemas.microsoft.com/office/drawing/2014/main" id="{4B4E95F0-E84A-4EBB-8D62-EBF95377AD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rot="1804504">
              <a:off x="3450226" y="5128402"/>
              <a:ext cx="577801" cy="577801"/>
            </a:xfrm>
            <a:prstGeom prst="rect">
              <a:avLst/>
            </a:prstGeom>
          </p:spPr>
        </p:pic>
        <p:pic>
          <p:nvPicPr>
            <p:cNvPr id="86" name="Graphic 85">
              <a:extLst>
                <a:ext uri="{FF2B5EF4-FFF2-40B4-BE49-F238E27FC236}">
                  <a16:creationId xmlns:a16="http://schemas.microsoft.com/office/drawing/2014/main" id="{D7AC7F71-410E-4B58-99AE-291D95F46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804504">
              <a:off x="5562111" y="1324995"/>
              <a:ext cx="571285" cy="571285"/>
            </a:xfrm>
            <a:prstGeom prst="rect">
              <a:avLst/>
            </a:prstGeom>
          </p:spPr>
        </p:pic>
        <p:pic>
          <p:nvPicPr>
            <p:cNvPr id="87" name="Graphic 86">
              <a:extLst>
                <a:ext uri="{FF2B5EF4-FFF2-40B4-BE49-F238E27FC236}">
                  <a16:creationId xmlns:a16="http://schemas.microsoft.com/office/drawing/2014/main" id="{EBB630A6-8255-467B-B5E9-C5EF9B42E0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rot="1804504">
              <a:off x="5663131" y="6304660"/>
              <a:ext cx="581260" cy="581260"/>
            </a:xfrm>
            <a:prstGeom prst="rect">
              <a:avLst/>
            </a:prstGeom>
          </p:spPr>
        </p:pic>
        <p:pic>
          <p:nvPicPr>
            <p:cNvPr id="88" name="Graphic 87">
              <a:extLst>
                <a:ext uri="{FF2B5EF4-FFF2-40B4-BE49-F238E27FC236}">
                  <a16:creationId xmlns:a16="http://schemas.microsoft.com/office/drawing/2014/main" id="{B2009CC6-3184-4FC3-AAC8-8A9F0B8BEE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rot="1804504">
              <a:off x="3423177" y="2616523"/>
              <a:ext cx="569656" cy="569656"/>
            </a:xfrm>
            <a:prstGeom prst="rect">
              <a:avLst/>
            </a:prstGeom>
          </p:spPr>
        </p:pic>
        <p:pic>
          <p:nvPicPr>
            <p:cNvPr id="89" name="Graphic 88">
              <a:extLst>
                <a:ext uri="{FF2B5EF4-FFF2-40B4-BE49-F238E27FC236}">
                  <a16:creationId xmlns:a16="http://schemas.microsoft.com/office/drawing/2014/main" id="{F02F05DC-DFA8-4711-B284-E0E0BD54A2A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rot="1804504">
              <a:off x="7763512" y="2572809"/>
              <a:ext cx="584750" cy="584750"/>
            </a:xfrm>
            <a:prstGeom prst="rect">
              <a:avLst/>
            </a:prstGeom>
          </p:spPr>
        </p:pic>
        <p:sp>
          <p:nvSpPr>
            <p:cNvPr id="90" name="Oval 89">
              <a:extLst>
                <a:ext uri="{FF2B5EF4-FFF2-40B4-BE49-F238E27FC236}">
                  <a16:creationId xmlns:a16="http://schemas.microsoft.com/office/drawing/2014/main" id="{47288C40-C26A-41D0-8224-50A0ADB5D84D}"/>
                </a:ext>
              </a:extLst>
            </p:cNvPr>
            <p:cNvSpPr/>
            <p:nvPr/>
          </p:nvSpPr>
          <p:spPr bwMode="gray">
            <a:xfrm>
              <a:off x="5033915" y="3273521"/>
              <a:ext cx="1666240" cy="1666240"/>
            </a:xfrm>
            <a:prstGeom prst="ellipse">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91" name="Rectangle 90">
              <a:extLst>
                <a:ext uri="{FF2B5EF4-FFF2-40B4-BE49-F238E27FC236}">
                  <a16:creationId xmlns:a16="http://schemas.microsoft.com/office/drawing/2014/main" id="{7D173906-B40B-4CAF-8893-E094A9247B7E}"/>
                </a:ext>
              </a:extLst>
            </p:cNvPr>
            <p:cNvSpPr/>
            <p:nvPr/>
          </p:nvSpPr>
          <p:spPr>
            <a:xfrm rot="1804504">
              <a:off x="5168328" y="3568428"/>
              <a:ext cx="1348811" cy="1160355"/>
            </a:xfrm>
            <a:prstGeom prst="rect">
              <a:avLst/>
            </a:prstGeom>
            <a:noFill/>
            <a:ln>
              <a:noFill/>
            </a:ln>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Open Sans"/>
                  <a:ea typeface="+mn-ea"/>
                  <a:cs typeface="+mn-cs"/>
                </a:rPr>
                <a:t>Curating innovative ecosystems to address our clients’ </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Open Sans"/>
                  <a:ea typeface="+mn-ea"/>
                  <a:cs typeface="+mn-cs"/>
                </a:rPr>
                <a:t>issues</a:t>
              </a:r>
            </a:p>
          </p:txBody>
        </p:sp>
        <p:pic>
          <p:nvPicPr>
            <p:cNvPr id="92" name="Graphic 91">
              <a:extLst>
                <a:ext uri="{FF2B5EF4-FFF2-40B4-BE49-F238E27FC236}">
                  <a16:creationId xmlns:a16="http://schemas.microsoft.com/office/drawing/2014/main" id="{28C8B64D-249F-4540-9AA2-3CFFC9B4F5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rot="1804504">
              <a:off x="7751578" y="5015586"/>
              <a:ext cx="589704" cy="589704"/>
            </a:xfrm>
            <a:prstGeom prst="rect">
              <a:avLst/>
            </a:prstGeom>
          </p:spPr>
        </p:pic>
      </p:grpSp>
      <p:pic>
        <p:nvPicPr>
          <p:cNvPr id="93" name="Picture 10" descr="Image result for tensorflow png logo">
            <a:extLst>
              <a:ext uri="{FF2B5EF4-FFF2-40B4-BE49-F238E27FC236}">
                <a16:creationId xmlns:a16="http://schemas.microsoft.com/office/drawing/2014/main" id="{A47CAF4C-A0E1-47F2-9B39-E89B7B27D913}"/>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4356721" y="2085989"/>
            <a:ext cx="395027" cy="422719"/>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a:extLst>
              <a:ext uri="{FF2B5EF4-FFF2-40B4-BE49-F238E27FC236}">
                <a16:creationId xmlns:a16="http://schemas.microsoft.com/office/drawing/2014/main" id="{C7B16A75-E94E-422D-9C59-1CDF3BA1D82C}"/>
              </a:ext>
            </a:extLst>
          </p:cNvPr>
          <p:cNvSpPr/>
          <p:nvPr/>
        </p:nvSpPr>
        <p:spPr>
          <a:xfrm>
            <a:off x="4833340" y="2782848"/>
            <a:ext cx="1148415" cy="440856"/>
          </a:xfrm>
          <a:prstGeom prst="rect">
            <a:avLst/>
          </a:prstGeom>
        </p:spPr>
        <p:txBody>
          <a:bodyPr wrap="none">
            <a:spAutoFit/>
          </a:bodyPr>
          <a:lstStyle/>
          <a:p>
            <a:pPr marL="0" marR="0" lvl="0" indent="0" algn="l" defTabSz="96661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75" normalizeH="0" baseline="0" noProof="0">
                <a:ln>
                  <a:noFill/>
                </a:ln>
                <a:solidFill>
                  <a:prstClr val="black"/>
                </a:solidFill>
                <a:effectLst/>
                <a:uLnTx/>
                <a:uFillTx/>
                <a:latin typeface="Britannic Bold" panose="020B0903060703020204" pitchFamily="34" charset="0"/>
                <a:ea typeface="Bebas Neue" charset="0"/>
                <a:cs typeface="Chronicle Display Black"/>
              </a:rPr>
              <a:t>SEMOSS</a:t>
            </a:r>
          </a:p>
        </p:txBody>
      </p:sp>
      <p:pic>
        <p:nvPicPr>
          <p:cNvPr id="95" name="Picture 27" descr="Image result for jupyter notebook">
            <a:extLst>
              <a:ext uri="{FF2B5EF4-FFF2-40B4-BE49-F238E27FC236}">
                <a16:creationId xmlns:a16="http://schemas.microsoft.com/office/drawing/2014/main" id="{A6B24BCF-472E-4D42-9F8A-17BF624A72EC}"/>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5076289" y="2099416"/>
            <a:ext cx="354957" cy="41121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0368252C-C131-4103-AAF7-0C5672252E1C}"/>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3690227" y="3344703"/>
            <a:ext cx="1101152" cy="220729"/>
          </a:xfrm>
          <a:prstGeom prst="rect">
            <a:avLst/>
          </a:prstGeom>
        </p:spPr>
      </p:pic>
      <p:pic>
        <p:nvPicPr>
          <p:cNvPr id="97" name="Picture 96">
            <a:extLst>
              <a:ext uri="{FF2B5EF4-FFF2-40B4-BE49-F238E27FC236}">
                <a16:creationId xmlns:a16="http://schemas.microsoft.com/office/drawing/2014/main" id="{8EA03DBA-CFD0-46FF-B571-59CF594166CD}"/>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429125" y="3704874"/>
            <a:ext cx="769877" cy="266031"/>
          </a:xfrm>
          <a:prstGeom prst="rect">
            <a:avLst/>
          </a:prstGeom>
        </p:spPr>
      </p:pic>
      <p:pic>
        <p:nvPicPr>
          <p:cNvPr id="98" name="Picture 2" descr="Image result for sap logo">
            <a:extLst>
              <a:ext uri="{FF2B5EF4-FFF2-40B4-BE49-F238E27FC236}">
                <a16:creationId xmlns:a16="http://schemas.microsoft.com/office/drawing/2014/main" id="{9D1FF45A-0846-4451-A102-8F46C14C1010}"/>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916155" y="3653566"/>
            <a:ext cx="556179" cy="27548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C:\Users\mhaughey\AppData\Local\Temp\SNAGHTML15b24290.PNG">
            <a:extLst>
              <a:ext uri="{FF2B5EF4-FFF2-40B4-BE49-F238E27FC236}">
                <a16:creationId xmlns:a16="http://schemas.microsoft.com/office/drawing/2014/main" id="{C9BC0CA4-7D2B-4679-85AF-6641A6CB7A7E}"/>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691047" y="4537264"/>
            <a:ext cx="567384" cy="34905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909B5242-C78C-4922-8888-0AB1328F1E91}"/>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713206" y="3103557"/>
            <a:ext cx="707981" cy="182128"/>
          </a:xfrm>
          <a:prstGeom prst="rect">
            <a:avLst/>
          </a:prstGeom>
        </p:spPr>
      </p:pic>
      <p:pic>
        <p:nvPicPr>
          <p:cNvPr id="101" name="Picture 4" descr="https://upload.wikimedia.org/wikipedia/commons/thumb/2/2f/Google_2015_logo.svg/1920px-Google_2015_logo.svg.png">
            <a:extLst>
              <a:ext uri="{FF2B5EF4-FFF2-40B4-BE49-F238E27FC236}">
                <a16:creationId xmlns:a16="http://schemas.microsoft.com/office/drawing/2014/main" id="{2A2F3821-5577-462B-8368-0A2CAB9ADCF0}"/>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432028" y="3970905"/>
            <a:ext cx="727582" cy="24593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a:extLst>
              <a:ext uri="{FF2B5EF4-FFF2-40B4-BE49-F238E27FC236}">
                <a16:creationId xmlns:a16="http://schemas.microsoft.com/office/drawing/2014/main" id="{3E63069D-05EF-40CF-BF00-0ACEB2E55043}"/>
              </a:ext>
            </a:extLst>
          </p:cNvPr>
          <p:cNvPicPr>
            <a:picLocks noChangeAspect="1"/>
          </p:cNvPicPr>
          <p:nvPr/>
        </p:nvPicPr>
        <p:blipFill>
          <a:blip r:embed="rId23"/>
          <a:stretch>
            <a:fillRect/>
          </a:stretch>
        </p:blipFill>
        <p:spPr>
          <a:xfrm>
            <a:off x="4337773" y="5128189"/>
            <a:ext cx="755636" cy="290244"/>
          </a:xfrm>
          <a:prstGeom prst="rect">
            <a:avLst/>
          </a:prstGeom>
        </p:spPr>
      </p:pic>
      <p:sp>
        <p:nvSpPr>
          <p:cNvPr id="103" name="Rectangle 102">
            <a:extLst>
              <a:ext uri="{FF2B5EF4-FFF2-40B4-BE49-F238E27FC236}">
                <a16:creationId xmlns:a16="http://schemas.microsoft.com/office/drawing/2014/main" id="{C245EB73-7280-4408-83EC-0AB510578676}"/>
              </a:ext>
            </a:extLst>
          </p:cNvPr>
          <p:cNvSpPr/>
          <p:nvPr/>
        </p:nvSpPr>
        <p:spPr>
          <a:xfrm>
            <a:off x="5113435" y="5933527"/>
            <a:ext cx="1058758" cy="249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92D050"/>
                </a:solidFill>
                <a:effectLst/>
                <a:uLnTx/>
                <a:uFillTx/>
                <a:latin typeface="Open Sans"/>
                <a:ea typeface="+mn-ea"/>
                <a:cs typeface="+mn-cs"/>
              </a:rPr>
              <a:t>Predict</a:t>
            </a:r>
            <a:r>
              <a:rPr kumimoji="0" lang="en-US" sz="1100" b="0" i="0" u="none" strike="noStrike" kern="1200" cap="none" spc="0" normalizeH="0" baseline="0" noProof="0">
                <a:ln>
                  <a:noFill/>
                </a:ln>
                <a:solidFill>
                  <a:srgbClr val="5C5F63"/>
                </a:solidFill>
                <a:effectLst/>
                <a:uLnTx/>
                <a:uFillTx/>
                <a:latin typeface="Open Sans"/>
                <a:ea typeface="+mn-ea"/>
                <a:cs typeface="+mn-cs"/>
              </a:rPr>
              <a:t>Risk</a:t>
            </a:r>
          </a:p>
        </p:txBody>
      </p:sp>
      <p:pic>
        <p:nvPicPr>
          <p:cNvPr id="104" name="Picture 103">
            <a:extLst>
              <a:ext uri="{FF2B5EF4-FFF2-40B4-BE49-F238E27FC236}">
                <a16:creationId xmlns:a16="http://schemas.microsoft.com/office/drawing/2014/main" id="{452A0CD0-83B5-49D9-9D05-B7A3359F6631}"/>
              </a:ext>
            </a:extLst>
          </p:cNvPr>
          <p:cNvPicPr>
            <a:picLocks noChangeAspect="1"/>
          </p:cNvPicPr>
          <p:nvPr/>
        </p:nvPicPr>
        <p:blipFill>
          <a:blip r:embed="rId24"/>
          <a:stretch>
            <a:fillRect/>
          </a:stretch>
        </p:blipFill>
        <p:spPr>
          <a:xfrm>
            <a:off x="4509090" y="5445186"/>
            <a:ext cx="992696" cy="173194"/>
          </a:xfrm>
          <a:prstGeom prst="rect">
            <a:avLst/>
          </a:prstGeom>
        </p:spPr>
      </p:pic>
      <p:sp>
        <p:nvSpPr>
          <p:cNvPr id="105" name="Rectangle 104">
            <a:extLst>
              <a:ext uri="{FF2B5EF4-FFF2-40B4-BE49-F238E27FC236}">
                <a16:creationId xmlns:a16="http://schemas.microsoft.com/office/drawing/2014/main" id="{7FE3D1E0-1C07-4FAF-99AE-C8D4EBE56917}"/>
              </a:ext>
            </a:extLst>
          </p:cNvPr>
          <p:cNvSpPr/>
          <p:nvPr/>
        </p:nvSpPr>
        <p:spPr>
          <a:xfrm>
            <a:off x="4696159" y="5584392"/>
            <a:ext cx="1778230" cy="30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92D050"/>
                </a:solidFill>
                <a:effectLst/>
                <a:uLnTx/>
                <a:uFillTx/>
                <a:latin typeface="Open Sans"/>
                <a:ea typeface="+mn-ea"/>
                <a:cs typeface="+mn-cs"/>
              </a:rPr>
              <a:t>Mission</a:t>
            </a:r>
            <a:r>
              <a:rPr kumimoji="0" lang="en-US" sz="1200" b="0" i="0" u="none" strike="noStrike" kern="1200" cap="none" spc="0" normalizeH="0" baseline="0" noProof="0">
                <a:ln>
                  <a:noFill/>
                </a:ln>
                <a:solidFill>
                  <a:srgbClr val="5C5F63"/>
                </a:solidFill>
                <a:effectLst/>
                <a:uLnTx/>
                <a:uFillTx/>
                <a:latin typeface="Open Sans"/>
                <a:ea typeface="+mn-ea"/>
                <a:cs typeface="+mn-cs"/>
              </a:rPr>
              <a:t>Graph</a:t>
            </a:r>
          </a:p>
        </p:txBody>
      </p:sp>
      <p:pic>
        <p:nvPicPr>
          <p:cNvPr id="106" name="Picture 2" descr="Image result for adaptilab">
            <a:extLst>
              <a:ext uri="{FF2B5EF4-FFF2-40B4-BE49-F238E27FC236}">
                <a16:creationId xmlns:a16="http://schemas.microsoft.com/office/drawing/2014/main" id="{26D859D7-DC3F-4045-A19B-85C46F589015}"/>
              </a:ext>
            </a:extLst>
          </p:cNvPr>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6516319" y="4747862"/>
            <a:ext cx="580575" cy="15145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a:extLst>
              <a:ext uri="{FF2B5EF4-FFF2-40B4-BE49-F238E27FC236}">
                <a16:creationId xmlns:a16="http://schemas.microsoft.com/office/drawing/2014/main" id="{6B9E3D1F-C827-45AA-8B39-A2F78D55C60B}"/>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347759" y="5242644"/>
            <a:ext cx="765945" cy="380565"/>
          </a:xfrm>
          <a:prstGeom prst="rect">
            <a:avLst/>
          </a:prstGeom>
        </p:spPr>
      </p:pic>
      <p:pic>
        <p:nvPicPr>
          <p:cNvPr id="108" name="Picture 4" descr="Image result for dataiku">
            <a:extLst>
              <a:ext uri="{FF2B5EF4-FFF2-40B4-BE49-F238E27FC236}">
                <a16:creationId xmlns:a16="http://schemas.microsoft.com/office/drawing/2014/main" id="{EFA93F15-1E55-4299-BCC8-706044AAA847}"/>
              </a:ext>
            </a:extLst>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6297656" y="5927592"/>
            <a:ext cx="730651" cy="25693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6" descr="Image result for sparkcognition">
            <a:extLst>
              <a:ext uri="{FF2B5EF4-FFF2-40B4-BE49-F238E27FC236}">
                <a16:creationId xmlns:a16="http://schemas.microsoft.com/office/drawing/2014/main" id="{7A657AC9-E57D-42A6-8173-B3DA2CD96111}"/>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6328432" y="4945269"/>
            <a:ext cx="932260" cy="22341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Image result for capital factory logo">
            <a:extLst>
              <a:ext uri="{FF2B5EF4-FFF2-40B4-BE49-F238E27FC236}">
                <a16:creationId xmlns:a16="http://schemas.microsoft.com/office/drawing/2014/main" id="{52B0D26A-A428-4F4F-B6C4-FF289BE3EB1B}"/>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7289379" y="4940595"/>
            <a:ext cx="346089" cy="34608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227605A7-8F59-418D-8968-49367C0B6EDA}"/>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6297656" y="1832012"/>
            <a:ext cx="508951" cy="329579"/>
          </a:xfrm>
          <a:prstGeom prst="rect">
            <a:avLst/>
          </a:prstGeom>
        </p:spPr>
      </p:pic>
      <p:pic>
        <p:nvPicPr>
          <p:cNvPr id="112" name="Picture 2" descr="Image result for world economic forum">
            <a:extLst>
              <a:ext uri="{FF2B5EF4-FFF2-40B4-BE49-F238E27FC236}">
                <a16:creationId xmlns:a16="http://schemas.microsoft.com/office/drawing/2014/main" id="{78FAF730-A979-457B-8378-E8A1457653EE}"/>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6275853" y="2209161"/>
            <a:ext cx="475809" cy="292805"/>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a:hlinkClick r:id="rId32"/>
            <a:extLst>
              <a:ext uri="{FF2B5EF4-FFF2-40B4-BE49-F238E27FC236}">
                <a16:creationId xmlns:a16="http://schemas.microsoft.com/office/drawing/2014/main" id="{2167ECA9-274E-49C1-BA68-7A4DE27FC123}"/>
              </a:ext>
            </a:extLst>
          </p:cNvPr>
          <p:cNvPicPr>
            <a:picLocks noChangeAspect="1"/>
          </p:cNvPicPr>
          <p:nvPr/>
        </p:nvPicPr>
        <p:blipFill rotWithShape="1">
          <a:blip r:embed="rId33" cstate="screen">
            <a:extLst>
              <a:ext uri="{28A0092B-C50C-407E-A947-70E740481C1C}">
                <a14:useLocalDpi xmlns:a14="http://schemas.microsoft.com/office/drawing/2010/main"/>
              </a:ext>
            </a:extLst>
          </a:blip>
          <a:srcRect/>
          <a:stretch/>
        </p:blipFill>
        <p:spPr>
          <a:xfrm>
            <a:off x="6319815" y="1504783"/>
            <a:ext cx="292464" cy="292464"/>
          </a:xfrm>
          <a:prstGeom prst="rect">
            <a:avLst/>
          </a:prstGeom>
        </p:spPr>
      </p:pic>
      <p:pic>
        <p:nvPicPr>
          <p:cNvPr id="114" name="Picture 2" descr="https://melbourne.org.au/cms_uploads/images/132_committee-for-melbourne-banner-july-2019.png">
            <a:extLst>
              <a:ext uri="{FF2B5EF4-FFF2-40B4-BE49-F238E27FC236}">
                <a16:creationId xmlns:a16="http://schemas.microsoft.com/office/drawing/2014/main" id="{F034F59B-ACD8-40DE-9AC4-7E4098724811}"/>
              </a:ext>
            </a:extLst>
          </p:cNvPr>
          <p:cNvPicPr>
            <a:picLocks noChangeAspect="1" noChangeArrowheads="1"/>
          </p:cNvPicPr>
          <p:nvPr/>
        </p:nvPicPr>
        <p:blipFill rotWithShape="1">
          <a:blip r:embed="rId34" cstate="screen">
            <a:extLst>
              <a:ext uri="{28A0092B-C50C-407E-A947-70E740481C1C}">
                <a14:useLocalDpi xmlns:a14="http://schemas.microsoft.com/office/drawing/2010/main"/>
              </a:ext>
            </a:extLst>
          </a:blip>
          <a:srcRect/>
          <a:stretch/>
        </p:blipFill>
        <p:spPr bwMode="auto">
          <a:xfrm>
            <a:off x="6829338" y="2075964"/>
            <a:ext cx="497054" cy="18052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7E521C0F-AB6E-4207-8097-6DD5C019170D}"/>
              </a:ext>
            </a:extLst>
          </p:cNvPr>
          <p:cNvPicPr>
            <a:picLocks noChangeAspect="1"/>
          </p:cNvPicPr>
          <p:nvPr/>
        </p:nvPicPr>
        <p:blipFill rotWithShape="1">
          <a:blip r:embed="rId35" cstate="screen">
            <a:extLst>
              <a:ext uri="{28A0092B-C50C-407E-A947-70E740481C1C}">
                <a14:useLocalDpi xmlns:a14="http://schemas.microsoft.com/office/drawing/2010/main"/>
              </a:ext>
            </a:extLst>
          </a:blip>
          <a:srcRect/>
          <a:stretch/>
        </p:blipFill>
        <p:spPr>
          <a:xfrm>
            <a:off x="6951125" y="2307056"/>
            <a:ext cx="965541" cy="218078"/>
          </a:xfrm>
          <a:prstGeom prst="rect">
            <a:avLst/>
          </a:prstGeom>
        </p:spPr>
      </p:pic>
      <p:pic>
        <p:nvPicPr>
          <p:cNvPr id="116" name="Picture 115">
            <a:extLst>
              <a:ext uri="{FF2B5EF4-FFF2-40B4-BE49-F238E27FC236}">
                <a16:creationId xmlns:a16="http://schemas.microsoft.com/office/drawing/2014/main" id="{61863268-6247-49BA-809D-2387ED4D41DB}"/>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6279383" y="2569178"/>
            <a:ext cx="706634" cy="170460"/>
          </a:xfrm>
          <a:prstGeom prst="rect">
            <a:avLst/>
          </a:prstGeom>
        </p:spPr>
      </p:pic>
      <p:pic>
        <p:nvPicPr>
          <p:cNvPr id="117" name="Picture 4" descr="Schulich - York University">
            <a:extLst>
              <a:ext uri="{FF2B5EF4-FFF2-40B4-BE49-F238E27FC236}">
                <a16:creationId xmlns:a16="http://schemas.microsoft.com/office/drawing/2014/main" id="{4FFA0CB8-5AFB-43E7-A0A6-CA2A298C2136}"/>
              </a:ext>
            </a:extLst>
          </p:cNvPr>
          <p:cNvPicPr>
            <a:picLocks noChangeAspect="1" noChangeArrowheads="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7113432" y="2608709"/>
            <a:ext cx="667300" cy="11435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a:extLst>
              <a:ext uri="{FF2B5EF4-FFF2-40B4-BE49-F238E27FC236}">
                <a16:creationId xmlns:a16="http://schemas.microsoft.com/office/drawing/2014/main" id="{DDF2C146-F91E-4724-BC8B-B28E7338C632}"/>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7668082" y="3159941"/>
            <a:ext cx="753171" cy="280593"/>
          </a:xfrm>
          <a:prstGeom prst="rect">
            <a:avLst/>
          </a:prstGeom>
        </p:spPr>
      </p:pic>
      <p:pic>
        <p:nvPicPr>
          <p:cNvPr id="119" name="Picture 118">
            <a:extLst>
              <a:ext uri="{FF2B5EF4-FFF2-40B4-BE49-F238E27FC236}">
                <a16:creationId xmlns:a16="http://schemas.microsoft.com/office/drawing/2014/main" id="{D4FF0701-FBA9-4609-B930-CD35A19F1D23}"/>
              </a:ext>
            </a:extLst>
          </p:cNvPr>
          <p:cNvPicPr>
            <a:picLocks noChangeAspect="1"/>
          </p:cNvPicPr>
          <p:nvPr/>
        </p:nvPicPr>
        <p:blipFill>
          <a:blip r:embed="rId39"/>
          <a:stretch>
            <a:fillRect/>
          </a:stretch>
        </p:blipFill>
        <p:spPr>
          <a:xfrm>
            <a:off x="6985561" y="3607280"/>
            <a:ext cx="1245326" cy="319746"/>
          </a:xfrm>
          <a:prstGeom prst="rect">
            <a:avLst/>
          </a:prstGeom>
        </p:spPr>
      </p:pic>
      <p:pic>
        <p:nvPicPr>
          <p:cNvPr id="120" name="Picture 36" descr="Image result for texmark chemicals png logo">
            <a:extLst>
              <a:ext uri="{FF2B5EF4-FFF2-40B4-BE49-F238E27FC236}">
                <a16:creationId xmlns:a16="http://schemas.microsoft.com/office/drawing/2014/main" id="{5184E712-4D77-4B80-A108-65D6DB248FB4}"/>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192979" y="4051625"/>
            <a:ext cx="1124608" cy="350992"/>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9" descr="Image result for us government logo">
            <a:extLst>
              <a:ext uri="{FF2B5EF4-FFF2-40B4-BE49-F238E27FC236}">
                <a16:creationId xmlns:a16="http://schemas.microsoft.com/office/drawing/2014/main" id="{A39B195A-1ED2-4CA0-949B-B501E2EF3A90}"/>
              </a:ext>
            </a:extLst>
          </p:cNvPr>
          <p:cNvPicPr>
            <a:picLocks noChangeAspect="1" noChangeArrowheads="1"/>
          </p:cNvPicPr>
          <p:nvPr/>
        </p:nvPicPr>
        <p:blipFill>
          <a:blip r:embed="rId41" cstate="hqprint">
            <a:extLst>
              <a:ext uri="{28A0092B-C50C-407E-A947-70E740481C1C}">
                <a14:useLocalDpi xmlns:a14="http://schemas.microsoft.com/office/drawing/2010/main" val="0"/>
              </a:ext>
            </a:extLst>
          </a:blip>
          <a:srcRect/>
          <a:stretch>
            <a:fillRect/>
          </a:stretch>
        </p:blipFill>
        <p:spPr bwMode="auto">
          <a:xfrm>
            <a:off x="6417239" y="2817629"/>
            <a:ext cx="344987" cy="34498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31" descr="Image result for EU png logo">
            <a:extLst>
              <a:ext uri="{FF2B5EF4-FFF2-40B4-BE49-F238E27FC236}">
                <a16:creationId xmlns:a16="http://schemas.microsoft.com/office/drawing/2014/main" id="{974BBAA9-4D1B-4DB2-BD04-C45C684F4E31}"/>
              </a:ext>
            </a:extLst>
          </p:cNvPr>
          <p:cNvPicPr>
            <a:picLocks noChangeAspect="1" noChangeArrowheads="1"/>
          </p:cNvPicPr>
          <p:nvPr/>
        </p:nvPicPr>
        <p:blipFill rotWithShape="1">
          <a:blip r:embed="rId42" cstate="hqprint">
            <a:extLst>
              <a:ext uri="{28A0092B-C50C-407E-A947-70E740481C1C}">
                <a14:useLocalDpi xmlns:a14="http://schemas.microsoft.com/office/drawing/2010/main" val="0"/>
              </a:ext>
            </a:extLst>
          </a:blip>
          <a:srcRect/>
          <a:stretch/>
        </p:blipFill>
        <p:spPr bwMode="auto">
          <a:xfrm>
            <a:off x="6795279" y="2819331"/>
            <a:ext cx="465413" cy="297593"/>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4E96FF9E-3058-4277-B951-1F5F2F85601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3891679" y="4079305"/>
            <a:ext cx="302566" cy="370881"/>
          </a:xfrm>
          <a:prstGeom prst="rect">
            <a:avLst/>
          </a:prstGeom>
        </p:spPr>
      </p:pic>
      <p:pic>
        <p:nvPicPr>
          <p:cNvPr id="124" name="Picture 4" descr="Image result for aws png transparent">
            <a:extLst>
              <a:ext uri="{FF2B5EF4-FFF2-40B4-BE49-F238E27FC236}">
                <a16:creationId xmlns:a16="http://schemas.microsoft.com/office/drawing/2014/main" id="{148B0E19-AD7E-49E3-945D-4094C2514B00}"/>
              </a:ext>
            </a:extLst>
          </p:cNvPr>
          <p:cNvPicPr>
            <a:picLocks noChangeAspect="1" noChangeArrowheads="1"/>
          </p:cNvPicPr>
          <p:nvPr/>
        </p:nvPicPr>
        <p:blipFill>
          <a:blip r:embed="rId44" cstate="hqprint">
            <a:extLst>
              <a:ext uri="{28A0092B-C50C-407E-A947-70E740481C1C}">
                <a14:useLocalDpi xmlns:a14="http://schemas.microsoft.com/office/drawing/2010/main" val="0"/>
              </a:ext>
            </a:extLst>
          </a:blip>
          <a:srcRect/>
          <a:stretch>
            <a:fillRect/>
          </a:stretch>
        </p:blipFill>
        <p:spPr bwMode="auto">
          <a:xfrm>
            <a:off x="4264237" y="4222966"/>
            <a:ext cx="465914" cy="46591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7" descr="Image result for nodeJS">
            <a:extLst>
              <a:ext uri="{FF2B5EF4-FFF2-40B4-BE49-F238E27FC236}">
                <a16:creationId xmlns:a16="http://schemas.microsoft.com/office/drawing/2014/main" id="{82828056-C26F-48BC-8A6F-96BEFFCA9362}"/>
              </a:ext>
            </a:extLst>
          </p:cNvPr>
          <p:cNvPicPr>
            <a:picLocks noChangeAspect="1" noChangeArrowheads="1"/>
          </p:cNvPicPr>
          <p:nvPr/>
        </p:nvPicPr>
        <p:blipFill>
          <a:blip r:embed="rId45" cstate="hqprint">
            <a:extLst>
              <a:ext uri="{28A0092B-C50C-407E-A947-70E740481C1C}">
                <a14:useLocalDpi xmlns:a14="http://schemas.microsoft.com/office/drawing/2010/main" val="0"/>
              </a:ext>
            </a:extLst>
          </a:blip>
          <a:srcRect/>
          <a:stretch>
            <a:fillRect/>
          </a:stretch>
        </p:blipFill>
        <p:spPr bwMode="auto">
          <a:xfrm>
            <a:off x="5152234" y="1587785"/>
            <a:ext cx="692660" cy="423657"/>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extLst>
              <a:ext uri="{FF2B5EF4-FFF2-40B4-BE49-F238E27FC236}">
                <a16:creationId xmlns:a16="http://schemas.microsoft.com/office/drawing/2014/main" id="{DCDC01BB-59F7-41B4-8B35-352B641F5538}"/>
              </a:ext>
            </a:extLst>
          </p:cNvPr>
          <p:cNvPicPr>
            <a:picLocks noChangeAspect="1"/>
          </p:cNvPicPr>
          <p:nvPr/>
        </p:nvPicPr>
        <p:blipFill>
          <a:blip r:embed="rId46"/>
          <a:stretch>
            <a:fillRect/>
          </a:stretch>
        </p:blipFill>
        <p:spPr>
          <a:xfrm>
            <a:off x="4368881" y="2612906"/>
            <a:ext cx="1474675" cy="139855"/>
          </a:xfrm>
          <a:prstGeom prst="rect">
            <a:avLst/>
          </a:prstGeom>
        </p:spPr>
      </p:pic>
      <p:pic>
        <p:nvPicPr>
          <p:cNvPr id="127" name="Picture 4" descr="Home | Boston Dynamics">
            <a:extLst>
              <a:ext uri="{FF2B5EF4-FFF2-40B4-BE49-F238E27FC236}">
                <a16:creationId xmlns:a16="http://schemas.microsoft.com/office/drawing/2014/main" id="{523E5A3A-B9FB-485B-9795-B6969EFA441C}"/>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146805" y="5332101"/>
            <a:ext cx="832937" cy="21483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Snowflake - Teem Recruitment | Software Sales Specialists | Teem Recruitment">
            <a:extLst>
              <a:ext uri="{FF2B5EF4-FFF2-40B4-BE49-F238E27FC236}">
                <a16:creationId xmlns:a16="http://schemas.microsoft.com/office/drawing/2014/main" id="{AAA59FAF-0FBD-4F7E-83A2-54C8105A935B}"/>
              </a:ext>
            </a:extLst>
          </p:cNvPr>
          <p:cNvPicPr>
            <a:picLocks noChangeAspect="1" noChangeArrowheads="1"/>
          </p:cNvPicPr>
          <p:nvPr/>
        </p:nvPicPr>
        <p:blipFill rotWithShape="1">
          <a:blip r:embed="rId48">
            <a:extLst>
              <a:ext uri="{28A0092B-C50C-407E-A947-70E740481C1C}">
                <a14:useLocalDpi xmlns:a14="http://schemas.microsoft.com/office/drawing/2010/main" val="0"/>
              </a:ext>
            </a:extLst>
          </a:blip>
          <a:srcRect l="7263" t="22970" r="5394" b="28370"/>
          <a:stretch/>
        </p:blipFill>
        <p:spPr bwMode="auto">
          <a:xfrm>
            <a:off x="4519369" y="3592614"/>
            <a:ext cx="543406" cy="151374"/>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7" descr="Nvidia – Logos Download">
            <a:extLst>
              <a:ext uri="{FF2B5EF4-FFF2-40B4-BE49-F238E27FC236}">
                <a16:creationId xmlns:a16="http://schemas.microsoft.com/office/drawing/2014/main" id="{4363E49F-16C5-43B3-B91E-C1CA55FC5062}"/>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728704" y="2990345"/>
            <a:ext cx="524948" cy="9993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6" descr="WSU Logos And Signatures">
            <a:extLst>
              <a:ext uri="{FF2B5EF4-FFF2-40B4-BE49-F238E27FC236}">
                <a16:creationId xmlns:a16="http://schemas.microsoft.com/office/drawing/2014/main" id="{B185ACF0-16DB-4A69-90E0-728A431F8FD5}"/>
              </a:ext>
            </a:extLst>
          </p:cNvPr>
          <p:cNvPicPr>
            <a:picLocks noChangeAspect="1" noChangeArrowheads="1"/>
          </p:cNvPicPr>
          <p:nvPr/>
        </p:nvPicPr>
        <p:blipFill rotWithShape="1">
          <a:blip r:embed="rId50">
            <a:extLst>
              <a:ext uri="{28A0092B-C50C-407E-A947-70E740481C1C}">
                <a14:useLocalDpi xmlns:a14="http://schemas.microsoft.com/office/drawing/2010/main" val="0"/>
              </a:ext>
            </a:extLst>
          </a:blip>
          <a:srcRect/>
          <a:stretch/>
        </p:blipFill>
        <p:spPr bwMode="auto">
          <a:xfrm>
            <a:off x="7403884" y="2161591"/>
            <a:ext cx="528395" cy="143409"/>
          </a:xfrm>
          <a:prstGeom prst="rect">
            <a:avLst/>
          </a:prstGeom>
          <a:noFill/>
          <a:extLst>
            <a:ext uri="{909E8E84-426E-40DD-AFC4-6F175D3DCCD1}">
              <a14:hiddenFill xmlns:a14="http://schemas.microsoft.com/office/drawing/2010/main">
                <a:solidFill>
                  <a:srgbClr val="FFFFFF"/>
                </a:solidFill>
              </a14:hiddenFill>
            </a:ext>
          </a:extLst>
        </p:spPr>
      </p:pic>
      <p:sp>
        <p:nvSpPr>
          <p:cNvPr id="131" name="Rectangle 130">
            <a:extLst>
              <a:ext uri="{FF2B5EF4-FFF2-40B4-BE49-F238E27FC236}">
                <a16:creationId xmlns:a16="http://schemas.microsoft.com/office/drawing/2014/main" id="{39C14138-64BA-4934-8F43-16227CC5D2A6}"/>
              </a:ext>
            </a:extLst>
          </p:cNvPr>
          <p:cNvSpPr/>
          <p:nvPr/>
        </p:nvSpPr>
        <p:spPr>
          <a:xfrm>
            <a:off x="4937271" y="4634968"/>
            <a:ext cx="1029377" cy="324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300+ third party data sources</a:t>
            </a:r>
          </a:p>
        </p:txBody>
      </p:sp>
      <p:pic>
        <p:nvPicPr>
          <p:cNvPr id="132" name="Picture 2">
            <a:extLst>
              <a:ext uri="{FF2B5EF4-FFF2-40B4-BE49-F238E27FC236}">
                <a16:creationId xmlns:a16="http://schemas.microsoft.com/office/drawing/2014/main" id="{6D171B0D-7800-4050-838F-06F9E23C31CC}"/>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166466" y="4998915"/>
            <a:ext cx="595488" cy="11760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4">
            <a:extLst>
              <a:ext uri="{FF2B5EF4-FFF2-40B4-BE49-F238E27FC236}">
                <a16:creationId xmlns:a16="http://schemas.microsoft.com/office/drawing/2014/main" id="{A011C656-6B7D-44F6-A56A-ED609B79D753}"/>
              </a:ext>
            </a:extLst>
          </p:cNvPr>
          <p:cNvPicPr>
            <a:picLocks noChangeAspect="1" noChangeArrowheads="1"/>
          </p:cNvPicPr>
          <p:nvPr/>
        </p:nvPicPr>
        <p:blipFill rotWithShape="1">
          <a:blip r:embed="rId52">
            <a:extLst>
              <a:ext uri="{28A0092B-C50C-407E-A947-70E740481C1C}">
                <a14:useLocalDpi xmlns:a14="http://schemas.microsoft.com/office/drawing/2010/main" val="0"/>
              </a:ext>
            </a:extLst>
          </a:blip>
          <a:srcRect t="36393" b="32728"/>
          <a:stretch/>
        </p:blipFill>
        <p:spPr bwMode="auto">
          <a:xfrm>
            <a:off x="4447188" y="5033242"/>
            <a:ext cx="719278" cy="12339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0" descr="The Weather Company - Crunchbase Company Profile &amp; Funding">
            <a:extLst>
              <a:ext uri="{FF2B5EF4-FFF2-40B4-BE49-F238E27FC236}">
                <a16:creationId xmlns:a16="http://schemas.microsoft.com/office/drawing/2014/main" id="{E212B2C0-E755-4B35-8427-E4C6522BFB68}"/>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515204" y="5336555"/>
            <a:ext cx="369216" cy="286654"/>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Claritas Completes Transformative Year as Stand-Alone Company">
            <a:extLst>
              <a:ext uri="{FF2B5EF4-FFF2-40B4-BE49-F238E27FC236}">
                <a16:creationId xmlns:a16="http://schemas.microsoft.com/office/drawing/2014/main" id="{5BB9E628-06C4-4BD0-B91A-9030322C94C2}"/>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198652" y="5130417"/>
            <a:ext cx="684062" cy="17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160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5FFEC067-6D7A-4A66-A780-705F3E74DDFC}"/>
              </a:ext>
            </a:extLst>
          </p:cNvPr>
          <p:cNvGraphicFramePr>
            <a:graphicFrameLocks noChangeAspect="1"/>
          </p:cNvGraphicFramePr>
          <p:nvPr>
            <p:custDataLst>
              <p:tags r:id="rId2"/>
            </p:custDataLst>
            <p:extLst>
              <p:ext uri="{D42A27DB-BD31-4B8C-83A1-F6EECF244321}">
                <p14:modId xmlns:p14="http://schemas.microsoft.com/office/powerpoint/2010/main" val="143012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27" name="think-cell Slide" r:id="rId4" imgW="475" imgH="476" progId="TCLayout.ActiveDocument.1">
                  <p:embed/>
                </p:oleObj>
              </mc:Choice>
              <mc:Fallback>
                <p:oleObj name="think-cell Slide" r:id="rId4" imgW="475" imgH="476" progId="TCLayout.ActiveDocument.1">
                  <p:embed/>
                  <p:pic>
                    <p:nvPicPr>
                      <p:cNvPr id="18" name="Object 17" hidden="1">
                        <a:extLst>
                          <a:ext uri="{FF2B5EF4-FFF2-40B4-BE49-F238E27FC236}">
                            <a16:creationId xmlns:a16="http://schemas.microsoft.com/office/drawing/2014/main" id="{5FFEC067-6D7A-4A66-A780-705F3E74DD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B4855070-422D-4FA2-82D4-51C5C844FAF8}"/>
              </a:ext>
            </a:extLst>
          </p:cNvPr>
          <p:cNvSpPr>
            <a:spLocks noGrp="1"/>
          </p:cNvSpPr>
          <p:nvPr>
            <p:ph type="body" sz="quarter" idx="10"/>
          </p:nvPr>
        </p:nvSpPr>
        <p:spPr>
          <a:xfrm>
            <a:off x="331594" y="329819"/>
            <a:ext cx="11202044" cy="369332"/>
          </a:xfrm>
        </p:spPr>
        <p:txBody>
          <a:bodyPr/>
          <a:lstStyle/>
          <a:p>
            <a:r>
              <a:rPr lang="en-US"/>
              <a:t>Briefing Participants </a:t>
            </a:r>
          </a:p>
        </p:txBody>
      </p:sp>
      <p:grpSp>
        <p:nvGrpSpPr>
          <p:cNvPr id="48" name="Group 47">
            <a:extLst>
              <a:ext uri="{FF2B5EF4-FFF2-40B4-BE49-F238E27FC236}">
                <a16:creationId xmlns:a16="http://schemas.microsoft.com/office/drawing/2014/main" id="{88C99139-6696-499D-9B2C-226237F7CE26}"/>
              </a:ext>
            </a:extLst>
          </p:cNvPr>
          <p:cNvGrpSpPr/>
          <p:nvPr/>
        </p:nvGrpSpPr>
        <p:grpSpPr>
          <a:xfrm>
            <a:off x="9284736" y="2352215"/>
            <a:ext cx="1961452" cy="2278980"/>
            <a:chOff x="9294464" y="2031199"/>
            <a:chExt cx="1961452" cy="2278980"/>
          </a:xfrm>
        </p:grpSpPr>
        <p:pic>
          <p:nvPicPr>
            <p:cNvPr id="3" name="Picture 2">
              <a:extLst>
                <a:ext uri="{FF2B5EF4-FFF2-40B4-BE49-F238E27FC236}">
                  <a16:creationId xmlns:a16="http://schemas.microsoft.com/office/drawing/2014/main" id="{4C70C419-04F5-4443-8C8D-BC448CDEEBA9}"/>
                </a:ext>
              </a:extLst>
            </p:cNvPr>
            <p:cNvPicPr>
              <a:picLocks noChangeAspect="1"/>
            </p:cNvPicPr>
            <p:nvPr/>
          </p:nvPicPr>
          <p:blipFill>
            <a:blip r:embed="rId6"/>
            <a:stretch>
              <a:fillRect/>
            </a:stretch>
          </p:blipFill>
          <p:spPr>
            <a:xfrm>
              <a:off x="9571041" y="2031199"/>
              <a:ext cx="1408298" cy="1420491"/>
            </a:xfrm>
            <a:prstGeom prst="ellipse">
              <a:avLst/>
            </a:prstGeom>
          </p:spPr>
        </p:pic>
        <p:grpSp>
          <p:nvGrpSpPr>
            <p:cNvPr id="26" name="Group 25">
              <a:extLst>
                <a:ext uri="{FF2B5EF4-FFF2-40B4-BE49-F238E27FC236}">
                  <a16:creationId xmlns:a16="http://schemas.microsoft.com/office/drawing/2014/main" id="{707D3C7B-1DCC-4188-AFD0-100381460F16}"/>
                </a:ext>
              </a:extLst>
            </p:cNvPr>
            <p:cNvGrpSpPr/>
            <p:nvPr/>
          </p:nvGrpSpPr>
          <p:grpSpPr>
            <a:xfrm>
              <a:off x="9294464" y="3837770"/>
              <a:ext cx="1961452" cy="472409"/>
              <a:chOff x="9920128" y="3625675"/>
              <a:chExt cx="1961452" cy="472409"/>
            </a:xfrm>
            <a:solidFill>
              <a:srgbClr val="FF0000"/>
            </a:solidFill>
          </p:grpSpPr>
          <p:sp>
            <p:nvSpPr>
              <p:cNvPr id="27" name="Text Placeholder 26">
                <a:extLst>
                  <a:ext uri="{FF2B5EF4-FFF2-40B4-BE49-F238E27FC236}">
                    <a16:creationId xmlns:a16="http://schemas.microsoft.com/office/drawing/2014/main" id="{7D033AFC-B8D3-4658-BB2E-0E1F3E359BC3}"/>
                  </a:ext>
                </a:extLst>
              </p:cNvPr>
              <p:cNvSpPr txBox="1">
                <a:spLocks/>
              </p:cNvSpPr>
              <p:nvPr/>
            </p:nvSpPr>
            <p:spPr>
              <a:xfrm>
                <a:off x="9920128" y="3864180"/>
                <a:ext cx="1961452" cy="233904"/>
              </a:xfrm>
              <a:prstGeom prst="rect">
                <a:avLst/>
              </a:prstGeom>
              <a:noFill/>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Clr>
                    <a:srgbClr val="0097A9"/>
                  </a:buClr>
                  <a:buNone/>
                  <a:defRPr/>
                </a:pPr>
                <a:r>
                  <a:rPr lang="en-US" sz="1000"/>
                  <a:t>Analyst Relations</a:t>
                </a:r>
              </a:p>
              <a:p>
                <a:pPr marL="0" lvl="0" indent="0" algn="ctr">
                  <a:spcBef>
                    <a:spcPts val="0"/>
                  </a:spcBef>
                  <a:buClr>
                    <a:srgbClr val="0097A9"/>
                  </a:buClr>
                  <a:buNone/>
                  <a:defRPr/>
                </a:pPr>
                <a:r>
                  <a:rPr lang="en-US" sz="1000"/>
                  <a:t>Global Lead</a:t>
                </a:r>
              </a:p>
            </p:txBody>
          </p:sp>
          <p:sp>
            <p:nvSpPr>
              <p:cNvPr id="28" name="Text Placeholder 27">
                <a:extLst>
                  <a:ext uri="{FF2B5EF4-FFF2-40B4-BE49-F238E27FC236}">
                    <a16:creationId xmlns:a16="http://schemas.microsoft.com/office/drawing/2014/main" id="{B472E5A1-CB38-4080-A574-1E482839F975}"/>
                  </a:ext>
                </a:extLst>
              </p:cNvPr>
              <p:cNvSpPr txBox="1">
                <a:spLocks/>
              </p:cNvSpPr>
              <p:nvPr/>
            </p:nvSpPr>
            <p:spPr>
              <a:xfrm>
                <a:off x="9986454" y="3625675"/>
                <a:ext cx="1828800" cy="264948"/>
              </a:xfrm>
              <a:prstGeom prst="rect">
                <a:avLst/>
              </a:prstGeom>
              <a:noFill/>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0097A9"/>
                  </a:buClr>
                  <a:buSzPct val="75000"/>
                  <a:buFont typeface="Arial" panose="020B0604020202020204" pitchFamily="34" charset="0"/>
                  <a:buNone/>
                  <a:tabLst/>
                  <a:defRPr/>
                </a:pPr>
                <a:r>
                  <a:rPr kumimoji="0" lang="en-US" sz="1200" b="1" i="0" u="none" strike="noStrike" kern="1200" cap="none" spc="-30" normalizeH="0" baseline="0" noProof="0">
                    <a:ln>
                      <a:noFill/>
                    </a:ln>
                    <a:solidFill>
                      <a:srgbClr val="86BC25"/>
                    </a:solidFill>
                    <a:effectLst/>
                    <a:uLnTx/>
                    <a:uFillTx/>
                    <a:latin typeface="Open Sans" charset="0"/>
                    <a:ea typeface="Chronicle Display Black" charset="0"/>
                    <a:cs typeface="Chronicle Display Black" charset="0"/>
                  </a:rPr>
                  <a:t>Margaret Martsching</a:t>
                </a:r>
              </a:p>
            </p:txBody>
          </p:sp>
        </p:grpSp>
      </p:grpSp>
      <p:grpSp>
        <p:nvGrpSpPr>
          <p:cNvPr id="47" name="Group 46">
            <a:extLst>
              <a:ext uri="{FF2B5EF4-FFF2-40B4-BE49-F238E27FC236}">
                <a16:creationId xmlns:a16="http://schemas.microsoft.com/office/drawing/2014/main" id="{385AF314-F199-4B2B-8BDA-A8A282A903C0}"/>
              </a:ext>
            </a:extLst>
          </p:cNvPr>
          <p:cNvGrpSpPr/>
          <p:nvPr/>
        </p:nvGrpSpPr>
        <p:grpSpPr>
          <a:xfrm>
            <a:off x="7158019" y="2352215"/>
            <a:ext cx="1961452" cy="2278980"/>
            <a:chOff x="6880677" y="2031199"/>
            <a:chExt cx="1961452" cy="2278980"/>
          </a:xfrm>
        </p:grpSpPr>
        <p:pic>
          <p:nvPicPr>
            <p:cNvPr id="29698" name="Picture 2" descr="Erica Volini">
              <a:extLst>
                <a:ext uri="{FF2B5EF4-FFF2-40B4-BE49-F238E27FC236}">
                  <a16:creationId xmlns:a16="http://schemas.microsoft.com/office/drawing/2014/main" id="{531CC5A2-2FA5-4570-9D79-737E62EFEF0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51158" y="2031199"/>
              <a:ext cx="1420491" cy="1420491"/>
            </a:xfrm>
            <a:prstGeom prst="ellipse">
              <a:avLst/>
            </a:prstGeom>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27CC145-4BB0-4B02-A348-382EC9162383}"/>
                </a:ext>
              </a:extLst>
            </p:cNvPr>
            <p:cNvGrpSpPr/>
            <p:nvPr/>
          </p:nvGrpSpPr>
          <p:grpSpPr>
            <a:xfrm>
              <a:off x="6880677" y="3837769"/>
              <a:ext cx="1961452" cy="472410"/>
              <a:chOff x="7539253" y="3715395"/>
              <a:chExt cx="1961452" cy="472410"/>
            </a:xfrm>
          </p:grpSpPr>
          <p:sp>
            <p:nvSpPr>
              <p:cNvPr id="11" name="Text Placeholder 26">
                <a:extLst>
                  <a:ext uri="{FF2B5EF4-FFF2-40B4-BE49-F238E27FC236}">
                    <a16:creationId xmlns:a16="http://schemas.microsoft.com/office/drawing/2014/main" id="{5FB8761F-0919-4943-9728-AC3E96E22593}"/>
                  </a:ext>
                </a:extLst>
              </p:cNvPr>
              <p:cNvSpPr txBox="1">
                <a:spLocks/>
              </p:cNvSpPr>
              <p:nvPr/>
            </p:nvSpPr>
            <p:spPr>
              <a:xfrm>
                <a:off x="7730631" y="3953900"/>
                <a:ext cx="1578696" cy="23390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Clr>
                    <a:srgbClr val="0097A9"/>
                  </a:buClr>
                  <a:buNone/>
                  <a:defRPr/>
                </a:pPr>
                <a:r>
                  <a:rPr lang="en-US" sz="1000">
                    <a:solidFill>
                      <a:prstClr val="black"/>
                    </a:solidFill>
                  </a:rPr>
                  <a:t>Global Human Capital Leader</a:t>
                </a:r>
              </a:p>
            </p:txBody>
          </p:sp>
          <p:sp>
            <p:nvSpPr>
              <p:cNvPr id="12" name="Text Placeholder 27">
                <a:extLst>
                  <a:ext uri="{FF2B5EF4-FFF2-40B4-BE49-F238E27FC236}">
                    <a16:creationId xmlns:a16="http://schemas.microsoft.com/office/drawing/2014/main" id="{B983E676-10EF-4202-ADEF-C0C0228A94D7}"/>
                  </a:ext>
                </a:extLst>
              </p:cNvPr>
              <p:cNvSpPr txBox="1">
                <a:spLocks/>
              </p:cNvSpPr>
              <p:nvPr/>
            </p:nvSpPr>
            <p:spPr>
              <a:xfrm>
                <a:off x="7539253" y="3715395"/>
                <a:ext cx="1961452" cy="267934"/>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Clr>
                    <a:srgbClr val="0097A9"/>
                  </a:buClr>
                  <a:buNone/>
                  <a:defRPr/>
                </a:pPr>
                <a:r>
                  <a:rPr lang="en-US" sz="1200" b="1">
                    <a:solidFill>
                      <a:srgbClr val="86BC25"/>
                    </a:solidFill>
                    <a:latin typeface="Open Sans" panose="020B0606030504020204" pitchFamily="34" charset="0"/>
                    <a:ea typeface="Open Sans" panose="020B0606030504020204" pitchFamily="34" charset="0"/>
                    <a:cs typeface="Open Sans" panose="020B0606030504020204" pitchFamily="34" charset="0"/>
                  </a:rPr>
                  <a:t>Erica Volini</a:t>
                </a:r>
              </a:p>
            </p:txBody>
          </p:sp>
        </p:grpSp>
      </p:grpSp>
      <p:grpSp>
        <p:nvGrpSpPr>
          <p:cNvPr id="46" name="Group 45">
            <a:extLst>
              <a:ext uri="{FF2B5EF4-FFF2-40B4-BE49-F238E27FC236}">
                <a16:creationId xmlns:a16="http://schemas.microsoft.com/office/drawing/2014/main" id="{401B5F47-18E3-44FB-8FAE-C2E2AECA0C03}"/>
              </a:ext>
            </a:extLst>
          </p:cNvPr>
          <p:cNvGrpSpPr/>
          <p:nvPr/>
        </p:nvGrpSpPr>
        <p:grpSpPr>
          <a:xfrm>
            <a:off x="5031300" y="2365774"/>
            <a:ext cx="1961452" cy="2265421"/>
            <a:chOff x="4849648" y="2044758"/>
            <a:chExt cx="1961452" cy="2265421"/>
          </a:xfrm>
        </p:grpSpPr>
        <p:grpSp>
          <p:nvGrpSpPr>
            <p:cNvPr id="30" name="Group 29">
              <a:extLst>
                <a:ext uri="{FF2B5EF4-FFF2-40B4-BE49-F238E27FC236}">
                  <a16:creationId xmlns:a16="http://schemas.microsoft.com/office/drawing/2014/main" id="{127ABBDB-83E5-4381-980A-2F593DCC745F}"/>
                </a:ext>
              </a:extLst>
            </p:cNvPr>
            <p:cNvGrpSpPr/>
            <p:nvPr/>
          </p:nvGrpSpPr>
          <p:grpSpPr>
            <a:xfrm>
              <a:off x="4849648" y="3864888"/>
              <a:ext cx="1961452" cy="445291"/>
              <a:chOff x="5260837" y="3600648"/>
              <a:chExt cx="1578696" cy="445291"/>
            </a:xfrm>
          </p:grpSpPr>
          <p:sp>
            <p:nvSpPr>
              <p:cNvPr id="33" name="Text Placeholder 26">
                <a:extLst>
                  <a:ext uri="{FF2B5EF4-FFF2-40B4-BE49-F238E27FC236}">
                    <a16:creationId xmlns:a16="http://schemas.microsoft.com/office/drawing/2014/main" id="{470FB918-EE84-4503-902B-79D46719BE04}"/>
                  </a:ext>
                </a:extLst>
              </p:cNvPr>
              <p:cNvSpPr txBox="1">
                <a:spLocks/>
              </p:cNvSpPr>
              <p:nvPr/>
            </p:nvSpPr>
            <p:spPr>
              <a:xfrm>
                <a:off x="5260837" y="3812035"/>
                <a:ext cx="1578696" cy="233904"/>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Clr>
                    <a:srgbClr val="0097A9"/>
                  </a:buClr>
                  <a:buNone/>
                  <a:defRPr/>
                </a:pPr>
                <a:r>
                  <a:rPr kumimoji="0" lang="en-US" sz="1000" b="0" i="0" u="none" strike="noStrike" kern="1200" cap="none" spc="-30" normalizeH="0" baseline="0" noProof="0" dirty="0">
                    <a:ln>
                      <a:noFill/>
                    </a:ln>
                    <a:solidFill>
                      <a:prstClr val="black"/>
                    </a:solidFill>
                    <a:effectLst/>
                    <a:uLnTx/>
                    <a:uFillTx/>
                    <a:latin typeface="Open Sans" charset="0"/>
                    <a:ea typeface="Open Sans" charset="0"/>
                    <a:cs typeface="Open Sans" charset="0"/>
                  </a:rPr>
                  <a:t>US AI Co-Leader</a:t>
                </a:r>
              </a:p>
            </p:txBody>
          </p:sp>
          <p:sp>
            <p:nvSpPr>
              <p:cNvPr id="34" name="Text Placeholder 27">
                <a:extLst>
                  <a:ext uri="{FF2B5EF4-FFF2-40B4-BE49-F238E27FC236}">
                    <a16:creationId xmlns:a16="http://schemas.microsoft.com/office/drawing/2014/main" id="{694BF387-C872-40F2-8B52-1DA977AF8803}"/>
                  </a:ext>
                </a:extLst>
              </p:cNvPr>
              <p:cNvSpPr txBox="1">
                <a:spLocks/>
              </p:cNvSpPr>
              <p:nvPr/>
            </p:nvSpPr>
            <p:spPr>
              <a:xfrm>
                <a:off x="5364385" y="3600648"/>
                <a:ext cx="1371600" cy="264948"/>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0097A9"/>
                  </a:buClr>
                  <a:buSzPct val="75000"/>
                  <a:buFont typeface="Arial" panose="020B0604020202020204" pitchFamily="34" charset="0"/>
                  <a:buNone/>
                  <a:tabLst/>
                  <a:defRPr/>
                </a:pPr>
                <a:r>
                  <a:rPr kumimoji="0" lang="en-US" sz="1200" b="1" i="0" u="none" strike="noStrike" kern="1200" cap="none" spc="-30" normalizeH="0" baseline="0" noProof="0">
                    <a:ln>
                      <a:noFill/>
                    </a:ln>
                    <a:solidFill>
                      <a:srgbClr val="86BC25"/>
                    </a:solidFill>
                    <a:effectLst/>
                    <a:uLnTx/>
                    <a:uFillTx/>
                    <a:latin typeface="Open Sans" charset="0"/>
                    <a:ea typeface="Chronicle Display Black" charset="0"/>
                    <a:cs typeface="Chronicle Display Black" charset="0"/>
                  </a:rPr>
                  <a:t>Nitin Mittal</a:t>
                </a:r>
              </a:p>
            </p:txBody>
          </p:sp>
        </p:grpSp>
        <p:pic>
          <p:nvPicPr>
            <p:cNvPr id="31746" name="Picture 2" descr="Nitin Mittal">
              <a:extLst>
                <a:ext uri="{FF2B5EF4-FFF2-40B4-BE49-F238E27FC236}">
                  <a16:creationId xmlns:a16="http://schemas.microsoft.com/office/drawing/2014/main" id="{4889228A-E45D-4C57-ADCE-B232405C6DBF}"/>
                </a:ext>
              </a:extLst>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5120129" y="2044758"/>
              <a:ext cx="1420491" cy="1420491"/>
            </a:xfrm>
            <a:prstGeom prst="ellipse">
              <a:avLst/>
            </a:prstGeom>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A7AF2B2-D502-49B3-AE9B-035A2F5178DC}"/>
              </a:ext>
            </a:extLst>
          </p:cNvPr>
          <p:cNvGrpSpPr/>
          <p:nvPr/>
        </p:nvGrpSpPr>
        <p:grpSpPr>
          <a:xfrm>
            <a:off x="2904581" y="2368459"/>
            <a:ext cx="1961452" cy="2262736"/>
            <a:chOff x="2818619" y="2047443"/>
            <a:chExt cx="1961452" cy="2262736"/>
          </a:xfrm>
        </p:grpSpPr>
        <p:grpSp>
          <p:nvGrpSpPr>
            <p:cNvPr id="5" name="Group 4">
              <a:extLst>
                <a:ext uri="{FF2B5EF4-FFF2-40B4-BE49-F238E27FC236}">
                  <a16:creationId xmlns:a16="http://schemas.microsoft.com/office/drawing/2014/main" id="{94EEB104-678C-4028-B248-2016A49C173A}"/>
                </a:ext>
              </a:extLst>
            </p:cNvPr>
            <p:cNvGrpSpPr/>
            <p:nvPr/>
          </p:nvGrpSpPr>
          <p:grpSpPr>
            <a:xfrm>
              <a:off x="2818619" y="3870257"/>
              <a:ext cx="1961452" cy="439922"/>
              <a:chOff x="2634811" y="3498452"/>
              <a:chExt cx="1578696" cy="439922"/>
            </a:xfrm>
          </p:grpSpPr>
          <p:sp>
            <p:nvSpPr>
              <p:cNvPr id="8" name="Text Placeholder 26">
                <a:extLst>
                  <a:ext uri="{FF2B5EF4-FFF2-40B4-BE49-F238E27FC236}">
                    <a16:creationId xmlns:a16="http://schemas.microsoft.com/office/drawing/2014/main" id="{6FC25297-39C0-4F04-AE7C-B94E8CE7D028}"/>
                  </a:ext>
                </a:extLst>
              </p:cNvPr>
              <p:cNvSpPr txBox="1">
                <a:spLocks/>
              </p:cNvSpPr>
              <p:nvPr/>
            </p:nvSpPr>
            <p:spPr>
              <a:xfrm>
                <a:off x="2634811" y="3704470"/>
                <a:ext cx="1578696" cy="233904"/>
              </a:xfrm>
              <a:prstGeom prst="rect">
                <a:avLst/>
              </a:prstGeom>
              <a:solidFill>
                <a:schemeClr val="bg1"/>
              </a:solidFill>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Clr>
                    <a:srgbClr val="0097A9"/>
                  </a:buClr>
                  <a:buNone/>
                  <a:defRPr/>
                </a:pPr>
                <a:r>
                  <a:rPr lang="en-US" sz="1000" dirty="0">
                    <a:solidFill>
                      <a:prstClr val="black"/>
                    </a:solidFill>
                  </a:rPr>
                  <a:t>US AI Co-Leader</a:t>
                </a:r>
              </a:p>
            </p:txBody>
          </p:sp>
          <p:sp>
            <p:nvSpPr>
              <p:cNvPr id="9" name="Text Placeholder 27">
                <a:extLst>
                  <a:ext uri="{FF2B5EF4-FFF2-40B4-BE49-F238E27FC236}">
                    <a16:creationId xmlns:a16="http://schemas.microsoft.com/office/drawing/2014/main" id="{45C54E9C-145B-44CF-816C-02F49B0F73EC}"/>
                  </a:ext>
                </a:extLst>
              </p:cNvPr>
              <p:cNvSpPr txBox="1">
                <a:spLocks/>
              </p:cNvSpPr>
              <p:nvPr/>
            </p:nvSpPr>
            <p:spPr>
              <a:xfrm>
                <a:off x="2755243" y="3498452"/>
                <a:ext cx="1371600" cy="264948"/>
              </a:xfrm>
              <a:prstGeom prst="rect">
                <a:avLst/>
              </a:prstGeom>
              <a:solidFill>
                <a:schemeClr val="bg1"/>
              </a:solidFill>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0097A9"/>
                  </a:buClr>
                  <a:buSzPct val="75000"/>
                  <a:buFont typeface="Arial" panose="020B0604020202020204" pitchFamily="34" charset="0"/>
                  <a:buNone/>
                  <a:tabLst/>
                  <a:defRPr/>
                </a:pPr>
                <a:r>
                  <a:rPr kumimoji="0" lang="en-US" sz="1200" b="1" i="0" u="none" strike="noStrike" kern="1200" cap="none" spc="-30" normalizeH="0" baseline="0" noProof="0" dirty="0">
                    <a:ln>
                      <a:noFill/>
                    </a:ln>
                    <a:solidFill>
                      <a:srgbClr val="86BC25"/>
                    </a:solidFill>
                    <a:effectLst/>
                    <a:uLnTx/>
                    <a:uFillTx/>
                    <a:latin typeface="Open Sans" charset="0"/>
                    <a:ea typeface="Chronicle Display Black" charset="0"/>
                    <a:cs typeface="Chronicle Display Black" charset="0"/>
                  </a:rPr>
                  <a:t>Irfan </a:t>
                </a:r>
                <a:r>
                  <a:rPr kumimoji="0" lang="en-US" sz="1200" b="1" i="0" u="none" strike="noStrike" kern="1200" cap="none" spc="-30" normalizeH="0" baseline="0" noProof="0" dirty="0" err="1">
                    <a:ln>
                      <a:noFill/>
                    </a:ln>
                    <a:solidFill>
                      <a:srgbClr val="86BC25"/>
                    </a:solidFill>
                    <a:effectLst/>
                    <a:uLnTx/>
                    <a:uFillTx/>
                    <a:latin typeface="Open Sans" charset="0"/>
                    <a:ea typeface="Chronicle Display Black" charset="0"/>
                    <a:cs typeface="Chronicle Display Black" charset="0"/>
                  </a:rPr>
                  <a:t>Saif</a:t>
                </a:r>
                <a:endParaRPr kumimoji="0" lang="en-US" sz="1200" b="1" i="0" u="none" strike="noStrike" kern="1200" cap="none" spc="-30" normalizeH="0" baseline="0" noProof="0" dirty="0">
                  <a:ln>
                    <a:noFill/>
                  </a:ln>
                  <a:solidFill>
                    <a:srgbClr val="86BC25"/>
                  </a:solidFill>
                  <a:effectLst/>
                  <a:uLnTx/>
                  <a:uFillTx/>
                  <a:latin typeface="Open Sans" charset="0"/>
                  <a:ea typeface="Chronicle Display Black" charset="0"/>
                  <a:cs typeface="Chronicle Display Black" charset="0"/>
                </a:endParaRPr>
              </a:p>
            </p:txBody>
          </p:sp>
        </p:grpSp>
        <p:pic>
          <p:nvPicPr>
            <p:cNvPr id="31748" name="Picture 4" descr="Irfan Saif">
              <a:extLst>
                <a:ext uri="{FF2B5EF4-FFF2-40B4-BE49-F238E27FC236}">
                  <a16:creationId xmlns:a16="http://schemas.microsoft.com/office/drawing/2014/main" id="{568C0BE1-AD7F-416A-8AAB-E5F93401B009}"/>
                </a:ext>
              </a:extLst>
            </p:cNvPr>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3089100" y="2047443"/>
              <a:ext cx="1420491" cy="1420491"/>
            </a:xfrm>
            <a:prstGeom prst="ellipse">
              <a:avLst/>
            </a:prstGeom>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DCA7313E-0DB0-41E8-8F10-50F3E3962CDA}"/>
              </a:ext>
            </a:extLst>
          </p:cNvPr>
          <p:cNvGrpSpPr/>
          <p:nvPr/>
        </p:nvGrpSpPr>
        <p:grpSpPr>
          <a:xfrm>
            <a:off x="777862" y="2354333"/>
            <a:ext cx="1961452" cy="2276862"/>
            <a:chOff x="787590" y="2033317"/>
            <a:chExt cx="1961452" cy="2276862"/>
          </a:xfrm>
        </p:grpSpPr>
        <p:grpSp>
          <p:nvGrpSpPr>
            <p:cNvPr id="36" name="Group 35">
              <a:extLst>
                <a:ext uri="{FF2B5EF4-FFF2-40B4-BE49-F238E27FC236}">
                  <a16:creationId xmlns:a16="http://schemas.microsoft.com/office/drawing/2014/main" id="{14E9E68D-59AE-4A46-A0DA-EE8AD6676B75}"/>
                </a:ext>
              </a:extLst>
            </p:cNvPr>
            <p:cNvGrpSpPr/>
            <p:nvPr/>
          </p:nvGrpSpPr>
          <p:grpSpPr>
            <a:xfrm>
              <a:off x="787590" y="3842005"/>
              <a:ext cx="1961452" cy="468174"/>
              <a:chOff x="483533" y="3516272"/>
              <a:chExt cx="1578696" cy="468174"/>
            </a:xfrm>
          </p:grpSpPr>
          <p:sp>
            <p:nvSpPr>
              <p:cNvPr id="38" name="Text Placeholder 27">
                <a:extLst>
                  <a:ext uri="{FF2B5EF4-FFF2-40B4-BE49-F238E27FC236}">
                    <a16:creationId xmlns:a16="http://schemas.microsoft.com/office/drawing/2014/main" id="{D9D307A6-28F4-46FD-BE81-CAAB83C8AAFE}"/>
                  </a:ext>
                </a:extLst>
              </p:cNvPr>
              <p:cNvSpPr txBox="1">
                <a:spLocks/>
              </p:cNvSpPr>
              <p:nvPr/>
            </p:nvSpPr>
            <p:spPr>
              <a:xfrm>
                <a:off x="540450" y="3516272"/>
                <a:ext cx="1371600" cy="264948"/>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Clr>
                    <a:srgbClr val="0097A9"/>
                  </a:buClr>
                  <a:buNone/>
                  <a:defRPr/>
                </a:pPr>
                <a:r>
                  <a:rPr lang="en-US" sz="1200" b="1" err="1">
                    <a:solidFill>
                      <a:srgbClr val="86BC25"/>
                    </a:solidFill>
                    <a:ea typeface="Chronicle Display Black" charset="0"/>
                    <a:cs typeface="Chronicle Display Black" charset="0"/>
                  </a:rPr>
                  <a:t>Costi</a:t>
                </a:r>
                <a:r>
                  <a:rPr lang="en-US" sz="1200" b="1">
                    <a:solidFill>
                      <a:srgbClr val="86BC25"/>
                    </a:solidFill>
                    <a:ea typeface="Chronicle Display Black" charset="0"/>
                    <a:cs typeface="Chronicle Display Black" charset="0"/>
                  </a:rPr>
                  <a:t> </a:t>
                </a:r>
                <a:r>
                  <a:rPr lang="en-US" sz="1200" b="1" err="1">
                    <a:solidFill>
                      <a:srgbClr val="86BC25"/>
                    </a:solidFill>
                    <a:ea typeface="Chronicle Display Black" charset="0"/>
                    <a:cs typeface="Chronicle Display Black" charset="0"/>
                  </a:rPr>
                  <a:t>Perricos</a:t>
                </a:r>
                <a:endParaRPr lang="en-US" sz="1200" b="1">
                  <a:solidFill>
                    <a:srgbClr val="86BC25"/>
                  </a:solidFill>
                  <a:ea typeface="Chronicle Display Black" charset="0"/>
                  <a:cs typeface="Chronicle Display Black" charset="0"/>
                </a:endParaRPr>
              </a:p>
            </p:txBody>
          </p:sp>
          <p:sp>
            <p:nvSpPr>
              <p:cNvPr id="39" name="Text Placeholder 26">
                <a:extLst>
                  <a:ext uri="{FF2B5EF4-FFF2-40B4-BE49-F238E27FC236}">
                    <a16:creationId xmlns:a16="http://schemas.microsoft.com/office/drawing/2014/main" id="{7D8A08B4-0A13-4955-A37F-1F0795D966A3}"/>
                  </a:ext>
                </a:extLst>
              </p:cNvPr>
              <p:cNvSpPr txBox="1">
                <a:spLocks/>
              </p:cNvSpPr>
              <p:nvPr/>
            </p:nvSpPr>
            <p:spPr>
              <a:xfrm>
                <a:off x="483533" y="3750541"/>
                <a:ext cx="1578696" cy="23390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Clr>
                    <a:srgbClr val="0097A9"/>
                  </a:buClr>
                  <a:buNone/>
                  <a:defRPr/>
                </a:pPr>
                <a:r>
                  <a:rPr lang="en-US" sz="1000" dirty="0">
                    <a:solidFill>
                      <a:prstClr val="black"/>
                    </a:solidFill>
                  </a:rPr>
                  <a:t>Global AI Leader</a:t>
                </a:r>
              </a:p>
            </p:txBody>
          </p:sp>
        </p:grpSp>
        <p:pic>
          <p:nvPicPr>
            <p:cNvPr id="31755" name="Picture 11" descr="Costi Perricos">
              <a:extLst>
                <a:ext uri="{FF2B5EF4-FFF2-40B4-BE49-F238E27FC236}">
                  <a16:creationId xmlns:a16="http://schemas.microsoft.com/office/drawing/2014/main" id="{DFC78808-E7D5-43F7-9FA3-0A811BBE59F6}"/>
                </a:ext>
              </a:extLst>
            </p:cNvPr>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1058071" y="2033317"/>
              <a:ext cx="1420491" cy="1420491"/>
            </a:xfrm>
            <a:prstGeom prst="ellipse">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05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a:extLst>
              <a:ext uri="{FF2B5EF4-FFF2-40B4-BE49-F238E27FC236}">
                <a16:creationId xmlns:a16="http://schemas.microsoft.com/office/drawing/2014/main" id="{04A6C4D7-4B5E-42E6-83E9-C255AB5C722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73" name="think-cell Slide" r:id="rId4" imgW="475" imgH="476" progId="TCLayout.ActiveDocument.1">
                  <p:embed/>
                </p:oleObj>
              </mc:Choice>
              <mc:Fallback>
                <p:oleObj name="think-cell Slide" r:id="rId4" imgW="475" imgH="476" progId="TCLayout.ActiveDocument.1">
                  <p:embed/>
                  <p:pic>
                    <p:nvPicPr>
                      <p:cNvPr id="42" name="Object 41" hidden="1">
                        <a:extLst>
                          <a:ext uri="{FF2B5EF4-FFF2-40B4-BE49-F238E27FC236}">
                            <a16:creationId xmlns:a16="http://schemas.microsoft.com/office/drawing/2014/main" id="{04A6C4D7-4B5E-42E6-83E9-C255AB5C72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0" name="Picture 39">
            <a:extLst>
              <a:ext uri="{FF2B5EF4-FFF2-40B4-BE49-F238E27FC236}">
                <a16:creationId xmlns:a16="http://schemas.microsoft.com/office/drawing/2014/main" id="{E0ED6B28-7AAD-4E6B-81B6-70097276667C}"/>
              </a:ext>
            </a:extLst>
          </p:cNvPr>
          <p:cNvPicPr>
            <a:picLocks noChangeAspect="1"/>
          </p:cNvPicPr>
          <p:nvPr/>
        </p:nvPicPr>
        <p:blipFill rotWithShape="1">
          <a:blip r:embed="rId6"/>
          <a:srcRect t="16054" r="37193" b="20176"/>
          <a:stretch/>
        </p:blipFill>
        <p:spPr>
          <a:xfrm>
            <a:off x="10371016" y="5678587"/>
            <a:ext cx="1065305" cy="1046939"/>
          </a:xfrm>
          <a:prstGeom prst="rect">
            <a:avLst/>
          </a:prstGeom>
        </p:spPr>
      </p:pic>
      <p:sp>
        <p:nvSpPr>
          <p:cNvPr id="3" name="Text Placeholder 2">
            <a:extLst>
              <a:ext uri="{FF2B5EF4-FFF2-40B4-BE49-F238E27FC236}">
                <a16:creationId xmlns:a16="http://schemas.microsoft.com/office/drawing/2014/main" id="{FD0B6529-D6A4-43EB-9E87-9D247C7111F0}"/>
              </a:ext>
            </a:extLst>
          </p:cNvPr>
          <p:cNvSpPr>
            <a:spLocks noGrp="1"/>
          </p:cNvSpPr>
          <p:nvPr>
            <p:ph type="body" sz="quarter" idx="11"/>
          </p:nvPr>
        </p:nvSpPr>
        <p:spPr>
          <a:xfrm>
            <a:off x="331788" y="781059"/>
            <a:ext cx="11612562" cy="430887"/>
          </a:xfrm>
        </p:spPr>
        <p:txBody>
          <a:bodyPr/>
          <a:lstStyle/>
          <a:p>
            <a:r>
              <a:rPr lang="en-US" dirty="0"/>
              <a:t>The Deloitte AI Institute helps organizations apply AI through cutting-edge research and innovation by bringing together the brightest minds in AI to help advance human-machine collaboration in the Age of With </a:t>
            </a:r>
          </a:p>
        </p:txBody>
      </p:sp>
      <p:sp>
        <p:nvSpPr>
          <p:cNvPr id="2" name="Text Placeholder 1">
            <a:extLst>
              <a:ext uri="{FF2B5EF4-FFF2-40B4-BE49-F238E27FC236}">
                <a16:creationId xmlns:a16="http://schemas.microsoft.com/office/drawing/2014/main" id="{957BA08B-B8D4-49AE-87CD-3B95322F6398}"/>
              </a:ext>
            </a:extLst>
          </p:cNvPr>
          <p:cNvSpPr>
            <a:spLocks noGrp="1"/>
          </p:cNvSpPr>
          <p:nvPr>
            <p:ph type="body" sz="quarter" idx="10"/>
          </p:nvPr>
        </p:nvSpPr>
        <p:spPr/>
        <p:txBody>
          <a:bodyPr/>
          <a:lstStyle/>
          <a:p>
            <a:r>
              <a:rPr lang="en-US">
                <a:latin typeface="Open Sans" panose="020B0606030504020204" pitchFamily="34" charset="0"/>
                <a:ea typeface="Open Sans" panose="020B0606030504020204" pitchFamily="34" charset="0"/>
                <a:cs typeface="Open Sans" panose="020B0606030504020204" pitchFamily="34" charset="0"/>
              </a:rPr>
              <a:t>Deloitte AI Institute</a:t>
            </a:r>
          </a:p>
        </p:txBody>
      </p:sp>
      <p:sp>
        <p:nvSpPr>
          <p:cNvPr id="5" name="Rectangle 4">
            <a:extLst>
              <a:ext uri="{FF2B5EF4-FFF2-40B4-BE49-F238E27FC236}">
                <a16:creationId xmlns:a16="http://schemas.microsoft.com/office/drawing/2014/main" id="{12C40B7A-D301-47CE-B38C-FCD5D9F7238D}"/>
              </a:ext>
            </a:extLst>
          </p:cNvPr>
          <p:cNvSpPr/>
          <p:nvPr/>
        </p:nvSpPr>
        <p:spPr>
          <a:xfrm>
            <a:off x="1471882" y="2178768"/>
            <a:ext cx="1963688" cy="1092607"/>
          </a:xfrm>
          <a:prstGeom prst="rect">
            <a:avLst/>
          </a:prstGeom>
        </p:spPr>
        <p:txBody>
          <a:bodyPr wrap="square">
            <a:spAutoFit/>
          </a:bodyPr>
          <a:lstStyle/>
          <a:p>
            <a:pPr>
              <a:spcAft>
                <a:spcPts val="600"/>
              </a:spcAft>
            </a:pPr>
            <a:r>
              <a:rPr lang="en-US" sz="1300">
                <a:latin typeface="Open Sans" panose="020B0606030504020204" pitchFamily="34" charset="0"/>
                <a:ea typeface="Open Sans" panose="020B0606030504020204" pitchFamily="34" charset="0"/>
                <a:cs typeface="Open Sans" panose="020B0606030504020204" pitchFamily="34" charset="0"/>
              </a:rPr>
              <a:t>64% of AI adopters said AI technologies will enable them </a:t>
            </a:r>
            <a:r>
              <a:rPr lang="en-US" sz="1300" b="1">
                <a:latin typeface="Open Sans" panose="020B0606030504020204" pitchFamily="34" charset="0"/>
                <a:ea typeface="Open Sans" panose="020B0606030504020204" pitchFamily="34" charset="0"/>
                <a:cs typeface="Open Sans" panose="020B0606030504020204" pitchFamily="34" charset="0"/>
              </a:rPr>
              <a:t>to establish a lead over their competitors</a:t>
            </a:r>
          </a:p>
        </p:txBody>
      </p:sp>
      <p:pic>
        <p:nvPicPr>
          <p:cNvPr id="6" name="Picture 99" descr="Image result for wsj png logo">
            <a:extLst>
              <a:ext uri="{FF2B5EF4-FFF2-40B4-BE49-F238E27FC236}">
                <a16:creationId xmlns:a16="http://schemas.microsoft.com/office/drawing/2014/main" id="{4E98F72F-0117-48A2-A894-D936EC65768A}"/>
              </a:ext>
            </a:extLst>
          </p:cNvPr>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l="28314" t="27074" r="29333" b="25940"/>
          <a:stretch/>
        </p:blipFill>
        <p:spPr bwMode="auto">
          <a:xfrm>
            <a:off x="371623" y="4823945"/>
            <a:ext cx="498356" cy="2902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F283995-DDAC-4964-9CCD-DCFD1A597CB0}"/>
              </a:ext>
            </a:extLst>
          </p:cNvPr>
          <p:cNvPicPr>
            <a:picLocks noChangeAspect="1"/>
          </p:cNvPicPr>
          <p:nvPr/>
        </p:nvPicPr>
        <p:blipFill>
          <a:blip r:embed="rId8"/>
          <a:stretch>
            <a:fillRect/>
          </a:stretch>
        </p:blipFill>
        <p:spPr>
          <a:xfrm>
            <a:off x="381614" y="5164046"/>
            <a:ext cx="976730" cy="309605"/>
          </a:xfrm>
          <a:prstGeom prst="rect">
            <a:avLst/>
          </a:prstGeom>
        </p:spPr>
      </p:pic>
      <p:sp>
        <p:nvSpPr>
          <p:cNvPr id="8" name="Rectangle 7">
            <a:extLst>
              <a:ext uri="{FF2B5EF4-FFF2-40B4-BE49-F238E27FC236}">
                <a16:creationId xmlns:a16="http://schemas.microsoft.com/office/drawing/2014/main" id="{7D55A2B4-F51E-42AB-BF4B-D54ED209C702}"/>
              </a:ext>
            </a:extLst>
          </p:cNvPr>
          <p:cNvSpPr/>
          <p:nvPr/>
        </p:nvSpPr>
        <p:spPr>
          <a:xfrm>
            <a:off x="1450670" y="5230740"/>
            <a:ext cx="4609020" cy="153888"/>
          </a:xfrm>
          <a:prstGeom prst="rect">
            <a:avLst/>
          </a:prstGeom>
        </p:spPr>
        <p:txBody>
          <a:bodyPr wrap="square" lIns="0" tIns="0" rIns="0" bIns="0">
            <a:spAutoFit/>
          </a:bodyPr>
          <a:lstStyle/>
          <a:p>
            <a:r>
              <a:rPr lang="en-US" sz="1000">
                <a:solidFill>
                  <a:srgbClr val="00B0F0"/>
                </a:solidFill>
                <a:latin typeface="Open Sans" panose="020B0606030504020204" pitchFamily="34" charset="0"/>
                <a:ea typeface="Open Sans" panose="020B0606030504020204" pitchFamily="34" charset="0"/>
                <a:cs typeface="Open Sans" panose="020B0606030504020204" pitchFamily="34" charset="0"/>
                <a:hlinkClick r:id="rId9">
                  <a:extLst>
                    <a:ext uri="{A12FA001-AC4F-418D-AE19-62706E023703}">
                      <ahyp:hlinkClr xmlns:ahyp="http://schemas.microsoft.com/office/drawing/2018/hyperlinkcolor" xmlns="" val="tx"/>
                    </a:ext>
                  </a:extLst>
                </a:hlinkClick>
              </a:rPr>
              <a:t>What separates analytical leaders from laggards</a:t>
            </a:r>
            <a:endParaRPr lang="en-US" sz="100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BC4BC402-6BB2-4E22-BDDF-FC4CFAFBDA59}"/>
              </a:ext>
            </a:extLst>
          </p:cNvPr>
          <p:cNvPicPr>
            <a:picLocks noChangeAspect="1"/>
          </p:cNvPicPr>
          <p:nvPr/>
        </p:nvPicPr>
        <p:blipFill>
          <a:blip r:embed="rId10"/>
          <a:stretch>
            <a:fillRect/>
          </a:stretch>
        </p:blipFill>
        <p:spPr>
          <a:xfrm>
            <a:off x="301192" y="5479077"/>
            <a:ext cx="870666" cy="465564"/>
          </a:xfrm>
          <a:prstGeom prst="rect">
            <a:avLst/>
          </a:prstGeom>
        </p:spPr>
      </p:pic>
      <p:sp>
        <p:nvSpPr>
          <p:cNvPr id="10" name="Rectangle 9">
            <a:extLst>
              <a:ext uri="{FF2B5EF4-FFF2-40B4-BE49-F238E27FC236}">
                <a16:creationId xmlns:a16="http://schemas.microsoft.com/office/drawing/2014/main" id="{D16A9FDB-FA82-4754-B9F4-283912E2E15F}"/>
              </a:ext>
            </a:extLst>
          </p:cNvPr>
          <p:cNvSpPr/>
          <p:nvPr/>
        </p:nvSpPr>
        <p:spPr>
          <a:xfrm>
            <a:off x="1121587" y="5637307"/>
            <a:ext cx="2664278" cy="153888"/>
          </a:xfrm>
          <a:prstGeom prst="rect">
            <a:avLst/>
          </a:prstGeom>
        </p:spPr>
        <p:txBody>
          <a:bodyPr wrap="square" lIns="0" tIns="0" rIns="0" bIns="0">
            <a:spAutoFit/>
          </a:bodyPr>
          <a:lstStyle/>
          <a:p>
            <a:r>
              <a:rPr lang="en-US" sz="1000">
                <a:solidFill>
                  <a:srgbClr val="00B0F0"/>
                </a:solidFill>
                <a:latin typeface="Open Sans" panose="020B0606030504020204" pitchFamily="34" charset="0"/>
                <a:ea typeface="Open Sans" panose="020B0606030504020204" pitchFamily="34" charset="0"/>
                <a:cs typeface="Open Sans" panose="020B0606030504020204" pitchFamily="34" charset="0"/>
                <a:hlinkClick r:id="rId11">
                  <a:extLst>
                    <a:ext uri="{A12FA001-AC4F-418D-AE19-62706E023703}">
                      <ahyp:hlinkClr xmlns:ahyp="http://schemas.microsoft.com/office/drawing/2018/hyperlinkcolor" xmlns="" val="tx"/>
                    </a:ext>
                  </a:extLst>
                </a:hlinkClick>
              </a:rPr>
              <a:t>How CEOs can lead a data-driven culture</a:t>
            </a:r>
            <a:endParaRPr lang="en-US" sz="100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842CF515-0CA4-4770-9970-A67500475B0C}"/>
              </a:ext>
            </a:extLst>
          </p:cNvPr>
          <p:cNvPicPr>
            <a:picLocks noChangeAspect="1"/>
          </p:cNvPicPr>
          <p:nvPr/>
        </p:nvPicPr>
        <p:blipFill>
          <a:blip r:embed="rId12"/>
          <a:stretch>
            <a:fillRect/>
          </a:stretch>
        </p:blipFill>
        <p:spPr>
          <a:xfrm>
            <a:off x="300218" y="5945796"/>
            <a:ext cx="1203475" cy="332194"/>
          </a:xfrm>
          <a:prstGeom prst="rect">
            <a:avLst/>
          </a:prstGeom>
        </p:spPr>
      </p:pic>
      <p:sp>
        <p:nvSpPr>
          <p:cNvPr id="12" name="Rectangle 11">
            <a:extLst>
              <a:ext uri="{FF2B5EF4-FFF2-40B4-BE49-F238E27FC236}">
                <a16:creationId xmlns:a16="http://schemas.microsoft.com/office/drawing/2014/main" id="{424C612B-9206-4468-AE73-03AF195126AB}"/>
              </a:ext>
            </a:extLst>
          </p:cNvPr>
          <p:cNvSpPr/>
          <p:nvPr/>
        </p:nvSpPr>
        <p:spPr>
          <a:xfrm>
            <a:off x="1590237" y="6034949"/>
            <a:ext cx="5602747" cy="153888"/>
          </a:xfrm>
          <a:prstGeom prst="rect">
            <a:avLst/>
          </a:prstGeom>
        </p:spPr>
        <p:txBody>
          <a:bodyPr wrap="square" lIns="0" tIns="0" rIns="0" bIns="0">
            <a:spAutoFit/>
          </a:bodyPr>
          <a:lstStyle/>
          <a:p>
            <a:pPr>
              <a:spcBef>
                <a:spcPts val="0"/>
              </a:spcBef>
              <a:buClr>
                <a:schemeClr val="accent5"/>
              </a:buClr>
            </a:pPr>
            <a:r>
              <a:rPr lang="en-US" sz="1000">
                <a:solidFill>
                  <a:srgbClr val="00B0F0"/>
                </a:solidFill>
                <a:latin typeface="Open Sans" panose="020B0606030504020204" pitchFamily="34" charset="0"/>
                <a:ea typeface="Open Sans" panose="020B0606030504020204" pitchFamily="34" charset="0"/>
                <a:cs typeface="Open Sans" panose="020B0606030504020204" pitchFamily="34" charset="0"/>
                <a:hlinkClick r:id="rId13">
                  <a:extLst>
                    <a:ext uri="{A12FA001-AC4F-418D-AE19-62706E023703}">
                      <ahyp:hlinkClr xmlns:ahyp="http://schemas.microsoft.com/office/drawing/2018/hyperlinkcolor" xmlns="" val="tx"/>
                    </a:ext>
                  </a:extLst>
                </a:hlinkClick>
              </a:rPr>
              <a:t>How Artificial Intelligence is combatting COVID-19</a:t>
            </a:r>
            <a:endParaRPr lang="en-US" sz="100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31605F70-54EE-4DB3-AD07-F7E376562FAC}"/>
              </a:ext>
            </a:extLst>
          </p:cNvPr>
          <p:cNvSpPr/>
          <p:nvPr/>
        </p:nvSpPr>
        <p:spPr>
          <a:xfrm>
            <a:off x="6724626" y="1321327"/>
            <a:ext cx="4434227" cy="338554"/>
          </a:xfrm>
          <a:prstGeom prst="rect">
            <a:avLst/>
          </a:prstGeom>
        </p:spPr>
        <p:txBody>
          <a:bodyPr wrap="square">
            <a:spAutoFit/>
          </a:bodyPr>
          <a:lstStyle/>
          <a:p>
            <a:r>
              <a:rPr lang="en-US" sz="1600" b="1" spc="-25" dirty="0">
                <a:solidFill>
                  <a:srgbClr val="86BC25"/>
                </a:solidFill>
                <a:latin typeface="Open Sans" panose="020B0606030504020204" pitchFamily="34" charset="0"/>
                <a:ea typeface="Open Sans" panose="020B0606030504020204" pitchFamily="34" charset="0"/>
                <a:cs typeface="Open Sans" panose="020B0606030504020204" pitchFamily="34" charset="0"/>
              </a:rPr>
              <a:t>Igniting conversations with AI visionaries...</a:t>
            </a:r>
            <a:endParaRPr lang="en-US" sz="1600" dirty="0"/>
          </a:p>
        </p:txBody>
      </p:sp>
      <p:sp>
        <p:nvSpPr>
          <p:cNvPr id="17" name="Rectangle 16">
            <a:extLst>
              <a:ext uri="{FF2B5EF4-FFF2-40B4-BE49-F238E27FC236}">
                <a16:creationId xmlns:a16="http://schemas.microsoft.com/office/drawing/2014/main" id="{44011AC3-F487-4F4E-A0E0-1C79B1F2CA27}"/>
              </a:ext>
            </a:extLst>
          </p:cNvPr>
          <p:cNvSpPr/>
          <p:nvPr/>
        </p:nvSpPr>
        <p:spPr>
          <a:xfrm>
            <a:off x="7979321" y="1687594"/>
            <a:ext cx="1673678" cy="307777"/>
          </a:xfrm>
          <a:prstGeom prst="rect">
            <a:avLst/>
          </a:prstGeom>
        </p:spPr>
        <p:txBody>
          <a:bodyPr wrap="square">
            <a:spAutoFit/>
          </a:bodyPr>
          <a:lstStyle/>
          <a:p>
            <a:pPr lvl="0" defTabSz="914400">
              <a:defRPr/>
            </a:pPr>
            <a:r>
              <a:rPr lang="en-US" sz="1400" b="1" spc="-25" dirty="0">
                <a:solidFill>
                  <a:prstClr val="black"/>
                </a:solidFill>
                <a:latin typeface="Open Sans" panose="020B0606030504020204" pitchFamily="34" charset="0"/>
                <a:ea typeface="Open Sans" panose="020B0606030504020204" pitchFamily="34" charset="0"/>
                <a:cs typeface="Open Sans" panose="020B0606030504020204" pitchFamily="34" charset="0"/>
              </a:rPr>
              <a:t>AI Ignition Series</a:t>
            </a:r>
          </a:p>
        </p:txBody>
      </p:sp>
      <p:sp>
        <p:nvSpPr>
          <p:cNvPr id="18" name="Rectangle 17">
            <a:extLst>
              <a:ext uri="{FF2B5EF4-FFF2-40B4-BE49-F238E27FC236}">
                <a16:creationId xmlns:a16="http://schemas.microsoft.com/office/drawing/2014/main" id="{476BFBBE-B115-4BF8-AD13-4E9E6FAC82FA}"/>
              </a:ext>
            </a:extLst>
          </p:cNvPr>
          <p:cNvSpPr/>
          <p:nvPr/>
        </p:nvSpPr>
        <p:spPr>
          <a:xfrm>
            <a:off x="7269275" y="3776646"/>
            <a:ext cx="3930681" cy="830997"/>
          </a:xfrm>
          <a:prstGeom prst="rect">
            <a:avLst/>
          </a:prstGeom>
        </p:spPr>
        <p:txBody>
          <a:bodyPr wrap="square">
            <a:spAutoFit/>
          </a:bodyPr>
          <a:lstStyle/>
          <a:p>
            <a:pPr marL="12700" marR="245739" lvl="0">
              <a:defRPr/>
            </a:pPr>
            <a:r>
              <a:rPr lang="en-US" sz="1600" b="1" spc="-35" dirty="0">
                <a:solidFill>
                  <a:srgbClr val="0197A9"/>
                </a:solidFill>
                <a:latin typeface="Open Sans" panose="020B0606030504020204" pitchFamily="34" charset="0"/>
                <a:ea typeface="Open Sans" panose="020B0606030504020204" pitchFamily="34" charset="0"/>
                <a:cs typeface="Open Sans" panose="020B0606030504020204" pitchFamily="34" charset="0"/>
              </a:rPr>
              <a:t>Connecting to academic research groups and start ups, molding the future of AI…</a:t>
            </a:r>
          </a:p>
        </p:txBody>
      </p:sp>
      <p:pic>
        <p:nvPicPr>
          <p:cNvPr id="19" name="Picture 4" descr="Introducing The House Fund: Built for Berkeley - The House Fund ...">
            <a:extLst>
              <a:ext uri="{FF2B5EF4-FFF2-40B4-BE49-F238E27FC236}">
                <a16:creationId xmlns:a16="http://schemas.microsoft.com/office/drawing/2014/main" id="{E37A4425-F8BD-4A3D-B741-FB267981FCCE}"/>
              </a:ext>
            </a:extLst>
          </p:cNvPr>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a:stretch/>
        </p:blipFill>
        <p:spPr bwMode="auto">
          <a:xfrm>
            <a:off x="7245577" y="4700008"/>
            <a:ext cx="1010901" cy="6989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424C22A2-8BA5-46D3-A699-95C539741DFC}"/>
              </a:ext>
            </a:extLst>
          </p:cNvPr>
          <p:cNvPicPr>
            <a:picLocks noChangeAspect="1"/>
          </p:cNvPicPr>
          <p:nvPr/>
        </p:nvPicPr>
        <p:blipFill>
          <a:blip r:embed="rId15"/>
          <a:stretch>
            <a:fillRect/>
          </a:stretch>
        </p:blipFill>
        <p:spPr>
          <a:xfrm>
            <a:off x="8484859" y="4689952"/>
            <a:ext cx="1905850" cy="503194"/>
          </a:xfrm>
          <a:prstGeom prst="rect">
            <a:avLst/>
          </a:prstGeom>
        </p:spPr>
      </p:pic>
      <p:pic>
        <p:nvPicPr>
          <p:cNvPr id="21" name="Picture 4" descr="Capital Factory - The Center Of Gravity For Entrepreneurs In Texas">
            <a:extLst>
              <a:ext uri="{FF2B5EF4-FFF2-40B4-BE49-F238E27FC236}">
                <a16:creationId xmlns:a16="http://schemas.microsoft.com/office/drawing/2014/main" id="{89CA8284-4F15-4FC8-A3BA-5065CCE2C29C}"/>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10619090" y="4943758"/>
            <a:ext cx="747235" cy="7119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Qr code&#10;&#10;Description automatically generated">
            <a:extLst>
              <a:ext uri="{FF2B5EF4-FFF2-40B4-BE49-F238E27FC236}">
                <a16:creationId xmlns:a16="http://schemas.microsoft.com/office/drawing/2014/main" id="{5AA8B655-CD4F-474B-92EA-5A077FCA9A68}"/>
              </a:ext>
            </a:extLst>
          </p:cNvPr>
          <p:cNvPicPr>
            <a:picLocks noChangeAspect="1"/>
          </p:cNvPicPr>
          <p:nvPr/>
        </p:nvPicPr>
        <p:blipFill rotWithShape="1">
          <a:blip r:embed="rId17" cstate="email">
            <a:extLst>
              <a:ext uri="{28A0092B-C50C-407E-A947-70E740481C1C}">
                <a14:useLocalDpi xmlns:a14="http://schemas.microsoft.com/office/drawing/2010/main" val="0"/>
              </a:ext>
            </a:extLst>
          </a:blip>
          <a:srcRect/>
          <a:stretch/>
        </p:blipFill>
        <p:spPr>
          <a:xfrm>
            <a:off x="10484931" y="4371253"/>
            <a:ext cx="969819" cy="527422"/>
          </a:xfrm>
          <a:prstGeom prst="rect">
            <a:avLst/>
          </a:prstGeom>
        </p:spPr>
      </p:pic>
      <p:sp>
        <p:nvSpPr>
          <p:cNvPr id="23" name="Rectangle 22">
            <a:extLst>
              <a:ext uri="{FF2B5EF4-FFF2-40B4-BE49-F238E27FC236}">
                <a16:creationId xmlns:a16="http://schemas.microsoft.com/office/drawing/2014/main" id="{B22F8690-53ED-4B83-854D-1BE60D05FE1E}"/>
              </a:ext>
            </a:extLst>
          </p:cNvPr>
          <p:cNvSpPr/>
          <p:nvPr/>
        </p:nvSpPr>
        <p:spPr>
          <a:xfrm>
            <a:off x="8406451" y="5230090"/>
            <a:ext cx="2380467" cy="246221"/>
          </a:xfrm>
          <a:prstGeom prst="rect">
            <a:avLst/>
          </a:prstGeom>
        </p:spPr>
        <p:txBody>
          <a:bodyPr wrap="square">
            <a:spAutoFit/>
          </a:bodyPr>
          <a:lstStyle/>
          <a:p>
            <a:r>
              <a:rPr lang="en-US" sz="1000" b="1"/>
              <a:t>Berkeley – The House Fund</a:t>
            </a:r>
          </a:p>
        </p:txBody>
      </p:sp>
      <p:sp>
        <p:nvSpPr>
          <p:cNvPr id="25" name="Rectangle 24">
            <a:extLst>
              <a:ext uri="{FF2B5EF4-FFF2-40B4-BE49-F238E27FC236}">
                <a16:creationId xmlns:a16="http://schemas.microsoft.com/office/drawing/2014/main" id="{1ED70C3B-BA8E-45C7-9563-5CAEA4FFE7EE}"/>
              </a:ext>
            </a:extLst>
          </p:cNvPr>
          <p:cNvSpPr/>
          <p:nvPr/>
        </p:nvSpPr>
        <p:spPr>
          <a:xfrm>
            <a:off x="7854714" y="2094434"/>
            <a:ext cx="2028119" cy="430887"/>
          </a:xfrm>
          <a:prstGeom prst="rect">
            <a:avLst/>
          </a:prstGeom>
        </p:spPr>
        <p:txBody>
          <a:bodyPr wrap="none">
            <a:spAutoFit/>
          </a:bodyPr>
          <a:lstStyle/>
          <a:p>
            <a:pPr algn="ctr"/>
            <a:r>
              <a:rPr lang="en-US" sz="1100" b="1" spc="-25" dirty="0">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&lt;Non-Deloitte Person Image</a:t>
            </a:r>
          </a:p>
          <a:p>
            <a:pPr algn="ctr"/>
            <a:r>
              <a:rPr lang="en-US" sz="1100" b="1" spc="-25" dirty="0">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Non-Deloitte Person Name&gt;</a:t>
            </a:r>
          </a:p>
        </p:txBody>
      </p:sp>
      <p:sp>
        <p:nvSpPr>
          <p:cNvPr id="27" name="Rectangle 26">
            <a:extLst>
              <a:ext uri="{FF2B5EF4-FFF2-40B4-BE49-F238E27FC236}">
                <a16:creationId xmlns:a16="http://schemas.microsoft.com/office/drawing/2014/main" id="{E6C677CE-92B6-4700-B442-43D292BDC576}"/>
              </a:ext>
            </a:extLst>
          </p:cNvPr>
          <p:cNvSpPr/>
          <p:nvPr/>
        </p:nvSpPr>
        <p:spPr>
          <a:xfrm>
            <a:off x="337989" y="3368698"/>
            <a:ext cx="1343771" cy="553998"/>
          </a:xfrm>
          <a:prstGeom prst="rect">
            <a:avLst/>
          </a:prstGeom>
        </p:spPr>
        <p:txBody>
          <a:bodyPr wrap="square">
            <a:spAutoFit/>
          </a:bodyPr>
          <a:lstStyle/>
          <a:p>
            <a:r>
              <a:rPr lang="en-US" sz="1000" spc="-25">
                <a:solidFill>
                  <a:prstClr val="black"/>
                </a:solidFill>
                <a:latin typeface="Open Sans" panose="020B0606030504020204" pitchFamily="34" charset="0"/>
                <a:ea typeface="Open Sans" panose="020B0606030504020204" pitchFamily="34" charset="0"/>
                <a:cs typeface="Open Sans" panose="020B0606030504020204" pitchFamily="34" charset="0"/>
              </a:rPr>
              <a:t>State of AI in the Enterprise, 3</a:t>
            </a:r>
            <a:r>
              <a:rPr lang="en-US" sz="1000" spc="-25" baseline="30000">
                <a:solidFill>
                  <a:prstClr val="black"/>
                </a:solidFill>
                <a:latin typeface="Open Sans" panose="020B0606030504020204" pitchFamily="34" charset="0"/>
                <a:ea typeface="Open Sans" panose="020B0606030504020204" pitchFamily="34" charset="0"/>
                <a:cs typeface="Open Sans" panose="020B0606030504020204" pitchFamily="34" charset="0"/>
              </a:rPr>
              <a:t>rd</a:t>
            </a:r>
            <a:r>
              <a:rPr lang="en-US" sz="1000" spc="-25">
                <a:solidFill>
                  <a:prstClr val="black"/>
                </a:solidFill>
                <a:latin typeface="Open Sans" panose="020B0606030504020204" pitchFamily="34" charset="0"/>
                <a:ea typeface="Open Sans" panose="020B0606030504020204" pitchFamily="34" charset="0"/>
                <a:cs typeface="Open Sans" panose="020B0606030504020204" pitchFamily="34" charset="0"/>
              </a:rPr>
              <a:t> Edition</a:t>
            </a:r>
            <a:endParaRPr lang="en-US" sz="1000"/>
          </a:p>
        </p:txBody>
      </p:sp>
      <p:pic>
        <p:nvPicPr>
          <p:cNvPr id="28" name="Picture 27">
            <a:extLst>
              <a:ext uri="{FF2B5EF4-FFF2-40B4-BE49-F238E27FC236}">
                <a16:creationId xmlns:a16="http://schemas.microsoft.com/office/drawing/2014/main" id="{E06DC931-B636-4AE3-AD31-035BBFD9DE43}"/>
              </a:ext>
            </a:extLst>
          </p:cNvPr>
          <p:cNvPicPr>
            <a:picLocks noChangeAspect="1"/>
          </p:cNvPicPr>
          <p:nvPr/>
        </p:nvPicPr>
        <p:blipFill>
          <a:blip r:embed="rId18"/>
          <a:stretch>
            <a:fillRect/>
          </a:stretch>
        </p:blipFill>
        <p:spPr>
          <a:xfrm>
            <a:off x="477173" y="2130553"/>
            <a:ext cx="882879" cy="1134116"/>
          </a:xfrm>
          <a:prstGeom prst="rect">
            <a:avLst/>
          </a:prstGeom>
          <a:ln>
            <a:solidFill>
              <a:schemeClr val="bg1">
                <a:lumMod val="75000"/>
              </a:schemeClr>
            </a:solidFill>
          </a:ln>
        </p:spPr>
      </p:pic>
      <p:grpSp>
        <p:nvGrpSpPr>
          <p:cNvPr id="33" name="Group 32">
            <a:extLst>
              <a:ext uri="{FF2B5EF4-FFF2-40B4-BE49-F238E27FC236}">
                <a16:creationId xmlns:a16="http://schemas.microsoft.com/office/drawing/2014/main" id="{2B5E1D6D-F61C-4FFF-9590-D9AD6C423691}"/>
              </a:ext>
            </a:extLst>
          </p:cNvPr>
          <p:cNvGrpSpPr/>
          <p:nvPr/>
        </p:nvGrpSpPr>
        <p:grpSpPr>
          <a:xfrm>
            <a:off x="3259771" y="1683575"/>
            <a:ext cx="4173422" cy="4173422"/>
            <a:chOff x="3745616" y="1624903"/>
            <a:chExt cx="4173422" cy="4173422"/>
          </a:xfrm>
        </p:grpSpPr>
        <p:pic>
          <p:nvPicPr>
            <p:cNvPr id="29" name="Picture 28">
              <a:extLst>
                <a:ext uri="{FF2B5EF4-FFF2-40B4-BE49-F238E27FC236}">
                  <a16:creationId xmlns:a16="http://schemas.microsoft.com/office/drawing/2014/main" id="{41614E01-9255-42C9-BB83-1FCB06AA23C7}"/>
                </a:ext>
              </a:extLst>
            </p:cNvPr>
            <p:cNvPicPr>
              <a:picLocks noChangeAspect="1"/>
            </p:cNvPicPr>
            <p:nvPr/>
          </p:nvPicPr>
          <p:blipFill>
            <a:blip r:embed="rId19"/>
            <a:stretch>
              <a:fillRect/>
            </a:stretch>
          </p:blipFill>
          <p:spPr>
            <a:xfrm>
              <a:off x="3745616" y="1624903"/>
              <a:ext cx="4173422" cy="4173422"/>
            </a:xfrm>
            <a:prstGeom prst="rect">
              <a:avLst/>
            </a:prstGeom>
            <a:noFill/>
          </p:spPr>
        </p:pic>
        <p:sp>
          <p:nvSpPr>
            <p:cNvPr id="30" name="Rectangle 29">
              <a:extLst>
                <a:ext uri="{FF2B5EF4-FFF2-40B4-BE49-F238E27FC236}">
                  <a16:creationId xmlns:a16="http://schemas.microsoft.com/office/drawing/2014/main" id="{1EA42AE5-8104-4D00-B77A-EBCEA89705B2}"/>
                </a:ext>
              </a:extLst>
            </p:cNvPr>
            <p:cNvSpPr/>
            <p:nvPr/>
          </p:nvSpPr>
          <p:spPr>
            <a:xfrm>
              <a:off x="4360984" y="3636417"/>
              <a:ext cx="2843829" cy="369332"/>
            </a:xfrm>
            <a:prstGeom prst="rect">
              <a:avLst/>
            </a:prstGeom>
            <a:noFill/>
          </p:spPr>
          <p:txBody>
            <a:bodyPr>
              <a:spAutoFit/>
            </a:bodyPr>
            <a:lstStyle/>
            <a:p>
              <a:pPr algn="ctr"/>
              <a:r>
                <a:rPr lang="en-US" sz="1800" b="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hlinkClick r:id="rId20">
                    <a:extLst>
                      <a:ext uri="{A12FA001-AC4F-418D-AE19-62706E023703}">
                        <ahyp:hlinkClr xmlns:ahyp="http://schemas.microsoft.com/office/drawing/2018/hyperlinkcolor" xmlns="" val="tx"/>
                      </a:ext>
                    </a:extLst>
                  </a:hlinkClick>
                </a:rPr>
                <a:t>Deloitte AI Institute</a:t>
              </a:r>
              <a:endParaRPr lang="en-US" sz="1800" b="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grpSp>
      <p:sp>
        <p:nvSpPr>
          <p:cNvPr id="31" name="Rectangle 30">
            <a:extLst>
              <a:ext uri="{FF2B5EF4-FFF2-40B4-BE49-F238E27FC236}">
                <a16:creationId xmlns:a16="http://schemas.microsoft.com/office/drawing/2014/main" id="{4046AC06-9C65-41A7-927F-E68B84A2CC06}"/>
              </a:ext>
            </a:extLst>
          </p:cNvPr>
          <p:cNvSpPr/>
          <p:nvPr/>
        </p:nvSpPr>
        <p:spPr>
          <a:xfrm>
            <a:off x="7136727" y="5832215"/>
            <a:ext cx="2961428" cy="738664"/>
          </a:xfrm>
          <a:prstGeom prst="rect">
            <a:avLst/>
          </a:prstGeom>
        </p:spPr>
        <p:txBody>
          <a:bodyPr wrap="square" lIns="0" tIns="0" rIns="0" bIns="0">
            <a:spAutoFit/>
          </a:bodyPr>
          <a:lstStyle/>
          <a:p>
            <a:pPr marL="12700" marR="245739"/>
            <a:r>
              <a:rPr lang="en-US" sz="1600" b="1" spc="-35">
                <a:solidFill>
                  <a:srgbClr val="86BC25"/>
                </a:solidFill>
                <a:latin typeface="Open Sans" panose="020B0606030504020204" pitchFamily="34" charset="0"/>
                <a:ea typeface="Open Sans" panose="020B0606030504020204" pitchFamily="34" charset="0"/>
                <a:cs typeface="Open Sans" panose="020B0606030504020204" pitchFamily="34" charset="0"/>
              </a:rPr>
              <a:t>Amplifying a globally consistent, differentiated </a:t>
            </a:r>
          </a:p>
          <a:p>
            <a:pPr marL="12700" marR="245739"/>
            <a:r>
              <a:rPr lang="en-US" sz="1600" b="1" spc="-35">
                <a:solidFill>
                  <a:srgbClr val="86BC25"/>
                </a:solidFill>
                <a:latin typeface="Open Sans" panose="020B0606030504020204" pitchFamily="34" charset="0"/>
                <a:ea typeface="Open Sans" panose="020B0606030504020204" pitchFamily="34" charset="0"/>
                <a:cs typeface="Open Sans" panose="020B0606030504020204" pitchFamily="34" charset="0"/>
              </a:rPr>
              <a:t>Age of With</a:t>
            </a:r>
            <a:r>
              <a:rPr lang="en-US" sz="1600" b="1" spc="-35" baseline="30000">
                <a:solidFill>
                  <a:srgbClr val="86BC25"/>
                </a:solidFill>
                <a:latin typeface="Open Sans" panose="020B0606030504020204" pitchFamily="34" charset="0"/>
                <a:ea typeface="Open Sans" panose="020B0606030504020204" pitchFamily="34" charset="0"/>
                <a:cs typeface="Open Sans" panose="020B0606030504020204" pitchFamily="34" charset="0"/>
              </a:rPr>
              <a:t> </a:t>
            </a:r>
            <a:r>
              <a:rPr lang="en-US" sz="1600" b="1" spc="-35">
                <a:solidFill>
                  <a:srgbClr val="86BC25"/>
                </a:solidFill>
                <a:latin typeface="Open Sans" panose="020B0606030504020204" pitchFamily="34" charset="0"/>
                <a:ea typeface="Open Sans" panose="020B0606030504020204" pitchFamily="34" charset="0"/>
                <a:cs typeface="Open Sans" panose="020B0606030504020204" pitchFamily="34" charset="0"/>
              </a:rPr>
              <a:t>message…</a:t>
            </a:r>
          </a:p>
        </p:txBody>
      </p:sp>
      <p:sp>
        <p:nvSpPr>
          <p:cNvPr id="32" name="Rectangle 31">
            <a:extLst>
              <a:ext uri="{FF2B5EF4-FFF2-40B4-BE49-F238E27FC236}">
                <a16:creationId xmlns:a16="http://schemas.microsoft.com/office/drawing/2014/main" id="{91ECE91C-03F3-6D4B-B657-6CC4C21157B6}"/>
              </a:ext>
            </a:extLst>
          </p:cNvPr>
          <p:cNvSpPr/>
          <p:nvPr/>
        </p:nvSpPr>
        <p:spPr>
          <a:xfrm>
            <a:off x="222005" y="4142260"/>
            <a:ext cx="3399942" cy="584775"/>
          </a:xfrm>
          <a:prstGeom prst="rect">
            <a:avLst/>
          </a:prstGeom>
        </p:spPr>
        <p:txBody>
          <a:bodyPr wrap="square">
            <a:spAutoFit/>
          </a:bodyPr>
          <a:lstStyle/>
          <a:p>
            <a:pPr>
              <a:defRPr/>
            </a:pPr>
            <a:r>
              <a:rPr lang="en-US" sz="1600" b="1" spc="-25">
                <a:solidFill>
                  <a:srgbClr val="86BC25"/>
                </a:solidFill>
                <a:latin typeface="Open Sans" panose="020B0606030504020204" pitchFamily="34" charset="0"/>
                <a:ea typeface="Open Sans" panose="020B0606030504020204" pitchFamily="34" charset="0"/>
                <a:cs typeface="Open Sans" panose="020B0606030504020204" pitchFamily="34" charset="0"/>
              </a:rPr>
              <a:t>Shaping the conversation in industry leading conversations…</a:t>
            </a:r>
          </a:p>
        </p:txBody>
      </p:sp>
      <p:sp>
        <p:nvSpPr>
          <p:cNvPr id="41" name="Rectangle 40">
            <a:extLst>
              <a:ext uri="{FF2B5EF4-FFF2-40B4-BE49-F238E27FC236}">
                <a16:creationId xmlns:a16="http://schemas.microsoft.com/office/drawing/2014/main" id="{EEA78510-0FFF-E741-B907-C4B40E2B6272}"/>
              </a:ext>
            </a:extLst>
          </p:cNvPr>
          <p:cNvSpPr/>
          <p:nvPr/>
        </p:nvSpPr>
        <p:spPr>
          <a:xfrm>
            <a:off x="227182" y="1419724"/>
            <a:ext cx="3782107" cy="584775"/>
          </a:xfrm>
          <a:prstGeom prst="rect">
            <a:avLst/>
          </a:prstGeom>
        </p:spPr>
        <p:txBody>
          <a:bodyPr wrap="square">
            <a:spAutoFit/>
          </a:bodyPr>
          <a:lstStyle/>
          <a:p>
            <a:pPr marL="12700" marR="245739" lvl="0">
              <a:defRPr/>
            </a:pPr>
            <a:r>
              <a:rPr lang="en-US" sz="1600" b="1" spc="-35">
                <a:solidFill>
                  <a:srgbClr val="0197A9"/>
                </a:solidFill>
                <a:latin typeface="Open Sans" panose="020B0606030504020204" pitchFamily="34" charset="0"/>
                <a:ea typeface="Open Sans" panose="020B0606030504020204" pitchFamily="34" charset="0"/>
                <a:cs typeface="Open Sans" panose="020B0606030504020204" pitchFamily="34" charset="0"/>
              </a:rPr>
              <a:t>The Deloitte AI Institute develops compelling thought leadership…</a:t>
            </a:r>
          </a:p>
        </p:txBody>
      </p:sp>
      <p:sp>
        <p:nvSpPr>
          <p:cNvPr id="4" name="Rectangle 3">
            <a:extLst>
              <a:ext uri="{FF2B5EF4-FFF2-40B4-BE49-F238E27FC236}">
                <a16:creationId xmlns:a16="http://schemas.microsoft.com/office/drawing/2014/main" id="{FAAE852A-B1C8-41E5-BA19-C978D5CF8D1B}"/>
              </a:ext>
            </a:extLst>
          </p:cNvPr>
          <p:cNvSpPr/>
          <p:nvPr/>
        </p:nvSpPr>
        <p:spPr>
          <a:xfrm>
            <a:off x="6944812" y="2591802"/>
            <a:ext cx="6096000" cy="430887"/>
          </a:xfrm>
          <a:prstGeom prst="rect">
            <a:avLst/>
          </a:prstGeom>
        </p:spPr>
        <p:txBody>
          <a:bodyPr>
            <a:spAutoFit/>
          </a:bodyPr>
          <a:lstStyle/>
          <a:p>
            <a:pPr algn="ctr"/>
            <a:r>
              <a:rPr lang="en-US" sz="1100" b="1" spc="-25" dirty="0">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&lt;Non-Deloitte Person Image</a:t>
            </a:r>
          </a:p>
          <a:p>
            <a:pPr algn="ctr"/>
            <a:r>
              <a:rPr lang="en-US" sz="1100" b="1" spc="-25" dirty="0">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Non-Deloitte Person Name&gt;</a:t>
            </a:r>
          </a:p>
        </p:txBody>
      </p:sp>
      <p:sp>
        <p:nvSpPr>
          <p:cNvPr id="16" name="Rectangle 15">
            <a:extLst>
              <a:ext uri="{FF2B5EF4-FFF2-40B4-BE49-F238E27FC236}">
                <a16:creationId xmlns:a16="http://schemas.microsoft.com/office/drawing/2014/main" id="{4E2218AC-AE9E-4AF1-B198-0780BBBD4792}"/>
              </a:ext>
            </a:extLst>
          </p:cNvPr>
          <p:cNvSpPr/>
          <p:nvPr/>
        </p:nvSpPr>
        <p:spPr>
          <a:xfrm>
            <a:off x="7872228" y="3144566"/>
            <a:ext cx="6096000" cy="430887"/>
          </a:xfrm>
          <a:prstGeom prst="rect">
            <a:avLst/>
          </a:prstGeom>
        </p:spPr>
        <p:txBody>
          <a:bodyPr>
            <a:spAutoFit/>
          </a:bodyPr>
          <a:lstStyle/>
          <a:p>
            <a:pPr algn="ctr"/>
            <a:r>
              <a:rPr lang="en-US" sz="1100" b="1" spc="-25" dirty="0">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&lt;Non-Deloitte Person Image</a:t>
            </a:r>
          </a:p>
          <a:p>
            <a:pPr algn="ctr"/>
            <a:r>
              <a:rPr lang="en-US" sz="1100" b="1" spc="-25" dirty="0">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Non-Deloitte</a:t>
            </a:r>
            <a:r>
              <a:rPr lang="en-US" sz="800" b="1" spc="-25" dirty="0">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 Person Name&gt;</a:t>
            </a:r>
          </a:p>
        </p:txBody>
      </p:sp>
      <p:sp>
        <p:nvSpPr>
          <p:cNvPr id="15" name="Rectangle 14">
            <a:extLst>
              <a:ext uri="{FF2B5EF4-FFF2-40B4-BE49-F238E27FC236}">
                <a16:creationId xmlns:a16="http://schemas.microsoft.com/office/drawing/2014/main" id="{0AF3439A-6F10-42E3-BF55-E4AE98275E06}"/>
              </a:ext>
            </a:extLst>
          </p:cNvPr>
          <p:cNvSpPr/>
          <p:nvPr/>
        </p:nvSpPr>
        <p:spPr>
          <a:xfrm>
            <a:off x="5499235" y="2960729"/>
            <a:ext cx="6096000" cy="430887"/>
          </a:xfrm>
          <a:prstGeom prst="rect">
            <a:avLst/>
          </a:prstGeom>
        </p:spPr>
        <p:txBody>
          <a:bodyPr>
            <a:spAutoFit/>
          </a:bodyPr>
          <a:lstStyle/>
          <a:p>
            <a:pPr algn="ctr"/>
            <a:r>
              <a:rPr lang="en-US" sz="1100" b="1" spc="-25" dirty="0">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&lt;Non-Deloitte Person Image</a:t>
            </a:r>
          </a:p>
          <a:p>
            <a:pPr algn="ctr"/>
            <a:r>
              <a:rPr lang="en-US" sz="1100" b="1" spc="-25" dirty="0">
                <a:solidFill>
                  <a:prstClr val="black"/>
                </a:solidFill>
                <a:latin typeface="Open Sans Semibold" panose="020B0606030504020204" pitchFamily="34" charset="0"/>
                <a:ea typeface="Open Sans Semibold" panose="020B0606030504020204" pitchFamily="34" charset="0"/>
                <a:cs typeface="Open Sans Semibold" panose="020B0606030504020204" pitchFamily="34" charset="0"/>
              </a:rPr>
              <a:t>Non-Deloitte Person Name&gt;</a:t>
            </a:r>
          </a:p>
        </p:txBody>
      </p:sp>
    </p:spTree>
    <p:extLst>
      <p:ext uri="{BB962C8B-B14F-4D97-AF65-F5344CB8AC3E}">
        <p14:creationId xmlns:p14="http://schemas.microsoft.com/office/powerpoint/2010/main" val="163647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EE9CF93-5A69-F541-8F0E-10B7CCF04F02}"/>
              </a:ext>
            </a:extLst>
          </p:cNvPr>
          <p:cNvGrpSpPr/>
          <p:nvPr/>
        </p:nvGrpSpPr>
        <p:grpSpPr>
          <a:xfrm>
            <a:off x="9618133" y="5818578"/>
            <a:ext cx="2572973" cy="643156"/>
            <a:chOff x="8914829" y="1429741"/>
            <a:chExt cx="2938092" cy="4965629"/>
          </a:xfrm>
          <a:effectLst>
            <a:outerShdw blurRad="63500" sx="104000" sy="104000" algn="ctr" rotWithShape="0">
              <a:schemeClr val="bg1">
                <a:alpha val="0"/>
              </a:schemeClr>
            </a:outerShdw>
          </a:effectLst>
        </p:grpSpPr>
        <p:pic>
          <p:nvPicPr>
            <p:cNvPr id="21" name="Picture 6" descr="Abstract geometric polygon background wallpaper. Triangle shape low polly">
              <a:extLst>
                <a:ext uri="{FF2B5EF4-FFF2-40B4-BE49-F238E27FC236}">
                  <a16:creationId xmlns:a16="http://schemas.microsoft.com/office/drawing/2014/main" id="{F79CFE9E-3064-A845-82D3-F83F68B6EBBF}"/>
                </a:ext>
              </a:extLst>
            </p:cNvPr>
            <p:cNvPicPr>
              <a:picLocks noChangeAspect="1" noChangeArrowheads="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88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rot="5400000">
              <a:off x="7167691" y="3176885"/>
              <a:ext cx="4965623" cy="14713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Abstract geometric polygon background wallpaper. Triangle shape low polly">
              <a:extLst>
                <a:ext uri="{FF2B5EF4-FFF2-40B4-BE49-F238E27FC236}">
                  <a16:creationId xmlns:a16="http://schemas.microsoft.com/office/drawing/2014/main" id="{19792AA4-D34B-4D42-B2A5-6C4F6B293FB7}"/>
                </a:ext>
              </a:extLst>
            </p:cNvPr>
            <p:cNvPicPr>
              <a:picLocks noChangeAspect="1" noChangeArrowheads="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88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rot="16200000">
              <a:off x="8634435" y="3176879"/>
              <a:ext cx="4965623" cy="147134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 Placeholder 1">
            <a:extLst>
              <a:ext uri="{FF2B5EF4-FFF2-40B4-BE49-F238E27FC236}">
                <a16:creationId xmlns:a16="http://schemas.microsoft.com/office/drawing/2014/main" id="{CC4FAB60-652E-4483-A28D-06FC2DF2B6DC}"/>
              </a:ext>
            </a:extLst>
          </p:cNvPr>
          <p:cNvSpPr>
            <a:spLocks noGrp="1"/>
          </p:cNvSpPr>
          <p:nvPr>
            <p:ph type="body" sz="quarter" idx="10"/>
          </p:nvPr>
        </p:nvSpPr>
        <p:spPr/>
        <p:txBody>
          <a:bodyPr/>
          <a:lstStyle/>
          <a:p>
            <a:r>
              <a:rPr lang="en-US" dirty="0"/>
              <a:t>Deloitte.AI </a:t>
            </a:r>
            <a:r>
              <a:rPr lang="en-US" dirty="0" err="1"/>
              <a:t>Marketplace</a:t>
            </a:r>
            <a:r>
              <a:rPr lang="en-US" sz="1800" baseline="30000" dirty="0" err="1"/>
              <a:t>TM</a:t>
            </a:r>
            <a:endParaRPr lang="en-US" baseline="30000" dirty="0"/>
          </a:p>
        </p:txBody>
      </p:sp>
      <p:sp>
        <p:nvSpPr>
          <p:cNvPr id="3" name="Text Placeholder 2">
            <a:extLst>
              <a:ext uri="{FF2B5EF4-FFF2-40B4-BE49-F238E27FC236}">
                <a16:creationId xmlns:a16="http://schemas.microsoft.com/office/drawing/2014/main" id="{544921BE-7BA9-498A-9984-0AC59B027448}"/>
              </a:ext>
            </a:extLst>
          </p:cNvPr>
          <p:cNvSpPr>
            <a:spLocks noGrp="1"/>
          </p:cNvSpPr>
          <p:nvPr>
            <p:ph type="body" sz="quarter" idx="11"/>
          </p:nvPr>
        </p:nvSpPr>
        <p:spPr>
          <a:xfrm>
            <a:off x="331916" y="781059"/>
            <a:ext cx="11201400" cy="430887"/>
          </a:xfrm>
        </p:spPr>
        <p:txBody>
          <a:bodyPr/>
          <a:lstStyle/>
          <a:p>
            <a:r>
              <a:rPr lang="en-US" dirty="0"/>
              <a:t>Deloitte.AI is our global marketplace and storefront, with an underlying cloud-based deployment and delivery infrastructure, enabling rapid asset deployment for our clients and delivery teams</a:t>
            </a:r>
          </a:p>
        </p:txBody>
      </p:sp>
      <p:sp>
        <p:nvSpPr>
          <p:cNvPr id="76" name="TextBox 75">
            <a:extLst>
              <a:ext uri="{FF2B5EF4-FFF2-40B4-BE49-F238E27FC236}">
                <a16:creationId xmlns:a16="http://schemas.microsoft.com/office/drawing/2014/main" id="{B4E4D9D4-7BC3-40AF-B400-DD6939BFC4B1}"/>
              </a:ext>
            </a:extLst>
          </p:cNvPr>
          <p:cNvSpPr txBox="1"/>
          <p:nvPr/>
        </p:nvSpPr>
        <p:spPr>
          <a:xfrm>
            <a:off x="9618132" y="6002667"/>
            <a:ext cx="2573868" cy="246221"/>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n-US" sz="1600" i="0"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xmlns="" val="tx"/>
                    </a:ext>
                  </a:extLst>
                </a:hlinkClick>
              </a:rPr>
              <a:t>www.deloitte.ai</a:t>
            </a:r>
            <a:r>
              <a:rPr kumimoji="0" lang="en-US" sz="1600" i="0"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grpSp>
        <p:nvGrpSpPr>
          <p:cNvPr id="11" name="Group 10">
            <a:extLst>
              <a:ext uri="{FF2B5EF4-FFF2-40B4-BE49-F238E27FC236}">
                <a16:creationId xmlns:a16="http://schemas.microsoft.com/office/drawing/2014/main" id="{BBEA7794-3FED-BA4F-8996-31972F619F65}"/>
              </a:ext>
            </a:extLst>
          </p:cNvPr>
          <p:cNvGrpSpPr/>
          <p:nvPr/>
        </p:nvGrpSpPr>
        <p:grpSpPr>
          <a:xfrm>
            <a:off x="4505620" y="2534558"/>
            <a:ext cx="3341327" cy="1864651"/>
            <a:chOff x="4372995" y="2732608"/>
            <a:chExt cx="3126066" cy="1744523"/>
          </a:xfrm>
        </p:grpSpPr>
        <p:sp>
          <p:nvSpPr>
            <p:cNvPr id="124" name="Rectangle 123">
              <a:extLst>
                <a:ext uri="{FF2B5EF4-FFF2-40B4-BE49-F238E27FC236}">
                  <a16:creationId xmlns:a16="http://schemas.microsoft.com/office/drawing/2014/main" id="{8FAF3C2C-05C9-4BA6-BD22-3D74A4E50B73}"/>
                </a:ext>
              </a:extLst>
            </p:cNvPr>
            <p:cNvSpPr/>
            <p:nvPr/>
          </p:nvSpPr>
          <p:spPr bwMode="gray">
            <a:xfrm>
              <a:off x="4728684" y="2851055"/>
              <a:ext cx="2407864" cy="1436834"/>
            </a:xfrm>
            <a:prstGeom prst="rect">
              <a:avLst/>
            </a:prstGeom>
            <a:solidFill>
              <a:sysClr val="windowText" lastClr="000000"/>
            </a:solidFill>
            <a:ln w="19050" algn="ctr">
              <a:solidFill>
                <a:sysClr val="windowText" lastClr="00000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9" name="Group 8">
              <a:extLst>
                <a:ext uri="{FF2B5EF4-FFF2-40B4-BE49-F238E27FC236}">
                  <a16:creationId xmlns:a16="http://schemas.microsoft.com/office/drawing/2014/main" id="{001C5568-C6C7-B244-9A52-8D56C910042F}"/>
                </a:ext>
              </a:extLst>
            </p:cNvPr>
            <p:cNvGrpSpPr/>
            <p:nvPr/>
          </p:nvGrpSpPr>
          <p:grpSpPr>
            <a:xfrm>
              <a:off x="4372995" y="2758543"/>
              <a:ext cx="3126066" cy="1718588"/>
              <a:chOff x="3928208" y="2980530"/>
              <a:chExt cx="3126066" cy="1718588"/>
            </a:xfrm>
          </p:grpSpPr>
          <p:pic>
            <p:nvPicPr>
              <p:cNvPr id="123" name="Picture 122">
                <a:extLst>
                  <a:ext uri="{FF2B5EF4-FFF2-40B4-BE49-F238E27FC236}">
                    <a16:creationId xmlns:a16="http://schemas.microsoft.com/office/drawing/2014/main" id="{5D9C2577-A520-4242-B6EC-7D73FB4999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28208" y="2980530"/>
                <a:ext cx="3126066" cy="1718588"/>
              </a:xfrm>
              <a:prstGeom prst="rect">
                <a:avLst/>
              </a:prstGeom>
            </p:spPr>
          </p:pic>
          <p:pic>
            <p:nvPicPr>
              <p:cNvPr id="127" name="Picture 126">
                <a:extLst>
                  <a:ext uri="{FF2B5EF4-FFF2-40B4-BE49-F238E27FC236}">
                    <a16:creationId xmlns:a16="http://schemas.microsoft.com/office/drawing/2014/main" id="{DC4D05BB-9FBE-4EEB-A7FC-0697ABE1364D}"/>
                  </a:ext>
                </a:extLst>
              </p:cNvPr>
              <p:cNvPicPr>
                <a:picLocks noChangeAspect="1"/>
              </p:cNvPicPr>
              <p:nvPr/>
            </p:nvPicPr>
            <p:blipFill>
              <a:blip r:embed="rId6"/>
              <a:stretch>
                <a:fillRect/>
              </a:stretch>
            </p:blipFill>
            <p:spPr>
              <a:xfrm>
                <a:off x="4318343" y="3064961"/>
                <a:ext cx="2401656" cy="1376622"/>
              </a:xfrm>
              <a:prstGeom prst="rect">
                <a:avLst/>
              </a:prstGeom>
            </p:spPr>
          </p:pic>
        </p:grpSp>
        <p:sp>
          <p:nvSpPr>
            <p:cNvPr id="10" name="Rectangle 9">
              <a:extLst>
                <a:ext uri="{FF2B5EF4-FFF2-40B4-BE49-F238E27FC236}">
                  <a16:creationId xmlns:a16="http://schemas.microsoft.com/office/drawing/2014/main" id="{64FD2D85-A360-4EB2-AE93-74F4B41E580A}"/>
                </a:ext>
              </a:extLst>
            </p:cNvPr>
            <p:cNvSpPr/>
            <p:nvPr/>
          </p:nvSpPr>
          <p:spPr>
            <a:xfrm>
              <a:off x="6274634" y="2969887"/>
              <a:ext cx="347181" cy="258392"/>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5" name="Picture 12">
              <a:extLst>
                <a:ext uri="{FF2B5EF4-FFF2-40B4-BE49-F238E27FC236}">
                  <a16:creationId xmlns:a16="http://schemas.microsoft.com/office/drawing/2014/main" id="{4F473353-31B3-4E46-8C05-7CC85FA15AF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88783" y="2732608"/>
              <a:ext cx="980868" cy="562663"/>
            </a:xfrm>
            <a:prstGeom prst="rect">
              <a:avLst/>
            </a:prstGeom>
          </p:spPr>
        </p:pic>
      </p:grpSp>
      <p:pic>
        <p:nvPicPr>
          <p:cNvPr id="42" name="Picture 2">
            <a:extLst>
              <a:ext uri="{FF2B5EF4-FFF2-40B4-BE49-F238E27FC236}">
                <a16:creationId xmlns:a16="http://schemas.microsoft.com/office/drawing/2014/main" id="{B0FBC56A-36C9-4D6E-A1A8-76181F9E55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1418" y="6158353"/>
            <a:ext cx="1230966" cy="2933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636347B5-8B67-4D89-B6BF-3737D9975101}"/>
              </a:ext>
            </a:extLst>
          </p:cNvPr>
          <p:cNvPicPr>
            <a:picLocks noChangeAspect="1"/>
          </p:cNvPicPr>
          <p:nvPr/>
        </p:nvPicPr>
        <p:blipFill>
          <a:blip r:embed="rId9"/>
          <a:stretch>
            <a:fillRect/>
          </a:stretch>
        </p:blipFill>
        <p:spPr>
          <a:xfrm>
            <a:off x="6184030" y="5940087"/>
            <a:ext cx="729849" cy="729849"/>
          </a:xfrm>
          <a:prstGeom prst="rect">
            <a:avLst/>
          </a:prstGeom>
        </p:spPr>
      </p:pic>
      <p:pic>
        <p:nvPicPr>
          <p:cNvPr id="45" name="Picture 21" descr="image008">
            <a:extLst>
              <a:ext uri="{FF2B5EF4-FFF2-40B4-BE49-F238E27FC236}">
                <a16:creationId xmlns:a16="http://schemas.microsoft.com/office/drawing/2014/main" id="{13337870-B801-429D-AD09-B4E5AEB4C5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0366" y="6118948"/>
            <a:ext cx="721591" cy="372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a:extLst>
              <a:ext uri="{FF2B5EF4-FFF2-40B4-BE49-F238E27FC236}">
                <a16:creationId xmlns:a16="http://schemas.microsoft.com/office/drawing/2014/main" id="{15AE6373-1F86-4E86-8DAE-3480828887BB}"/>
              </a:ext>
            </a:extLst>
          </p:cNvPr>
          <p:cNvPicPr>
            <a:picLocks noChangeAspect="1"/>
          </p:cNvPicPr>
          <p:nvPr/>
        </p:nvPicPr>
        <p:blipFill>
          <a:blip r:embed="rId11"/>
          <a:stretch>
            <a:fillRect/>
          </a:stretch>
        </p:blipFill>
        <p:spPr>
          <a:xfrm>
            <a:off x="5039496" y="6018796"/>
            <a:ext cx="656995" cy="572431"/>
          </a:xfrm>
          <a:prstGeom prst="rect">
            <a:avLst/>
          </a:prstGeom>
        </p:spPr>
      </p:pic>
      <p:sp>
        <p:nvSpPr>
          <p:cNvPr id="51" name="object 5">
            <a:extLst>
              <a:ext uri="{FF2B5EF4-FFF2-40B4-BE49-F238E27FC236}">
                <a16:creationId xmlns:a16="http://schemas.microsoft.com/office/drawing/2014/main" id="{B19C4ED8-5EC6-9747-B188-01C55A880816}"/>
              </a:ext>
            </a:extLst>
          </p:cNvPr>
          <p:cNvSpPr/>
          <p:nvPr/>
        </p:nvSpPr>
        <p:spPr>
          <a:xfrm>
            <a:off x="376750" y="2994813"/>
            <a:ext cx="3200400" cy="100584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137160" tIns="137160" rIns="137160" bIns="137160" rtlCol="0">
            <a:spAutoFit/>
          </a:bodyPr>
          <a:lstStyle/>
          <a:p>
            <a:r>
              <a:rPr lang="en-US" sz="1200" b="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AI-enabled Services:</a:t>
            </a:r>
          </a:p>
          <a:p>
            <a:r>
              <a:rPr lang="en-US" sz="1200">
                <a:latin typeface="Open Sans" panose="020B0606030504020204" pitchFamily="34" charset="0"/>
                <a:ea typeface="Open Sans" panose="020B0606030504020204" pitchFamily="34" charset="0"/>
                <a:cs typeface="Open Sans" panose="020B0606030504020204" pitchFamily="34" charset="0"/>
              </a:rPr>
              <a:t>Accelerated delivery of our core strengths, domain expertise and methodologies with AI-powered assets</a:t>
            </a:r>
          </a:p>
        </p:txBody>
      </p:sp>
      <p:sp>
        <p:nvSpPr>
          <p:cNvPr id="52" name="object 5">
            <a:extLst>
              <a:ext uri="{FF2B5EF4-FFF2-40B4-BE49-F238E27FC236}">
                <a16:creationId xmlns:a16="http://schemas.microsoft.com/office/drawing/2014/main" id="{0AEA292C-E427-8A45-AB07-CEF8E8A68F06}"/>
              </a:ext>
            </a:extLst>
          </p:cNvPr>
          <p:cNvSpPr/>
          <p:nvPr/>
        </p:nvSpPr>
        <p:spPr>
          <a:xfrm>
            <a:off x="928772" y="1651240"/>
            <a:ext cx="3200400" cy="830997"/>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137160" tIns="137160" rIns="137160" bIns="137160" rtlCol="0">
            <a:spAutoFit/>
          </a:bodyPr>
          <a:lstStyle/>
          <a:p>
            <a:pPr lvl="0"/>
            <a:r>
              <a:rPr lang="en-US" sz="1200" b="1">
                <a:solidFill>
                  <a:srgbClr val="4BACC6">
                    <a:lumMod val="50000"/>
                  </a:srgbClr>
                </a:solidFill>
                <a:latin typeface="Open Sans" panose="020B0606030504020204" pitchFamily="34" charset="0"/>
                <a:ea typeface="Open Sans" panose="020B0606030504020204" pitchFamily="34" charset="0"/>
                <a:cs typeface="Open Sans" panose="020B0606030504020204" pitchFamily="34" charset="0"/>
              </a:rPr>
              <a:t>Security:</a:t>
            </a:r>
          </a:p>
          <a:p>
            <a:pPr lvl="0"/>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Pen tested, CISO and data regulation compliant Security Layer</a:t>
            </a:r>
          </a:p>
        </p:txBody>
      </p:sp>
      <p:sp>
        <p:nvSpPr>
          <p:cNvPr id="53" name="object 5">
            <a:extLst>
              <a:ext uri="{FF2B5EF4-FFF2-40B4-BE49-F238E27FC236}">
                <a16:creationId xmlns:a16="http://schemas.microsoft.com/office/drawing/2014/main" id="{D43E37A2-1C43-6241-BB7B-878D9F590AC2}"/>
              </a:ext>
            </a:extLst>
          </p:cNvPr>
          <p:cNvSpPr/>
          <p:nvPr/>
        </p:nvSpPr>
        <p:spPr>
          <a:xfrm>
            <a:off x="4576083" y="1372509"/>
            <a:ext cx="3200400" cy="100584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nchor="t">
            <a:spAutoFit/>
          </a:bodyPr>
          <a:lstStyle/>
          <a:p>
            <a:pPr algn="ctr"/>
            <a:r>
              <a:rPr lang="en-US" sz="1200" b="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Legal &amp; Commercial:</a:t>
            </a:r>
          </a:p>
          <a:p>
            <a:pPr algn="ctr"/>
            <a:r>
              <a:rPr lang="en-US" sz="1200">
                <a:latin typeface="Open Sans" panose="020B0606030504020204" pitchFamily="34" charset="0"/>
                <a:ea typeface="Open Sans" panose="020B0606030504020204" pitchFamily="34" charset="0"/>
                <a:cs typeface="Open Sans" panose="020B0606030504020204" pitchFamily="34" charset="0"/>
              </a:rPr>
              <a:t>Streamlined legal and commercial agreements execution</a:t>
            </a:r>
          </a:p>
        </p:txBody>
      </p:sp>
      <p:sp>
        <p:nvSpPr>
          <p:cNvPr id="55" name="object 5">
            <a:extLst>
              <a:ext uri="{FF2B5EF4-FFF2-40B4-BE49-F238E27FC236}">
                <a16:creationId xmlns:a16="http://schemas.microsoft.com/office/drawing/2014/main" id="{BA144329-5F03-F34B-ACEE-B60489B68042}"/>
              </a:ext>
            </a:extLst>
          </p:cNvPr>
          <p:cNvSpPr/>
          <p:nvPr/>
        </p:nvSpPr>
        <p:spPr>
          <a:xfrm>
            <a:off x="8184801" y="1651240"/>
            <a:ext cx="3200400" cy="100584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137160" tIns="137160" rIns="137160" bIns="137160" rtlCol="0">
            <a:spAutoFit/>
          </a:bodyPr>
          <a:lstStyle/>
          <a:p>
            <a:pPr lvl="0"/>
            <a:r>
              <a:rPr lang="en-US" sz="1200" b="1">
                <a:solidFill>
                  <a:srgbClr val="4BACC6">
                    <a:lumMod val="50000"/>
                  </a:srgbClr>
                </a:solidFill>
                <a:latin typeface="Open Sans" panose="020B0606030504020204" pitchFamily="34" charset="0"/>
                <a:ea typeface="Open Sans" panose="020B0606030504020204" pitchFamily="34" charset="0"/>
                <a:cs typeface="Open Sans" panose="020B0606030504020204" pitchFamily="34" charset="0"/>
              </a:rPr>
              <a:t>Deployment:</a:t>
            </a:r>
          </a:p>
          <a:p>
            <a:pPr lvl="0"/>
            <a:r>
              <a:rPr lang="en-US" sz="1200">
                <a:latin typeface="Open Sans" panose="020B0606030504020204" pitchFamily="34" charset="0"/>
                <a:ea typeface="Open Sans" panose="020B0606030504020204" pitchFamily="34" charset="0"/>
                <a:cs typeface="Open Sans" panose="020B0606030504020204" pitchFamily="34" charset="0"/>
              </a:rPr>
              <a:t>Fast and secure cloud deployment</a:t>
            </a:r>
          </a:p>
        </p:txBody>
      </p:sp>
      <p:sp>
        <p:nvSpPr>
          <p:cNvPr id="57" name="object 5">
            <a:extLst>
              <a:ext uri="{FF2B5EF4-FFF2-40B4-BE49-F238E27FC236}">
                <a16:creationId xmlns:a16="http://schemas.microsoft.com/office/drawing/2014/main" id="{20B02041-C677-CB4E-AF83-4B41E2F12CDC}"/>
              </a:ext>
            </a:extLst>
          </p:cNvPr>
          <p:cNvSpPr/>
          <p:nvPr/>
        </p:nvSpPr>
        <p:spPr>
          <a:xfrm>
            <a:off x="8425437" y="2994813"/>
            <a:ext cx="3200400" cy="100584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137160" tIns="137160" rIns="137160" bIns="137160" rtlCol="0">
            <a:spAutoFit/>
          </a:bodyPr>
          <a:lstStyle/>
          <a:p>
            <a:r>
              <a:rPr lang="en-US" sz="1200" b="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Finances:</a:t>
            </a:r>
          </a:p>
          <a:p>
            <a:r>
              <a:rPr lang="en-US" sz="1200">
                <a:latin typeface="Open Sans" panose="020B0606030504020204" pitchFamily="34" charset="0"/>
                <a:ea typeface="Open Sans" panose="020B0606030504020204" pitchFamily="34" charset="0"/>
                <a:cs typeface="Open Sans" panose="020B0606030504020204" pitchFamily="34" charset="0"/>
              </a:rPr>
              <a:t>Digitized purchasing and billing process &amp; integration with internal systems</a:t>
            </a:r>
          </a:p>
        </p:txBody>
      </p:sp>
      <p:sp>
        <p:nvSpPr>
          <p:cNvPr id="58" name="object 5">
            <a:extLst>
              <a:ext uri="{FF2B5EF4-FFF2-40B4-BE49-F238E27FC236}">
                <a16:creationId xmlns:a16="http://schemas.microsoft.com/office/drawing/2014/main" id="{6978DB6C-56EF-204A-B69F-58EF90B47126}"/>
              </a:ext>
            </a:extLst>
          </p:cNvPr>
          <p:cNvSpPr/>
          <p:nvPr/>
        </p:nvSpPr>
        <p:spPr>
          <a:xfrm>
            <a:off x="8184801" y="4338386"/>
            <a:ext cx="3200400" cy="100584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137160" tIns="137160" rIns="137160" bIns="137160" rtlCol="0">
            <a:spAutoFit/>
          </a:bodyPr>
          <a:lstStyle/>
          <a:p>
            <a:pPr lvl="0"/>
            <a:r>
              <a:rPr lang="en-US" sz="1200" b="1">
                <a:solidFill>
                  <a:srgbClr val="4BACC6">
                    <a:lumMod val="50000"/>
                  </a:srgbClr>
                </a:solidFill>
                <a:latin typeface="Open Sans" panose="020B0606030504020204" pitchFamily="34" charset="0"/>
                <a:ea typeface="Open Sans" panose="020B0606030504020204" pitchFamily="34" charset="0"/>
                <a:cs typeface="Open Sans" panose="020B0606030504020204" pitchFamily="34" charset="0"/>
              </a:rPr>
              <a:t>Sales:</a:t>
            </a:r>
          </a:p>
          <a:p>
            <a:pPr lvl="0"/>
            <a:r>
              <a:rPr lang="en-US" sz="1200">
                <a:latin typeface="Open Sans" panose="020B0606030504020204" pitchFamily="34" charset="0"/>
                <a:ea typeface="Open Sans" panose="020B0606030504020204" pitchFamily="34" charset="0"/>
                <a:cs typeface="Open Sans" panose="020B0606030504020204" pitchFamily="34" charset="0"/>
              </a:rPr>
              <a:t>Increased asset visibility and reach</a:t>
            </a:r>
          </a:p>
        </p:txBody>
      </p:sp>
      <p:sp>
        <p:nvSpPr>
          <p:cNvPr id="59" name="object 5">
            <a:extLst>
              <a:ext uri="{FF2B5EF4-FFF2-40B4-BE49-F238E27FC236}">
                <a16:creationId xmlns:a16="http://schemas.microsoft.com/office/drawing/2014/main" id="{CA2C9EFD-1BFF-7344-BC4B-8F0A69B4F24C}"/>
              </a:ext>
            </a:extLst>
          </p:cNvPr>
          <p:cNvSpPr/>
          <p:nvPr/>
        </p:nvSpPr>
        <p:spPr>
          <a:xfrm>
            <a:off x="4576083" y="4789953"/>
            <a:ext cx="3200400" cy="100584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nchor="t">
            <a:spAutoFit/>
          </a:bodyPr>
          <a:lstStyle/>
          <a:p>
            <a:pPr lvl="0" algn="ctr"/>
            <a:r>
              <a:rPr lang="en-US" sz="1200" b="1">
                <a:solidFill>
                  <a:srgbClr val="4BACC6">
                    <a:lumMod val="50000"/>
                  </a:srgbClr>
                </a:solidFill>
                <a:latin typeface="Open Sans" panose="020B0606030504020204" pitchFamily="34" charset="0"/>
                <a:ea typeface="Open Sans" panose="020B0606030504020204" pitchFamily="34" charset="0"/>
                <a:cs typeface="Open Sans" panose="020B0606030504020204" pitchFamily="34" charset="0"/>
              </a:rPr>
              <a:t>Service Management:</a:t>
            </a:r>
          </a:p>
          <a:p>
            <a:pPr lvl="0" algn="ctr"/>
            <a:r>
              <a:rPr lang="en-US" sz="1200">
                <a:latin typeface="Open Sans" panose="020B0606030504020204" pitchFamily="34" charset="0"/>
                <a:ea typeface="Open Sans" panose="020B0606030504020204" pitchFamily="34" charset="0"/>
                <a:cs typeface="Open Sans" panose="020B0606030504020204" pitchFamily="34" charset="0"/>
              </a:rPr>
              <a:t>Rapid user provisioning and consumption measurement</a:t>
            </a:r>
          </a:p>
        </p:txBody>
      </p:sp>
      <p:sp>
        <p:nvSpPr>
          <p:cNvPr id="60" name="object 5">
            <a:extLst>
              <a:ext uri="{FF2B5EF4-FFF2-40B4-BE49-F238E27FC236}">
                <a16:creationId xmlns:a16="http://schemas.microsoft.com/office/drawing/2014/main" id="{4DF416A5-2012-BB49-A224-B25A734AE555}"/>
              </a:ext>
            </a:extLst>
          </p:cNvPr>
          <p:cNvSpPr/>
          <p:nvPr/>
        </p:nvSpPr>
        <p:spPr>
          <a:xfrm>
            <a:off x="918202" y="4338386"/>
            <a:ext cx="3200400" cy="100584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137160" tIns="137160" rIns="137160" bIns="137160" rtlCol="0">
            <a:spAutoFit/>
          </a:bodyPr>
          <a:lstStyle/>
          <a:p>
            <a:pPr lvl="0"/>
            <a:r>
              <a:rPr lang="en-US" sz="1200" b="1">
                <a:solidFill>
                  <a:srgbClr val="4BACC6">
                    <a:lumMod val="50000"/>
                  </a:srgbClr>
                </a:solidFill>
                <a:latin typeface="Open Sans" panose="020B0606030504020204" pitchFamily="34" charset="0"/>
                <a:ea typeface="Open Sans" panose="020B0606030504020204" pitchFamily="34" charset="0"/>
                <a:cs typeface="Open Sans" panose="020B0606030504020204" pitchFamily="34" charset="0"/>
              </a:rPr>
              <a:t>Asset Scaling:</a:t>
            </a:r>
          </a:p>
          <a:p>
            <a:pPr lvl="0"/>
            <a:r>
              <a:rPr lang="en-US" sz="1200">
                <a:latin typeface="Open Sans" panose="020B0606030504020204" pitchFamily="34" charset="0"/>
                <a:ea typeface="Open Sans" panose="020B0606030504020204" pitchFamily="34" charset="0"/>
                <a:cs typeface="Open Sans" panose="020B0606030504020204" pitchFamily="34" charset="0"/>
              </a:rPr>
              <a:t>Accelerated scaling and global democratization of AI/ML in the cloud </a:t>
            </a:r>
          </a:p>
        </p:txBody>
      </p:sp>
    </p:spTree>
    <p:extLst>
      <p:ext uri="{BB962C8B-B14F-4D97-AF65-F5344CB8AC3E}">
        <p14:creationId xmlns:p14="http://schemas.microsoft.com/office/powerpoint/2010/main" val="3636789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 Placeholder 107">
            <a:extLst>
              <a:ext uri="{FF2B5EF4-FFF2-40B4-BE49-F238E27FC236}">
                <a16:creationId xmlns:a16="http://schemas.microsoft.com/office/drawing/2014/main" id="{9E776A47-1A89-4BC5-A19A-FB75268BDBCB}"/>
              </a:ext>
            </a:extLst>
          </p:cNvPr>
          <p:cNvSpPr>
            <a:spLocks noGrp="1"/>
          </p:cNvSpPr>
          <p:nvPr>
            <p:ph type="body" sz="quarter" idx="11"/>
          </p:nvPr>
        </p:nvSpPr>
        <p:spPr/>
        <p:txBody>
          <a:bodyPr/>
          <a:lstStyle/>
          <a:p>
            <a:r>
              <a:rPr lang="en-US" dirty="0"/>
              <a:t>Hosted on a multi-cloud platform, including Azure and GCP, </a:t>
            </a:r>
            <a:r>
              <a:rPr lang="en-US" dirty="0" err="1"/>
              <a:t>CortexAI</a:t>
            </a:r>
            <a:r>
              <a:rPr lang="en-US" dirty="0"/>
              <a:t> can be quickly provisioned as a scalable, cloud-based platform comprised of market leading AI technologies</a:t>
            </a:r>
          </a:p>
        </p:txBody>
      </p:sp>
      <p:sp>
        <p:nvSpPr>
          <p:cNvPr id="107" name="Text Placeholder 106">
            <a:extLst>
              <a:ext uri="{FF2B5EF4-FFF2-40B4-BE49-F238E27FC236}">
                <a16:creationId xmlns:a16="http://schemas.microsoft.com/office/drawing/2014/main" id="{859A7CB2-1D28-4BEB-8BD7-0A354B73E3E9}"/>
              </a:ext>
            </a:extLst>
          </p:cNvPr>
          <p:cNvSpPr>
            <a:spLocks noGrp="1"/>
          </p:cNvSpPr>
          <p:nvPr>
            <p:ph type="body" sz="quarter" idx="10"/>
          </p:nvPr>
        </p:nvSpPr>
        <p:spPr/>
        <p:txBody>
          <a:bodyPr/>
          <a:lstStyle/>
          <a:p>
            <a:r>
              <a:rPr lang="en-US" dirty="0" err="1">
                <a:latin typeface="Open Sans" panose="020B0606030504020204" pitchFamily="34" charset="0"/>
                <a:ea typeface="Open Sans" panose="020B0606030504020204" pitchFamily="34" charset="0"/>
                <a:cs typeface="Open Sans" panose="020B0606030504020204" pitchFamily="34" charset="0"/>
              </a:rPr>
              <a:t>CortexAI</a:t>
            </a:r>
            <a:r>
              <a:rPr lang="en-US" sz="1600" baseline="30000" dirty="0" err="1">
                <a:latin typeface="Open Sans" panose="020B0606030504020204" pitchFamily="34" charset="0"/>
                <a:ea typeface="Open Sans" panose="020B0606030504020204" pitchFamily="34" charset="0"/>
                <a:cs typeface="Open Sans" panose="020B0606030504020204" pitchFamily="34" charset="0"/>
              </a:rPr>
              <a:t>TM</a:t>
            </a:r>
            <a:endParaRPr lang="en-US" baseline="300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Oval 3">
            <a:extLst>
              <a:ext uri="{FF2B5EF4-FFF2-40B4-BE49-F238E27FC236}">
                <a16:creationId xmlns:a16="http://schemas.microsoft.com/office/drawing/2014/main" id="{BB1BBA7D-B4E9-4F25-99A6-7140F102CCD8}"/>
              </a:ext>
            </a:extLst>
          </p:cNvPr>
          <p:cNvSpPr/>
          <p:nvPr/>
        </p:nvSpPr>
        <p:spPr>
          <a:xfrm>
            <a:off x="1475565" y="5513914"/>
            <a:ext cx="914400" cy="9144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C280C5C-0AC6-44AC-990F-CE0FA61E028B}"/>
              </a:ext>
            </a:extLst>
          </p:cNvPr>
          <p:cNvGrpSpPr>
            <a:grpSpLocks noChangeAspect="1"/>
          </p:cNvGrpSpPr>
          <p:nvPr/>
        </p:nvGrpSpPr>
        <p:grpSpPr bwMode="auto">
          <a:xfrm>
            <a:off x="1768173" y="5632273"/>
            <a:ext cx="329184" cy="329184"/>
            <a:chOff x="888" y="3128"/>
            <a:chExt cx="316" cy="316"/>
          </a:xfrm>
          <a:solidFill>
            <a:schemeClr val="bg1"/>
          </a:solidFill>
        </p:grpSpPr>
        <p:sp>
          <p:nvSpPr>
            <p:cNvPr id="6" name="Freeform 5">
              <a:extLst>
                <a:ext uri="{FF2B5EF4-FFF2-40B4-BE49-F238E27FC236}">
                  <a16:creationId xmlns:a16="http://schemas.microsoft.com/office/drawing/2014/main" id="{E33AC72C-324E-4094-A613-661540DB9E48}"/>
                </a:ext>
              </a:extLst>
            </p:cNvPr>
            <p:cNvSpPr>
              <a:spLocks/>
            </p:cNvSpPr>
            <p:nvPr/>
          </p:nvSpPr>
          <p:spPr bwMode="auto">
            <a:xfrm>
              <a:off x="888" y="3128"/>
              <a:ext cx="316" cy="316"/>
            </a:xfrm>
            <a:custGeom>
              <a:avLst/>
              <a:gdLst>
                <a:gd name="T0" fmla="*/ 2330 w 2448"/>
                <a:gd name="T1" fmla="*/ 1106 h 2448"/>
                <a:gd name="T2" fmla="*/ 2211 w 2448"/>
                <a:gd name="T3" fmla="*/ 1224 h 2448"/>
                <a:gd name="T4" fmla="*/ 1224 w 2448"/>
                <a:gd name="T5" fmla="*/ 2211 h 2448"/>
                <a:gd name="T6" fmla="*/ 237 w 2448"/>
                <a:gd name="T7" fmla="*/ 1224 h 2448"/>
                <a:gd name="T8" fmla="*/ 1224 w 2448"/>
                <a:gd name="T9" fmla="*/ 237 h 2448"/>
                <a:gd name="T10" fmla="*/ 1342 w 2448"/>
                <a:gd name="T11" fmla="*/ 118 h 2448"/>
                <a:gd name="T12" fmla="*/ 1224 w 2448"/>
                <a:gd name="T13" fmla="*/ 0 h 2448"/>
                <a:gd name="T14" fmla="*/ 0 w 2448"/>
                <a:gd name="T15" fmla="*/ 1224 h 2448"/>
                <a:gd name="T16" fmla="*/ 1224 w 2448"/>
                <a:gd name="T17" fmla="*/ 2448 h 2448"/>
                <a:gd name="T18" fmla="*/ 2448 w 2448"/>
                <a:gd name="T19" fmla="*/ 1224 h 2448"/>
                <a:gd name="T20" fmla="*/ 2330 w 2448"/>
                <a:gd name="T21" fmla="*/ 1106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8" h="2448">
                  <a:moveTo>
                    <a:pt x="2330" y="1106"/>
                  </a:moveTo>
                  <a:cubicBezTo>
                    <a:pt x="2264" y="1106"/>
                    <a:pt x="2211" y="1159"/>
                    <a:pt x="2211" y="1224"/>
                  </a:cubicBezTo>
                  <a:cubicBezTo>
                    <a:pt x="2211" y="1768"/>
                    <a:pt x="1768" y="2211"/>
                    <a:pt x="1224" y="2211"/>
                  </a:cubicBezTo>
                  <a:cubicBezTo>
                    <a:pt x="680" y="2211"/>
                    <a:pt x="237" y="1768"/>
                    <a:pt x="237" y="1224"/>
                  </a:cubicBezTo>
                  <a:cubicBezTo>
                    <a:pt x="237" y="680"/>
                    <a:pt x="680" y="237"/>
                    <a:pt x="1224" y="237"/>
                  </a:cubicBezTo>
                  <a:cubicBezTo>
                    <a:pt x="1289" y="237"/>
                    <a:pt x="1342" y="184"/>
                    <a:pt x="1342" y="118"/>
                  </a:cubicBezTo>
                  <a:cubicBezTo>
                    <a:pt x="1342" y="53"/>
                    <a:pt x="1289" y="0"/>
                    <a:pt x="1224" y="0"/>
                  </a:cubicBezTo>
                  <a:cubicBezTo>
                    <a:pt x="549" y="0"/>
                    <a:pt x="0" y="549"/>
                    <a:pt x="0" y="1224"/>
                  </a:cubicBezTo>
                  <a:cubicBezTo>
                    <a:pt x="0" y="1899"/>
                    <a:pt x="549" y="2448"/>
                    <a:pt x="1224" y="2448"/>
                  </a:cubicBezTo>
                  <a:cubicBezTo>
                    <a:pt x="1899" y="2448"/>
                    <a:pt x="2448" y="1899"/>
                    <a:pt x="2448" y="1224"/>
                  </a:cubicBezTo>
                  <a:cubicBezTo>
                    <a:pt x="2448" y="1159"/>
                    <a:pt x="2395" y="1106"/>
                    <a:pt x="2330" y="1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a typeface="Open Sans" panose="020B0606030504020204" pitchFamily="34" charset="0"/>
                <a:cs typeface="Open Sans" panose="020B0606030504020204" pitchFamily="34" charset="0"/>
              </a:endParaRPr>
            </a:p>
          </p:txBody>
        </p:sp>
        <p:sp>
          <p:nvSpPr>
            <p:cNvPr id="7" name="Freeform 6">
              <a:extLst>
                <a:ext uri="{FF2B5EF4-FFF2-40B4-BE49-F238E27FC236}">
                  <a16:creationId xmlns:a16="http://schemas.microsoft.com/office/drawing/2014/main" id="{82511F85-EE68-4970-9238-CDEB75311A59}"/>
                </a:ext>
              </a:extLst>
            </p:cNvPr>
            <p:cNvSpPr>
              <a:spLocks/>
            </p:cNvSpPr>
            <p:nvPr/>
          </p:nvSpPr>
          <p:spPr bwMode="auto">
            <a:xfrm>
              <a:off x="1020" y="3162"/>
              <a:ext cx="114" cy="155"/>
            </a:xfrm>
            <a:custGeom>
              <a:avLst/>
              <a:gdLst>
                <a:gd name="T0" fmla="*/ 300 w 884"/>
                <a:gd name="T1" fmla="*/ 571 h 1199"/>
                <a:gd name="T2" fmla="*/ 235 w 884"/>
                <a:gd name="T3" fmla="*/ 725 h 1199"/>
                <a:gd name="T4" fmla="*/ 0 w 884"/>
                <a:gd name="T5" fmla="*/ 962 h 1199"/>
                <a:gd name="T6" fmla="*/ 237 w 884"/>
                <a:gd name="T7" fmla="*/ 1199 h 1199"/>
                <a:gd name="T8" fmla="*/ 474 w 884"/>
                <a:gd name="T9" fmla="*/ 962 h 1199"/>
                <a:gd name="T10" fmla="*/ 456 w 884"/>
                <a:gd name="T11" fmla="*/ 873 h 1199"/>
                <a:gd name="T12" fmla="*/ 574 w 884"/>
                <a:gd name="T13" fmla="*/ 753 h 1199"/>
                <a:gd name="T14" fmla="*/ 658 w 884"/>
                <a:gd name="T15" fmla="*/ 558 h 1199"/>
                <a:gd name="T16" fmla="*/ 746 w 884"/>
                <a:gd name="T17" fmla="*/ 366 h 1199"/>
                <a:gd name="T18" fmla="*/ 818 w 884"/>
                <a:gd name="T19" fmla="*/ 194 h 1199"/>
                <a:gd name="T20" fmla="*/ 882 w 884"/>
                <a:gd name="T21" fmla="*/ 23 h 1199"/>
                <a:gd name="T22" fmla="*/ 879 w 884"/>
                <a:gd name="T23" fmla="*/ 7 h 1199"/>
                <a:gd name="T24" fmla="*/ 856 w 884"/>
                <a:gd name="T25" fmla="*/ 6 h 1199"/>
                <a:gd name="T26" fmla="*/ 722 w 884"/>
                <a:gd name="T27" fmla="*/ 131 h 1199"/>
                <a:gd name="T28" fmla="*/ 592 w 884"/>
                <a:gd name="T29" fmla="*/ 263 h 1199"/>
                <a:gd name="T30" fmla="*/ 448 w 884"/>
                <a:gd name="T31" fmla="*/ 418 h 1199"/>
                <a:gd name="T32" fmla="*/ 300 w 884"/>
                <a:gd name="T33" fmla="*/ 571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4" h="1199">
                  <a:moveTo>
                    <a:pt x="300" y="571"/>
                  </a:moveTo>
                  <a:cubicBezTo>
                    <a:pt x="266" y="620"/>
                    <a:pt x="248" y="675"/>
                    <a:pt x="235" y="725"/>
                  </a:cubicBezTo>
                  <a:cubicBezTo>
                    <a:pt x="105" y="726"/>
                    <a:pt x="0" y="832"/>
                    <a:pt x="0" y="962"/>
                  </a:cubicBezTo>
                  <a:cubicBezTo>
                    <a:pt x="0" y="1093"/>
                    <a:pt x="106" y="1199"/>
                    <a:pt x="237" y="1199"/>
                  </a:cubicBezTo>
                  <a:cubicBezTo>
                    <a:pt x="368" y="1199"/>
                    <a:pt x="474" y="1093"/>
                    <a:pt x="474" y="962"/>
                  </a:cubicBezTo>
                  <a:cubicBezTo>
                    <a:pt x="474" y="930"/>
                    <a:pt x="467" y="901"/>
                    <a:pt x="456" y="873"/>
                  </a:cubicBezTo>
                  <a:cubicBezTo>
                    <a:pt x="498" y="842"/>
                    <a:pt x="541" y="804"/>
                    <a:pt x="574" y="753"/>
                  </a:cubicBezTo>
                  <a:cubicBezTo>
                    <a:pt x="609" y="697"/>
                    <a:pt x="626" y="623"/>
                    <a:pt x="658" y="558"/>
                  </a:cubicBezTo>
                  <a:cubicBezTo>
                    <a:pt x="688" y="493"/>
                    <a:pt x="720" y="428"/>
                    <a:pt x="746" y="366"/>
                  </a:cubicBezTo>
                  <a:cubicBezTo>
                    <a:pt x="773" y="304"/>
                    <a:pt x="797" y="245"/>
                    <a:pt x="818" y="194"/>
                  </a:cubicBezTo>
                  <a:cubicBezTo>
                    <a:pt x="858" y="93"/>
                    <a:pt x="882" y="23"/>
                    <a:pt x="882" y="23"/>
                  </a:cubicBezTo>
                  <a:cubicBezTo>
                    <a:pt x="884" y="18"/>
                    <a:pt x="883" y="12"/>
                    <a:pt x="879" y="7"/>
                  </a:cubicBezTo>
                  <a:cubicBezTo>
                    <a:pt x="873" y="0"/>
                    <a:pt x="862" y="0"/>
                    <a:pt x="856" y="6"/>
                  </a:cubicBezTo>
                  <a:cubicBezTo>
                    <a:pt x="856" y="6"/>
                    <a:pt x="801" y="54"/>
                    <a:pt x="722" y="131"/>
                  </a:cubicBezTo>
                  <a:cubicBezTo>
                    <a:pt x="684" y="169"/>
                    <a:pt x="638" y="214"/>
                    <a:pt x="592" y="263"/>
                  </a:cubicBezTo>
                  <a:cubicBezTo>
                    <a:pt x="544" y="311"/>
                    <a:pt x="496" y="365"/>
                    <a:pt x="448" y="418"/>
                  </a:cubicBezTo>
                  <a:cubicBezTo>
                    <a:pt x="401" y="472"/>
                    <a:pt x="339" y="517"/>
                    <a:pt x="300" y="5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a typeface="Open Sans" panose="020B0606030504020204" pitchFamily="34" charset="0"/>
                <a:cs typeface="Open Sans" panose="020B0606030504020204" pitchFamily="34" charset="0"/>
              </a:endParaRPr>
            </a:p>
          </p:txBody>
        </p:sp>
      </p:grpSp>
      <p:sp>
        <p:nvSpPr>
          <p:cNvPr id="8" name="Oval 7">
            <a:extLst>
              <a:ext uri="{FF2B5EF4-FFF2-40B4-BE49-F238E27FC236}">
                <a16:creationId xmlns:a16="http://schemas.microsoft.com/office/drawing/2014/main" id="{019C8360-E979-4C0E-AAE1-9B8B7B710854}"/>
              </a:ext>
            </a:extLst>
          </p:cNvPr>
          <p:cNvSpPr/>
          <p:nvPr/>
        </p:nvSpPr>
        <p:spPr>
          <a:xfrm>
            <a:off x="3691956" y="5513914"/>
            <a:ext cx="914400" cy="9144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a typeface="Open Sans" panose="020B0606030504020204" pitchFamily="34" charset="0"/>
              <a:cs typeface="Open Sans" panose="020B0606030504020204" pitchFamily="34" charset="0"/>
            </a:endParaRPr>
          </a:p>
        </p:txBody>
      </p:sp>
      <p:sp>
        <p:nvSpPr>
          <p:cNvPr id="9" name="Freeform 327">
            <a:extLst>
              <a:ext uri="{FF2B5EF4-FFF2-40B4-BE49-F238E27FC236}">
                <a16:creationId xmlns:a16="http://schemas.microsoft.com/office/drawing/2014/main" id="{E38067D2-0385-4716-A51D-76AA2404F2F0}"/>
              </a:ext>
            </a:extLst>
          </p:cNvPr>
          <p:cNvSpPr>
            <a:spLocks noChangeAspect="1" noEditPoints="1"/>
          </p:cNvSpPr>
          <p:nvPr/>
        </p:nvSpPr>
        <p:spPr bwMode="auto">
          <a:xfrm>
            <a:off x="4007918" y="5632273"/>
            <a:ext cx="282477" cy="320040"/>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solidFill>
            <a:schemeClr val="bg1"/>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Oval 9">
            <a:extLst>
              <a:ext uri="{FF2B5EF4-FFF2-40B4-BE49-F238E27FC236}">
                <a16:creationId xmlns:a16="http://schemas.microsoft.com/office/drawing/2014/main" id="{392BAA8B-4C7C-473E-B588-2FF0C0D05910}"/>
              </a:ext>
            </a:extLst>
          </p:cNvPr>
          <p:cNvSpPr/>
          <p:nvPr/>
        </p:nvSpPr>
        <p:spPr>
          <a:xfrm>
            <a:off x="10341131" y="5513914"/>
            <a:ext cx="914400" cy="9144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a typeface="Open Sans" panose="020B0606030504020204" pitchFamily="34" charset="0"/>
              <a:cs typeface="Open Sans" panose="020B0606030504020204" pitchFamily="34" charset="0"/>
            </a:endParaRPr>
          </a:p>
        </p:txBody>
      </p:sp>
      <p:sp>
        <p:nvSpPr>
          <p:cNvPr id="11" name="Freeform 14">
            <a:extLst>
              <a:ext uri="{FF2B5EF4-FFF2-40B4-BE49-F238E27FC236}">
                <a16:creationId xmlns:a16="http://schemas.microsoft.com/office/drawing/2014/main" id="{E3ED5E7A-7948-43B9-925A-5E61405A98D8}"/>
              </a:ext>
            </a:extLst>
          </p:cNvPr>
          <p:cNvSpPr>
            <a:spLocks noEditPoints="1"/>
          </p:cNvSpPr>
          <p:nvPr/>
        </p:nvSpPr>
        <p:spPr bwMode="auto">
          <a:xfrm>
            <a:off x="10593636" y="5632273"/>
            <a:ext cx="409390" cy="339570"/>
          </a:xfrm>
          <a:custGeom>
            <a:avLst/>
            <a:gdLst>
              <a:gd name="T0" fmla="*/ 1319 w 1657"/>
              <a:gd name="T1" fmla="*/ 0 h 1378"/>
              <a:gd name="T2" fmla="*/ 337 w 1657"/>
              <a:gd name="T3" fmla="*/ 0 h 1378"/>
              <a:gd name="T4" fmla="*/ 0 w 1657"/>
              <a:gd name="T5" fmla="*/ 337 h 1378"/>
              <a:gd name="T6" fmla="*/ 0 w 1657"/>
              <a:gd name="T7" fmla="*/ 1040 h 1378"/>
              <a:gd name="T8" fmla="*/ 337 w 1657"/>
              <a:gd name="T9" fmla="*/ 1378 h 1378"/>
              <a:gd name="T10" fmla="*/ 1319 w 1657"/>
              <a:gd name="T11" fmla="*/ 1378 h 1378"/>
              <a:gd name="T12" fmla="*/ 1657 w 1657"/>
              <a:gd name="T13" fmla="*/ 1040 h 1378"/>
              <a:gd name="T14" fmla="*/ 1657 w 1657"/>
              <a:gd name="T15" fmla="*/ 337 h 1378"/>
              <a:gd name="T16" fmla="*/ 1319 w 1657"/>
              <a:gd name="T17" fmla="*/ 0 h 1378"/>
              <a:gd name="T18" fmla="*/ 1534 w 1657"/>
              <a:gd name="T19" fmla="*/ 1043 h 1378"/>
              <a:gd name="T20" fmla="*/ 1319 w 1657"/>
              <a:gd name="T21" fmla="*/ 1258 h 1378"/>
              <a:gd name="T22" fmla="*/ 337 w 1657"/>
              <a:gd name="T23" fmla="*/ 1258 h 1378"/>
              <a:gd name="T24" fmla="*/ 232 w 1657"/>
              <a:gd name="T25" fmla="*/ 1231 h 1378"/>
              <a:gd name="T26" fmla="*/ 249 w 1657"/>
              <a:gd name="T27" fmla="*/ 1214 h 1378"/>
              <a:gd name="T28" fmla="*/ 487 w 1657"/>
              <a:gd name="T29" fmla="*/ 856 h 1378"/>
              <a:gd name="T30" fmla="*/ 572 w 1657"/>
              <a:gd name="T31" fmla="*/ 942 h 1378"/>
              <a:gd name="T32" fmla="*/ 658 w 1657"/>
              <a:gd name="T33" fmla="*/ 942 h 1378"/>
              <a:gd name="T34" fmla="*/ 893 w 1657"/>
              <a:gd name="T35" fmla="*/ 707 h 1378"/>
              <a:gd name="T36" fmla="*/ 989 w 1657"/>
              <a:gd name="T37" fmla="*/ 803 h 1378"/>
              <a:gd name="T38" fmla="*/ 1074 w 1657"/>
              <a:gd name="T39" fmla="*/ 803 h 1378"/>
              <a:gd name="T40" fmla="*/ 1226 w 1657"/>
              <a:gd name="T41" fmla="*/ 651 h 1378"/>
              <a:gd name="T42" fmla="*/ 1309 w 1657"/>
              <a:gd name="T43" fmla="*/ 670 h 1378"/>
              <a:gd name="T44" fmla="*/ 1498 w 1657"/>
              <a:gd name="T45" fmla="*/ 482 h 1378"/>
              <a:gd name="T46" fmla="*/ 1309 w 1657"/>
              <a:gd name="T47" fmla="*/ 293 h 1378"/>
              <a:gd name="T48" fmla="*/ 1121 w 1657"/>
              <a:gd name="T49" fmla="*/ 482 h 1378"/>
              <a:gd name="T50" fmla="*/ 1140 w 1657"/>
              <a:gd name="T51" fmla="*/ 565 h 1378"/>
              <a:gd name="T52" fmla="*/ 1030 w 1657"/>
              <a:gd name="T53" fmla="*/ 675 h 1378"/>
              <a:gd name="T54" fmla="*/ 935 w 1657"/>
              <a:gd name="T55" fmla="*/ 580 h 1378"/>
              <a:gd name="T56" fmla="*/ 849 w 1657"/>
              <a:gd name="T57" fmla="*/ 580 h 1378"/>
              <a:gd name="T58" fmla="*/ 614 w 1657"/>
              <a:gd name="T59" fmla="*/ 815 h 1378"/>
              <a:gd name="T60" fmla="*/ 519 w 1657"/>
              <a:gd name="T61" fmla="*/ 719 h 1378"/>
              <a:gd name="T62" fmla="*/ 470 w 1657"/>
              <a:gd name="T63" fmla="*/ 702 h 1378"/>
              <a:gd name="T64" fmla="*/ 426 w 1657"/>
              <a:gd name="T65" fmla="*/ 729 h 1378"/>
              <a:gd name="T66" fmla="*/ 146 w 1657"/>
              <a:gd name="T67" fmla="*/ 1148 h 1378"/>
              <a:gd name="T68" fmla="*/ 146 w 1657"/>
              <a:gd name="T69" fmla="*/ 1148 h 1378"/>
              <a:gd name="T70" fmla="*/ 120 w 1657"/>
              <a:gd name="T71" fmla="*/ 1045 h 1378"/>
              <a:gd name="T72" fmla="*/ 120 w 1657"/>
              <a:gd name="T73" fmla="*/ 342 h 1378"/>
              <a:gd name="T74" fmla="*/ 335 w 1657"/>
              <a:gd name="T75" fmla="*/ 127 h 1378"/>
              <a:gd name="T76" fmla="*/ 1317 w 1657"/>
              <a:gd name="T77" fmla="*/ 127 h 1378"/>
              <a:gd name="T78" fmla="*/ 1532 w 1657"/>
              <a:gd name="T79" fmla="*/ 342 h 1378"/>
              <a:gd name="T80" fmla="*/ 1532 w 1657"/>
              <a:gd name="T81" fmla="*/ 1043 h 1378"/>
              <a:gd name="T82" fmla="*/ 1534 w 1657"/>
              <a:gd name="T83" fmla="*/ 1043 h 1378"/>
              <a:gd name="T84" fmla="*/ 1248 w 1657"/>
              <a:gd name="T85" fmla="*/ 479 h 1378"/>
              <a:gd name="T86" fmla="*/ 1314 w 1657"/>
              <a:gd name="T87" fmla="*/ 413 h 1378"/>
              <a:gd name="T88" fmla="*/ 1380 w 1657"/>
              <a:gd name="T89" fmla="*/ 479 h 1378"/>
              <a:gd name="T90" fmla="*/ 1314 w 1657"/>
              <a:gd name="T91" fmla="*/ 546 h 1378"/>
              <a:gd name="T92" fmla="*/ 1248 w 1657"/>
              <a:gd name="T93" fmla="*/ 479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7" h="1378">
                <a:moveTo>
                  <a:pt x="1319" y="0"/>
                </a:moveTo>
                <a:cubicBezTo>
                  <a:pt x="337" y="0"/>
                  <a:pt x="337" y="0"/>
                  <a:pt x="337" y="0"/>
                </a:cubicBezTo>
                <a:cubicBezTo>
                  <a:pt x="151" y="0"/>
                  <a:pt x="0" y="151"/>
                  <a:pt x="0" y="337"/>
                </a:cubicBezTo>
                <a:cubicBezTo>
                  <a:pt x="0" y="1040"/>
                  <a:pt x="0" y="1040"/>
                  <a:pt x="0" y="1040"/>
                </a:cubicBezTo>
                <a:cubicBezTo>
                  <a:pt x="0" y="1226"/>
                  <a:pt x="151" y="1378"/>
                  <a:pt x="337" y="1378"/>
                </a:cubicBezTo>
                <a:cubicBezTo>
                  <a:pt x="1319" y="1378"/>
                  <a:pt x="1319" y="1378"/>
                  <a:pt x="1319" y="1378"/>
                </a:cubicBezTo>
                <a:cubicBezTo>
                  <a:pt x="1505" y="1378"/>
                  <a:pt x="1657" y="1226"/>
                  <a:pt x="1657" y="1040"/>
                </a:cubicBezTo>
                <a:cubicBezTo>
                  <a:pt x="1657" y="337"/>
                  <a:pt x="1657" y="337"/>
                  <a:pt x="1657" y="337"/>
                </a:cubicBezTo>
                <a:cubicBezTo>
                  <a:pt x="1657" y="151"/>
                  <a:pt x="1505" y="0"/>
                  <a:pt x="1319" y="0"/>
                </a:cubicBezTo>
                <a:close/>
                <a:moveTo>
                  <a:pt x="1534" y="1043"/>
                </a:moveTo>
                <a:cubicBezTo>
                  <a:pt x="1534" y="1160"/>
                  <a:pt x="1439" y="1258"/>
                  <a:pt x="1319" y="1258"/>
                </a:cubicBezTo>
                <a:cubicBezTo>
                  <a:pt x="337" y="1258"/>
                  <a:pt x="337" y="1258"/>
                  <a:pt x="337" y="1258"/>
                </a:cubicBezTo>
                <a:cubicBezTo>
                  <a:pt x="301" y="1258"/>
                  <a:pt x="264" y="1248"/>
                  <a:pt x="232" y="1231"/>
                </a:cubicBezTo>
                <a:cubicBezTo>
                  <a:pt x="239" y="1226"/>
                  <a:pt x="244" y="1221"/>
                  <a:pt x="249" y="1214"/>
                </a:cubicBezTo>
                <a:cubicBezTo>
                  <a:pt x="487" y="856"/>
                  <a:pt x="487" y="856"/>
                  <a:pt x="487" y="856"/>
                </a:cubicBezTo>
                <a:cubicBezTo>
                  <a:pt x="572" y="942"/>
                  <a:pt x="572" y="942"/>
                  <a:pt x="572" y="942"/>
                </a:cubicBezTo>
                <a:cubicBezTo>
                  <a:pt x="597" y="967"/>
                  <a:pt x="636" y="967"/>
                  <a:pt x="658" y="942"/>
                </a:cubicBezTo>
                <a:cubicBezTo>
                  <a:pt x="893" y="707"/>
                  <a:pt x="893" y="707"/>
                  <a:pt x="893" y="707"/>
                </a:cubicBezTo>
                <a:cubicBezTo>
                  <a:pt x="989" y="803"/>
                  <a:pt x="989" y="803"/>
                  <a:pt x="989" y="803"/>
                </a:cubicBezTo>
                <a:cubicBezTo>
                  <a:pt x="1013" y="827"/>
                  <a:pt x="1052" y="827"/>
                  <a:pt x="1074" y="803"/>
                </a:cubicBezTo>
                <a:cubicBezTo>
                  <a:pt x="1226" y="651"/>
                  <a:pt x="1226" y="651"/>
                  <a:pt x="1226" y="651"/>
                </a:cubicBezTo>
                <a:cubicBezTo>
                  <a:pt x="1251" y="663"/>
                  <a:pt x="1280" y="670"/>
                  <a:pt x="1309" y="670"/>
                </a:cubicBezTo>
                <a:cubicBezTo>
                  <a:pt x="1415" y="670"/>
                  <a:pt x="1498" y="585"/>
                  <a:pt x="1498" y="482"/>
                </a:cubicBezTo>
                <a:cubicBezTo>
                  <a:pt x="1498" y="379"/>
                  <a:pt x="1412" y="293"/>
                  <a:pt x="1309" y="293"/>
                </a:cubicBezTo>
                <a:cubicBezTo>
                  <a:pt x="1206" y="293"/>
                  <a:pt x="1121" y="379"/>
                  <a:pt x="1121" y="482"/>
                </a:cubicBezTo>
                <a:cubicBezTo>
                  <a:pt x="1121" y="511"/>
                  <a:pt x="1128" y="541"/>
                  <a:pt x="1140" y="565"/>
                </a:cubicBezTo>
                <a:cubicBezTo>
                  <a:pt x="1030" y="675"/>
                  <a:pt x="1030" y="675"/>
                  <a:pt x="1030" y="675"/>
                </a:cubicBezTo>
                <a:cubicBezTo>
                  <a:pt x="935" y="580"/>
                  <a:pt x="935" y="580"/>
                  <a:pt x="935" y="580"/>
                </a:cubicBezTo>
                <a:cubicBezTo>
                  <a:pt x="910" y="555"/>
                  <a:pt x="871" y="555"/>
                  <a:pt x="849" y="580"/>
                </a:cubicBezTo>
                <a:cubicBezTo>
                  <a:pt x="614" y="815"/>
                  <a:pt x="614" y="815"/>
                  <a:pt x="614" y="815"/>
                </a:cubicBezTo>
                <a:cubicBezTo>
                  <a:pt x="519" y="719"/>
                  <a:pt x="519" y="719"/>
                  <a:pt x="519" y="719"/>
                </a:cubicBezTo>
                <a:cubicBezTo>
                  <a:pt x="506" y="707"/>
                  <a:pt x="487" y="700"/>
                  <a:pt x="470" y="702"/>
                </a:cubicBezTo>
                <a:cubicBezTo>
                  <a:pt x="452" y="705"/>
                  <a:pt x="435" y="714"/>
                  <a:pt x="426" y="729"/>
                </a:cubicBezTo>
                <a:cubicBezTo>
                  <a:pt x="146" y="1148"/>
                  <a:pt x="146" y="1148"/>
                  <a:pt x="146" y="1148"/>
                </a:cubicBezTo>
                <a:cubicBezTo>
                  <a:pt x="146" y="1148"/>
                  <a:pt x="146" y="1148"/>
                  <a:pt x="146" y="1148"/>
                </a:cubicBezTo>
                <a:cubicBezTo>
                  <a:pt x="129" y="1116"/>
                  <a:pt x="120" y="1082"/>
                  <a:pt x="120" y="1045"/>
                </a:cubicBezTo>
                <a:cubicBezTo>
                  <a:pt x="120" y="342"/>
                  <a:pt x="120" y="342"/>
                  <a:pt x="120" y="342"/>
                </a:cubicBezTo>
                <a:cubicBezTo>
                  <a:pt x="120" y="225"/>
                  <a:pt x="215" y="127"/>
                  <a:pt x="335" y="127"/>
                </a:cubicBezTo>
                <a:cubicBezTo>
                  <a:pt x="1317" y="127"/>
                  <a:pt x="1317" y="127"/>
                  <a:pt x="1317" y="127"/>
                </a:cubicBezTo>
                <a:cubicBezTo>
                  <a:pt x="1434" y="127"/>
                  <a:pt x="1532" y="222"/>
                  <a:pt x="1532" y="342"/>
                </a:cubicBezTo>
                <a:cubicBezTo>
                  <a:pt x="1532" y="1043"/>
                  <a:pt x="1532" y="1043"/>
                  <a:pt x="1532" y="1043"/>
                </a:cubicBezTo>
                <a:lnTo>
                  <a:pt x="1534" y="1043"/>
                </a:lnTo>
                <a:close/>
                <a:moveTo>
                  <a:pt x="1248" y="479"/>
                </a:moveTo>
                <a:cubicBezTo>
                  <a:pt x="1248" y="443"/>
                  <a:pt x="1277" y="413"/>
                  <a:pt x="1314" y="413"/>
                </a:cubicBezTo>
                <a:cubicBezTo>
                  <a:pt x="1351" y="413"/>
                  <a:pt x="1380" y="443"/>
                  <a:pt x="1380" y="479"/>
                </a:cubicBezTo>
                <a:cubicBezTo>
                  <a:pt x="1380" y="516"/>
                  <a:pt x="1351" y="546"/>
                  <a:pt x="1314" y="546"/>
                </a:cubicBezTo>
                <a:cubicBezTo>
                  <a:pt x="1277" y="546"/>
                  <a:pt x="1248" y="519"/>
                  <a:pt x="1248" y="4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a typeface="Open Sans" panose="020B0606030504020204" pitchFamily="34" charset="0"/>
              <a:cs typeface="Open Sans" panose="020B0606030504020204" pitchFamily="34" charset="0"/>
            </a:endParaRPr>
          </a:p>
        </p:txBody>
      </p:sp>
      <p:sp>
        <p:nvSpPr>
          <p:cNvPr id="12" name="Oval 11">
            <a:extLst>
              <a:ext uri="{FF2B5EF4-FFF2-40B4-BE49-F238E27FC236}">
                <a16:creationId xmlns:a16="http://schemas.microsoft.com/office/drawing/2014/main" id="{BCB7E548-5316-4CBD-B2A1-4263884C78F5}"/>
              </a:ext>
            </a:extLst>
          </p:cNvPr>
          <p:cNvSpPr/>
          <p:nvPr/>
        </p:nvSpPr>
        <p:spPr>
          <a:xfrm>
            <a:off x="8124739" y="5513914"/>
            <a:ext cx="914400" cy="9144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a typeface="Open Sans" panose="020B0606030504020204" pitchFamily="34" charset="0"/>
              <a:cs typeface="Open Sans" panose="020B0606030504020204" pitchFamily="34" charset="0"/>
            </a:endParaRPr>
          </a:p>
        </p:txBody>
      </p:sp>
      <p:grpSp>
        <p:nvGrpSpPr>
          <p:cNvPr id="13" name="Group 834">
            <a:extLst>
              <a:ext uri="{FF2B5EF4-FFF2-40B4-BE49-F238E27FC236}">
                <a16:creationId xmlns:a16="http://schemas.microsoft.com/office/drawing/2014/main" id="{EA36732F-B029-4338-916A-D48534D2611B}"/>
              </a:ext>
            </a:extLst>
          </p:cNvPr>
          <p:cNvGrpSpPr>
            <a:grpSpLocks noChangeAspect="1"/>
          </p:cNvGrpSpPr>
          <p:nvPr/>
        </p:nvGrpSpPr>
        <p:grpSpPr bwMode="auto">
          <a:xfrm>
            <a:off x="8353356" y="5632283"/>
            <a:ext cx="457201" cy="457201"/>
            <a:chOff x="5977" y="3324"/>
            <a:chExt cx="340" cy="340"/>
          </a:xfrm>
          <a:solidFill>
            <a:schemeClr val="bg1"/>
          </a:solidFill>
        </p:grpSpPr>
        <p:sp>
          <p:nvSpPr>
            <p:cNvPr id="14" name="Freeform 835">
              <a:extLst>
                <a:ext uri="{FF2B5EF4-FFF2-40B4-BE49-F238E27FC236}">
                  <a16:creationId xmlns:a16="http://schemas.microsoft.com/office/drawing/2014/main" id="{5BCC7D0D-3832-4EAE-BAD3-CF9597686EB1}"/>
                </a:ext>
              </a:extLst>
            </p:cNvPr>
            <p:cNvSpPr>
              <a:spLocks noEditPoints="1"/>
            </p:cNvSpPr>
            <p:nvPr/>
          </p:nvSpPr>
          <p:spPr bwMode="auto">
            <a:xfrm>
              <a:off x="6041" y="3388"/>
              <a:ext cx="212" cy="212"/>
            </a:xfrm>
            <a:custGeom>
              <a:avLst/>
              <a:gdLst>
                <a:gd name="T0" fmla="*/ 320 w 320"/>
                <a:gd name="T1" fmla="*/ 160 h 320"/>
                <a:gd name="T2" fmla="*/ 277 w 320"/>
                <a:gd name="T3" fmla="*/ 149 h 320"/>
                <a:gd name="T4" fmla="*/ 309 w 320"/>
                <a:gd name="T5" fmla="*/ 128 h 320"/>
                <a:gd name="T6" fmla="*/ 309 w 320"/>
                <a:gd name="T7" fmla="*/ 106 h 320"/>
                <a:gd name="T8" fmla="*/ 277 w 320"/>
                <a:gd name="T9" fmla="*/ 53 h 320"/>
                <a:gd name="T10" fmla="*/ 213 w 320"/>
                <a:gd name="T11" fmla="*/ 42 h 320"/>
                <a:gd name="T12" fmla="*/ 202 w 320"/>
                <a:gd name="T13" fmla="*/ 0 h 320"/>
                <a:gd name="T14" fmla="*/ 192 w 320"/>
                <a:gd name="T15" fmla="*/ 42 h 320"/>
                <a:gd name="T16" fmla="*/ 170 w 320"/>
                <a:gd name="T17" fmla="*/ 10 h 320"/>
                <a:gd name="T18" fmla="*/ 149 w 320"/>
                <a:gd name="T19" fmla="*/ 10 h 320"/>
                <a:gd name="T20" fmla="*/ 128 w 320"/>
                <a:gd name="T21" fmla="*/ 42 h 320"/>
                <a:gd name="T22" fmla="*/ 117 w 320"/>
                <a:gd name="T23" fmla="*/ 0 h 320"/>
                <a:gd name="T24" fmla="*/ 106 w 320"/>
                <a:gd name="T25" fmla="*/ 42 h 320"/>
                <a:gd name="T26" fmla="*/ 42 w 320"/>
                <a:gd name="T27" fmla="*/ 53 h 320"/>
                <a:gd name="T28" fmla="*/ 10 w 320"/>
                <a:gd name="T29" fmla="*/ 106 h 320"/>
                <a:gd name="T30" fmla="*/ 10 w 320"/>
                <a:gd name="T31" fmla="*/ 128 h 320"/>
                <a:gd name="T32" fmla="*/ 42 w 320"/>
                <a:gd name="T33" fmla="*/ 149 h 320"/>
                <a:gd name="T34" fmla="*/ 0 w 320"/>
                <a:gd name="T35" fmla="*/ 160 h 320"/>
                <a:gd name="T36" fmla="*/ 42 w 320"/>
                <a:gd name="T37" fmla="*/ 170 h 320"/>
                <a:gd name="T38" fmla="*/ 10 w 320"/>
                <a:gd name="T39" fmla="*/ 192 h 320"/>
                <a:gd name="T40" fmla="*/ 10 w 320"/>
                <a:gd name="T41" fmla="*/ 213 h 320"/>
                <a:gd name="T42" fmla="*/ 42 w 320"/>
                <a:gd name="T43" fmla="*/ 266 h 320"/>
                <a:gd name="T44" fmla="*/ 106 w 320"/>
                <a:gd name="T45" fmla="*/ 277 h 320"/>
                <a:gd name="T46" fmla="*/ 117 w 320"/>
                <a:gd name="T47" fmla="*/ 320 h 320"/>
                <a:gd name="T48" fmla="*/ 128 w 320"/>
                <a:gd name="T49" fmla="*/ 277 h 320"/>
                <a:gd name="T50" fmla="*/ 149 w 320"/>
                <a:gd name="T51" fmla="*/ 309 h 320"/>
                <a:gd name="T52" fmla="*/ 170 w 320"/>
                <a:gd name="T53" fmla="*/ 309 h 320"/>
                <a:gd name="T54" fmla="*/ 192 w 320"/>
                <a:gd name="T55" fmla="*/ 277 h 320"/>
                <a:gd name="T56" fmla="*/ 202 w 320"/>
                <a:gd name="T57" fmla="*/ 320 h 320"/>
                <a:gd name="T58" fmla="*/ 213 w 320"/>
                <a:gd name="T59" fmla="*/ 277 h 320"/>
                <a:gd name="T60" fmla="*/ 277 w 320"/>
                <a:gd name="T61" fmla="*/ 266 h 320"/>
                <a:gd name="T62" fmla="*/ 309 w 320"/>
                <a:gd name="T63" fmla="*/ 213 h 320"/>
                <a:gd name="T64" fmla="*/ 309 w 320"/>
                <a:gd name="T65" fmla="*/ 192 h 320"/>
                <a:gd name="T66" fmla="*/ 277 w 320"/>
                <a:gd name="T67" fmla="*/ 170 h 320"/>
                <a:gd name="T68" fmla="*/ 256 w 320"/>
                <a:gd name="T69" fmla="*/ 256 h 320"/>
                <a:gd name="T70" fmla="*/ 64 w 320"/>
                <a:gd name="T71" fmla="*/ 64 h 320"/>
                <a:gd name="T72" fmla="*/ 256 w 320"/>
                <a:gd name="T7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320">
                  <a:moveTo>
                    <a:pt x="309" y="170"/>
                  </a:moveTo>
                  <a:cubicBezTo>
                    <a:pt x="315" y="170"/>
                    <a:pt x="320" y="166"/>
                    <a:pt x="320" y="160"/>
                  </a:cubicBezTo>
                  <a:cubicBezTo>
                    <a:pt x="320" y="154"/>
                    <a:pt x="315" y="149"/>
                    <a:pt x="309" y="149"/>
                  </a:cubicBezTo>
                  <a:cubicBezTo>
                    <a:pt x="277" y="149"/>
                    <a:pt x="277" y="149"/>
                    <a:pt x="277" y="149"/>
                  </a:cubicBezTo>
                  <a:cubicBezTo>
                    <a:pt x="277" y="128"/>
                    <a:pt x="277" y="128"/>
                    <a:pt x="277" y="128"/>
                  </a:cubicBezTo>
                  <a:cubicBezTo>
                    <a:pt x="309" y="128"/>
                    <a:pt x="309" y="128"/>
                    <a:pt x="309" y="128"/>
                  </a:cubicBezTo>
                  <a:cubicBezTo>
                    <a:pt x="315" y="128"/>
                    <a:pt x="320" y="123"/>
                    <a:pt x="320" y="117"/>
                  </a:cubicBezTo>
                  <a:cubicBezTo>
                    <a:pt x="320" y="111"/>
                    <a:pt x="315" y="106"/>
                    <a:pt x="309" y="106"/>
                  </a:cubicBezTo>
                  <a:cubicBezTo>
                    <a:pt x="277" y="106"/>
                    <a:pt x="277" y="106"/>
                    <a:pt x="277" y="106"/>
                  </a:cubicBezTo>
                  <a:cubicBezTo>
                    <a:pt x="277" y="53"/>
                    <a:pt x="277" y="53"/>
                    <a:pt x="277" y="53"/>
                  </a:cubicBezTo>
                  <a:cubicBezTo>
                    <a:pt x="277" y="47"/>
                    <a:pt x="272" y="42"/>
                    <a:pt x="266" y="42"/>
                  </a:cubicBezTo>
                  <a:cubicBezTo>
                    <a:pt x="213" y="42"/>
                    <a:pt x="213" y="42"/>
                    <a:pt x="213" y="42"/>
                  </a:cubicBezTo>
                  <a:cubicBezTo>
                    <a:pt x="213" y="10"/>
                    <a:pt x="213" y="10"/>
                    <a:pt x="213" y="10"/>
                  </a:cubicBezTo>
                  <a:cubicBezTo>
                    <a:pt x="213" y="4"/>
                    <a:pt x="208" y="0"/>
                    <a:pt x="202" y="0"/>
                  </a:cubicBezTo>
                  <a:cubicBezTo>
                    <a:pt x="196" y="0"/>
                    <a:pt x="192" y="4"/>
                    <a:pt x="192" y="10"/>
                  </a:cubicBezTo>
                  <a:cubicBezTo>
                    <a:pt x="192" y="42"/>
                    <a:pt x="192" y="42"/>
                    <a:pt x="192" y="42"/>
                  </a:cubicBezTo>
                  <a:cubicBezTo>
                    <a:pt x="170" y="42"/>
                    <a:pt x="170" y="42"/>
                    <a:pt x="170" y="42"/>
                  </a:cubicBezTo>
                  <a:cubicBezTo>
                    <a:pt x="170" y="10"/>
                    <a:pt x="170" y="10"/>
                    <a:pt x="170" y="10"/>
                  </a:cubicBezTo>
                  <a:cubicBezTo>
                    <a:pt x="170" y="4"/>
                    <a:pt x="166" y="0"/>
                    <a:pt x="160" y="0"/>
                  </a:cubicBezTo>
                  <a:cubicBezTo>
                    <a:pt x="154" y="0"/>
                    <a:pt x="149" y="4"/>
                    <a:pt x="149" y="10"/>
                  </a:cubicBezTo>
                  <a:cubicBezTo>
                    <a:pt x="149" y="42"/>
                    <a:pt x="149" y="42"/>
                    <a:pt x="149" y="42"/>
                  </a:cubicBezTo>
                  <a:cubicBezTo>
                    <a:pt x="128" y="42"/>
                    <a:pt x="128" y="42"/>
                    <a:pt x="128" y="42"/>
                  </a:cubicBezTo>
                  <a:cubicBezTo>
                    <a:pt x="128" y="10"/>
                    <a:pt x="128" y="10"/>
                    <a:pt x="128" y="10"/>
                  </a:cubicBezTo>
                  <a:cubicBezTo>
                    <a:pt x="128" y="4"/>
                    <a:pt x="123" y="0"/>
                    <a:pt x="117" y="0"/>
                  </a:cubicBezTo>
                  <a:cubicBezTo>
                    <a:pt x="111" y="0"/>
                    <a:pt x="106" y="4"/>
                    <a:pt x="106" y="10"/>
                  </a:cubicBezTo>
                  <a:cubicBezTo>
                    <a:pt x="106" y="42"/>
                    <a:pt x="106" y="42"/>
                    <a:pt x="106" y="42"/>
                  </a:cubicBezTo>
                  <a:cubicBezTo>
                    <a:pt x="53" y="42"/>
                    <a:pt x="53" y="42"/>
                    <a:pt x="53" y="42"/>
                  </a:cubicBezTo>
                  <a:cubicBezTo>
                    <a:pt x="47" y="42"/>
                    <a:pt x="42" y="47"/>
                    <a:pt x="42" y="53"/>
                  </a:cubicBezTo>
                  <a:cubicBezTo>
                    <a:pt x="42" y="106"/>
                    <a:pt x="42" y="106"/>
                    <a:pt x="42" y="106"/>
                  </a:cubicBezTo>
                  <a:cubicBezTo>
                    <a:pt x="10" y="106"/>
                    <a:pt x="10" y="106"/>
                    <a:pt x="10" y="106"/>
                  </a:cubicBezTo>
                  <a:cubicBezTo>
                    <a:pt x="4" y="106"/>
                    <a:pt x="0" y="111"/>
                    <a:pt x="0" y="117"/>
                  </a:cubicBezTo>
                  <a:cubicBezTo>
                    <a:pt x="0" y="123"/>
                    <a:pt x="4" y="128"/>
                    <a:pt x="10" y="128"/>
                  </a:cubicBezTo>
                  <a:cubicBezTo>
                    <a:pt x="42" y="128"/>
                    <a:pt x="42" y="128"/>
                    <a:pt x="42" y="128"/>
                  </a:cubicBezTo>
                  <a:cubicBezTo>
                    <a:pt x="42" y="149"/>
                    <a:pt x="42" y="149"/>
                    <a:pt x="42" y="149"/>
                  </a:cubicBezTo>
                  <a:cubicBezTo>
                    <a:pt x="10" y="149"/>
                    <a:pt x="10" y="149"/>
                    <a:pt x="10" y="149"/>
                  </a:cubicBezTo>
                  <a:cubicBezTo>
                    <a:pt x="4" y="149"/>
                    <a:pt x="0" y="154"/>
                    <a:pt x="0" y="160"/>
                  </a:cubicBezTo>
                  <a:cubicBezTo>
                    <a:pt x="0" y="166"/>
                    <a:pt x="4" y="170"/>
                    <a:pt x="10" y="170"/>
                  </a:cubicBezTo>
                  <a:cubicBezTo>
                    <a:pt x="42" y="170"/>
                    <a:pt x="42" y="170"/>
                    <a:pt x="42" y="170"/>
                  </a:cubicBezTo>
                  <a:cubicBezTo>
                    <a:pt x="42" y="192"/>
                    <a:pt x="42" y="192"/>
                    <a:pt x="42" y="192"/>
                  </a:cubicBezTo>
                  <a:cubicBezTo>
                    <a:pt x="10" y="192"/>
                    <a:pt x="10" y="192"/>
                    <a:pt x="10" y="192"/>
                  </a:cubicBezTo>
                  <a:cubicBezTo>
                    <a:pt x="4" y="192"/>
                    <a:pt x="0" y="196"/>
                    <a:pt x="0" y="202"/>
                  </a:cubicBezTo>
                  <a:cubicBezTo>
                    <a:pt x="0" y="208"/>
                    <a:pt x="4" y="213"/>
                    <a:pt x="10" y="213"/>
                  </a:cubicBezTo>
                  <a:cubicBezTo>
                    <a:pt x="42" y="213"/>
                    <a:pt x="42" y="213"/>
                    <a:pt x="42" y="213"/>
                  </a:cubicBezTo>
                  <a:cubicBezTo>
                    <a:pt x="42" y="266"/>
                    <a:pt x="42" y="266"/>
                    <a:pt x="42" y="266"/>
                  </a:cubicBezTo>
                  <a:cubicBezTo>
                    <a:pt x="42" y="272"/>
                    <a:pt x="47" y="277"/>
                    <a:pt x="53" y="277"/>
                  </a:cubicBezTo>
                  <a:cubicBezTo>
                    <a:pt x="106" y="277"/>
                    <a:pt x="106" y="277"/>
                    <a:pt x="106" y="277"/>
                  </a:cubicBezTo>
                  <a:cubicBezTo>
                    <a:pt x="106" y="309"/>
                    <a:pt x="106" y="309"/>
                    <a:pt x="106" y="309"/>
                  </a:cubicBezTo>
                  <a:cubicBezTo>
                    <a:pt x="106" y="315"/>
                    <a:pt x="111" y="320"/>
                    <a:pt x="117" y="320"/>
                  </a:cubicBezTo>
                  <a:cubicBezTo>
                    <a:pt x="123" y="320"/>
                    <a:pt x="128" y="315"/>
                    <a:pt x="128" y="309"/>
                  </a:cubicBezTo>
                  <a:cubicBezTo>
                    <a:pt x="128" y="277"/>
                    <a:pt x="128" y="277"/>
                    <a:pt x="128" y="277"/>
                  </a:cubicBezTo>
                  <a:cubicBezTo>
                    <a:pt x="149" y="277"/>
                    <a:pt x="149" y="277"/>
                    <a:pt x="149" y="277"/>
                  </a:cubicBezTo>
                  <a:cubicBezTo>
                    <a:pt x="149" y="309"/>
                    <a:pt x="149" y="309"/>
                    <a:pt x="149" y="309"/>
                  </a:cubicBezTo>
                  <a:cubicBezTo>
                    <a:pt x="149" y="315"/>
                    <a:pt x="154" y="320"/>
                    <a:pt x="160" y="320"/>
                  </a:cubicBezTo>
                  <a:cubicBezTo>
                    <a:pt x="166" y="320"/>
                    <a:pt x="170" y="315"/>
                    <a:pt x="170" y="309"/>
                  </a:cubicBezTo>
                  <a:cubicBezTo>
                    <a:pt x="170" y="277"/>
                    <a:pt x="170" y="277"/>
                    <a:pt x="170" y="277"/>
                  </a:cubicBezTo>
                  <a:cubicBezTo>
                    <a:pt x="192" y="277"/>
                    <a:pt x="192" y="277"/>
                    <a:pt x="192" y="277"/>
                  </a:cubicBezTo>
                  <a:cubicBezTo>
                    <a:pt x="192" y="309"/>
                    <a:pt x="192" y="309"/>
                    <a:pt x="192" y="309"/>
                  </a:cubicBezTo>
                  <a:cubicBezTo>
                    <a:pt x="192" y="315"/>
                    <a:pt x="196" y="320"/>
                    <a:pt x="202" y="320"/>
                  </a:cubicBezTo>
                  <a:cubicBezTo>
                    <a:pt x="208" y="320"/>
                    <a:pt x="213" y="315"/>
                    <a:pt x="213" y="309"/>
                  </a:cubicBezTo>
                  <a:cubicBezTo>
                    <a:pt x="213" y="277"/>
                    <a:pt x="213" y="277"/>
                    <a:pt x="213" y="277"/>
                  </a:cubicBezTo>
                  <a:cubicBezTo>
                    <a:pt x="266" y="277"/>
                    <a:pt x="266" y="277"/>
                    <a:pt x="266" y="277"/>
                  </a:cubicBezTo>
                  <a:cubicBezTo>
                    <a:pt x="272" y="277"/>
                    <a:pt x="277" y="272"/>
                    <a:pt x="277" y="266"/>
                  </a:cubicBezTo>
                  <a:cubicBezTo>
                    <a:pt x="277" y="213"/>
                    <a:pt x="277" y="213"/>
                    <a:pt x="277" y="213"/>
                  </a:cubicBezTo>
                  <a:cubicBezTo>
                    <a:pt x="309" y="213"/>
                    <a:pt x="309" y="213"/>
                    <a:pt x="309" y="213"/>
                  </a:cubicBezTo>
                  <a:cubicBezTo>
                    <a:pt x="315" y="213"/>
                    <a:pt x="320" y="208"/>
                    <a:pt x="320" y="202"/>
                  </a:cubicBezTo>
                  <a:cubicBezTo>
                    <a:pt x="320" y="196"/>
                    <a:pt x="315" y="192"/>
                    <a:pt x="309" y="192"/>
                  </a:cubicBezTo>
                  <a:cubicBezTo>
                    <a:pt x="277" y="192"/>
                    <a:pt x="277" y="192"/>
                    <a:pt x="277" y="192"/>
                  </a:cubicBezTo>
                  <a:cubicBezTo>
                    <a:pt x="277" y="170"/>
                    <a:pt x="277" y="170"/>
                    <a:pt x="277" y="170"/>
                  </a:cubicBezTo>
                  <a:lnTo>
                    <a:pt x="309" y="170"/>
                  </a:lnTo>
                  <a:close/>
                  <a:moveTo>
                    <a:pt x="256" y="256"/>
                  </a:moveTo>
                  <a:cubicBezTo>
                    <a:pt x="64" y="256"/>
                    <a:pt x="64" y="256"/>
                    <a:pt x="64" y="256"/>
                  </a:cubicBezTo>
                  <a:cubicBezTo>
                    <a:pt x="64" y="64"/>
                    <a:pt x="64" y="64"/>
                    <a:pt x="64" y="64"/>
                  </a:cubicBezTo>
                  <a:cubicBezTo>
                    <a:pt x="256" y="64"/>
                    <a:pt x="256" y="64"/>
                    <a:pt x="256" y="64"/>
                  </a:cubicBezTo>
                  <a:lnTo>
                    <a:pt x="256"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836">
              <a:extLst>
                <a:ext uri="{FF2B5EF4-FFF2-40B4-BE49-F238E27FC236}">
                  <a16:creationId xmlns:a16="http://schemas.microsoft.com/office/drawing/2014/main" id="{8C670328-5CAA-4F3A-87EC-29B1167163B6}"/>
                </a:ext>
              </a:extLst>
            </p:cNvPr>
            <p:cNvSpPr>
              <a:spLocks noEditPoints="1"/>
            </p:cNvSpPr>
            <p:nvPr/>
          </p:nvSpPr>
          <p:spPr bwMode="auto">
            <a:xfrm>
              <a:off x="6104" y="3451"/>
              <a:ext cx="85" cy="85"/>
            </a:xfrm>
            <a:custGeom>
              <a:avLst/>
              <a:gdLst>
                <a:gd name="T0" fmla="*/ 117 w 128"/>
                <a:gd name="T1" fmla="*/ 0 h 128"/>
                <a:gd name="T2" fmla="*/ 10 w 128"/>
                <a:gd name="T3" fmla="*/ 0 h 128"/>
                <a:gd name="T4" fmla="*/ 0 w 128"/>
                <a:gd name="T5" fmla="*/ 10 h 128"/>
                <a:gd name="T6" fmla="*/ 0 w 128"/>
                <a:gd name="T7" fmla="*/ 117 h 128"/>
                <a:gd name="T8" fmla="*/ 10 w 128"/>
                <a:gd name="T9" fmla="*/ 128 h 128"/>
                <a:gd name="T10" fmla="*/ 117 w 128"/>
                <a:gd name="T11" fmla="*/ 128 h 128"/>
                <a:gd name="T12" fmla="*/ 128 w 128"/>
                <a:gd name="T13" fmla="*/ 117 h 128"/>
                <a:gd name="T14" fmla="*/ 128 w 128"/>
                <a:gd name="T15" fmla="*/ 10 h 128"/>
                <a:gd name="T16" fmla="*/ 117 w 128"/>
                <a:gd name="T17" fmla="*/ 0 h 128"/>
                <a:gd name="T18" fmla="*/ 106 w 128"/>
                <a:gd name="T19" fmla="*/ 106 h 128"/>
                <a:gd name="T20" fmla="*/ 21 w 128"/>
                <a:gd name="T21" fmla="*/ 106 h 128"/>
                <a:gd name="T22" fmla="*/ 21 w 128"/>
                <a:gd name="T23" fmla="*/ 21 h 128"/>
                <a:gd name="T24" fmla="*/ 106 w 128"/>
                <a:gd name="T25" fmla="*/ 21 h 128"/>
                <a:gd name="T26" fmla="*/ 106 w 128"/>
                <a:gd name="T2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17" y="0"/>
                  </a:moveTo>
                  <a:cubicBezTo>
                    <a:pt x="10" y="0"/>
                    <a:pt x="10" y="0"/>
                    <a:pt x="10" y="0"/>
                  </a:cubicBezTo>
                  <a:cubicBezTo>
                    <a:pt x="4" y="0"/>
                    <a:pt x="0" y="4"/>
                    <a:pt x="0" y="10"/>
                  </a:cubicBezTo>
                  <a:cubicBezTo>
                    <a:pt x="0" y="117"/>
                    <a:pt x="0" y="117"/>
                    <a:pt x="0" y="117"/>
                  </a:cubicBezTo>
                  <a:cubicBezTo>
                    <a:pt x="0" y="123"/>
                    <a:pt x="4" y="128"/>
                    <a:pt x="10" y="128"/>
                  </a:cubicBezTo>
                  <a:cubicBezTo>
                    <a:pt x="117" y="128"/>
                    <a:pt x="117" y="128"/>
                    <a:pt x="117" y="128"/>
                  </a:cubicBezTo>
                  <a:cubicBezTo>
                    <a:pt x="123" y="128"/>
                    <a:pt x="128" y="123"/>
                    <a:pt x="128" y="117"/>
                  </a:cubicBezTo>
                  <a:cubicBezTo>
                    <a:pt x="128" y="10"/>
                    <a:pt x="128" y="10"/>
                    <a:pt x="128" y="10"/>
                  </a:cubicBezTo>
                  <a:cubicBezTo>
                    <a:pt x="128" y="4"/>
                    <a:pt x="123" y="0"/>
                    <a:pt x="117" y="0"/>
                  </a:cubicBezTo>
                  <a:close/>
                  <a:moveTo>
                    <a:pt x="106" y="106"/>
                  </a:moveTo>
                  <a:cubicBezTo>
                    <a:pt x="21" y="106"/>
                    <a:pt x="21" y="106"/>
                    <a:pt x="21" y="106"/>
                  </a:cubicBezTo>
                  <a:cubicBezTo>
                    <a:pt x="21" y="21"/>
                    <a:pt x="21" y="21"/>
                    <a:pt x="21" y="21"/>
                  </a:cubicBezTo>
                  <a:cubicBezTo>
                    <a:pt x="106" y="21"/>
                    <a:pt x="106" y="21"/>
                    <a:pt x="106" y="21"/>
                  </a:cubicBezTo>
                  <a:lnTo>
                    <a:pt x="106" y="10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837">
              <a:extLst>
                <a:ext uri="{FF2B5EF4-FFF2-40B4-BE49-F238E27FC236}">
                  <a16:creationId xmlns:a16="http://schemas.microsoft.com/office/drawing/2014/main" id="{07169E38-9CD1-48C0-9EB2-A56CFF5446F8}"/>
                </a:ext>
              </a:extLst>
            </p:cNvPr>
            <p:cNvSpPr>
              <a:spLocks noEditPoints="1"/>
            </p:cNvSpPr>
            <p:nvPr/>
          </p:nvSpPr>
          <p:spPr bwMode="auto">
            <a:xfrm>
              <a:off x="5977" y="332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no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Oval 16">
            <a:extLst>
              <a:ext uri="{FF2B5EF4-FFF2-40B4-BE49-F238E27FC236}">
                <a16:creationId xmlns:a16="http://schemas.microsoft.com/office/drawing/2014/main" id="{A252A61B-0794-4783-B12C-B251480C1A5C}"/>
              </a:ext>
            </a:extLst>
          </p:cNvPr>
          <p:cNvSpPr/>
          <p:nvPr/>
        </p:nvSpPr>
        <p:spPr>
          <a:xfrm>
            <a:off x="5908348" y="5513914"/>
            <a:ext cx="914400" cy="9144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a typeface="Open Sans" panose="020B0606030504020204" pitchFamily="34" charset="0"/>
              <a:cs typeface="Open Sans" panose="020B0606030504020204" pitchFamily="34" charset="0"/>
            </a:endParaRPr>
          </a:p>
        </p:txBody>
      </p:sp>
      <p:sp>
        <p:nvSpPr>
          <p:cNvPr id="18" name="Freeform 319">
            <a:extLst>
              <a:ext uri="{FF2B5EF4-FFF2-40B4-BE49-F238E27FC236}">
                <a16:creationId xmlns:a16="http://schemas.microsoft.com/office/drawing/2014/main" id="{2E464FB7-0174-44E8-BB79-A9B7851AD8A7}"/>
              </a:ext>
            </a:extLst>
          </p:cNvPr>
          <p:cNvSpPr>
            <a:spLocks noChangeAspect="1" noEditPoints="1"/>
          </p:cNvSpPr>
          <p:nvPr/>
        </p:nvSpPr>
        <p:spPr bwMode="auto">
          <a:xfrm>
            <a:off x="6251675" y="5632273"/>
            <a:ext cx="227746" cy="37490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object 19">
            <a:extLst>
              <a:ext uri="{FF2B5EF4-FFF2-40B4-BE49-F238E27FC236}">
                <a16:creationId xmlns:a16="http://schemas.microsoft.com/office/drawing/2014/main" id="{3C45FFE9-AAAA-4B68-AD31-5ECDE7AA6034}"/>
              </a:ext>
            </a:extLst>
          </p:cNvPr>
          <p:cNvSpPr/>
          <p:nvPr/>
        </p:nvSpPr>
        <p:spPr>
          <a:xfrm>
            <a:off x="4893569" y="2217803"/>
            <a:ext cx="5854182" cy="49891"/>
          </a:xfrm>
          <a:custGeom>
            <a:avLst/>
            <a:gdLst/>
            <a:ahLst/>
            <a:cxnLst/>
            <a:rect l="l" t="t" r="r" b="b"/>
            <a:pathLst>
              <a:path w="5368925">
                <a:moveTo>
                  <a:pt x="0" y="0"/>
                </a:moveTo>
                <a:lnTo>
                  <a:pt x="5368747" y="0"/>
                </a:lnTo>
              </a:path>
            </a:pathLst>
          </a:custGeom>
          <a:ln w="12700">
            <a:solidFill>
              <a:srgbClr val="333740"/>
            </a:solidFill>
          </a:ln>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B583DFBF-AE2B-4834-90D5-964FBE55EFD7}"/>
              </a:ext>
            </a:extLst>
          </p:cNvPr>
          <p:cNvSpPr/>
          <p:nvPr/>
        </p:nvSpPr>
        <p:spPr bwMode="gray">
          <a:xfrm>
            <a:off x="3952120" y="1818722"/>
            <a:ext cx="7769572" cy="2719786"/>
          </a:xfrm>
          <a:prstGeom prst="rect">
            <a:avLst/>
          </a:prstGeom>
          <a:noFill/>
          <a:ln w="19050" algn="ctr">
            <a:solidFill>
              <a:schemeClr val="bg1">
                <a:lumMod val="8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1" name="Rectangle 20">
            <a:extLst>
              <a:ext uri="{FF2B5EF4-FFF2-40B4-BE49-F238E27FC236}">
                <a16:creationId xmlns:a16="http://schemas.microsoft.com/office/drawing/2014/main" id="{487F387D-269F-452E-9CCE-AC5638AB40E6}"/>
              </a:ext>
            </a:extLst>
          </p:cNvPr>
          <p:cNvSpPr/>
          <p:nvPr/>
        </p:nvSpPr>
        <p:spPr>
          <a:xfrm>
            <a:off x="3048" y="6014029"/>
            <a:ext cx="12188952" cy="8423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srgbClr val="012169"/>
              </a:solidFill>
              <a:latin typeface="Chronicle Display Black"/>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52C606C9-4CB8-483F-8898-C3C56C7E535C}"/>
              </a:ext>
            </a:extLst>
          </p:cNvPr>
          <p:cNvSpPr txBox="1"/>
          <p:nvPr/>
        </p:nvSpPr>
        <p:spPr>
          <a:xfrm>
            <a:off x="9775789" y="6034513"/>
            <a:ext cx="2035996" cy="769441"/>
          </a:xfrm>
          <a:prstGeom prst="rect">
            <a:avLst/>
          </a:prstGeom>
        </p:spPr>
        <p:txBody>
          <a:bodyPr vert="horz" wrap="square" lIns="91440" tIns="45720" rIns="91440" bIns="45720" rtlCol="0" anchor="ctr">
            <a:spAutoFit/>
          </a:bodyPr>
          <a:lstStyle/>
          <a:p>
            <a:pPr algn="ctr">
              <a:defRPr/>
            </a:pP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Customizable and adaptable to the specific needs and environment of any organization or industry</a:t>
            </a:r>
            <a:endParaRPr lang="en-US" sz="1100"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4F3070D6-608C-450B-8EDD-22C5D9695480}"/>
              </a:ext>
            </a:extLst>
          </p:cNvPr>
          <p:cNvSpPr txBox="1"/>
          <p:nvPr/>
        </p:nvSpPr>
        <p:spPr>
          <a:xfrm>
            <a:off x="3415070" y="6203790"/>
            <a:ext cx="1468171" cy="430887"/>
          </a:xfrm>
          <a:prstGeom prst="rect">
            <a:avLst/>
          </a:prstGeom>
        </p:spPr>
        <p:txBody>
          <a:bodyPr vert="horz" wrap="square" lIns="91440" tIns="45720" rIns="91440" bIns="45720" rtlCol="0" anchor="ctr">
            <a:spAutoFit/>
          </a:bodyPr>
          <a:lstStyle/>
          <a:p>
            <a:pPr algn="ctr">
              <a:defRPr/>
            </a:pPr>
            <a:r>
              <a:rPr lang="en-US" sz="11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Measurable ROI in weeks, not years</a:t>
            </a:r>
          </a:p>
        </p:txBody>
      </p:sp>
      <p:sp>
        <p:nvSpPr>
          <p:cNvPr id="24" name="TextBox 23">
            <a:extLst>
              <a:ext uri="{FF2B5EF4-FFF2-40B4-BE49-F238E27FC236}">
                <a16:creationId xmlns:a16="http://schemas.microsoft.com/office/drawing/2014/main" id="{162115ED-83A9-4162-8B25-7BB57AA10ACF}"/>
              </a:ext>
            </a:extLst>
          </p:cNvPr>
          <p:cNvSpPr txBox="1"/>
          <p:nvPr/>
        </p:nvSpPr>
        <p:spPr>
          <a:xfrm>
            <a:off x="5455864" y="6034513"/>
            <a:ext cx="1819278" cy="769441"/>
          </a:xfrm>
          <a:prstGeom prst="rect">
            <a:avLst/>
          </a:prstGeom>
        </p:spPr>
        <p:txBody>
          <a:bodyPr vert="horz" wrap="square" lIns="91440" tIns="45720" rIns="91440" bIns="45720" rtlCol="0" anchor="ctr">
            <a:spAutoFit/>
          </a:bodyPr>
          <a:lstStyle/>
          <a:p>
            <a:pPr algn="ctr">
              <a:defRPr/>
            </a:pPr>
            <a:r>
              <a:rPr lang="en-US" sz="1100" kern="0">
                <a:solidFill>
                  <a:prstClr val="white"/>
                </a:solidFill>
                <a:latin typeface="Open Sans" panose="020B0606030504020204" pitchFamily="34" charset="0"/>
                <a:ea typeface="Open Sans" panose="020B0606030504020204" pitchFamily="34" charset="0"/>
                <a:cs typeface="Open Sans" panose="020B0606030504020204" pitchFamily="34" charset="0"/>
              </a:rPr>
              <a:t>Designed to evolve with the market, offering new benefits and features as available </a:t>
            </a:r>
          </a:p>
        </p:txBody>
      </p:sp>
      <p:sp>
        <p:nvSpPr>
          <p:cNvPr id="25" name="TextBox 24">
            <a:extLst>
              <a:ext uri="{FF2B5EF4-FFF2-40B4-BE49-F238E27FC236}">
                <a16:creationId xmlns:a16="http://schemas.microsoft.com/office/drawing/2014/main" id="{2D19A2C7-C94B-4FBD-9E1D-C95CB4A6E78C}"/>
              </a:ext>
            </a:extLst>
          </p:cNvPr>
          <p:cNvSpPr txBox="1"/>
          <p:nvPr/>
        </p:nvSpPr>
        <p:spPr>
          <a:xfrm>
            <a:off x="7617741" y="6203790"/>
            <a:ext cx="1918786" cy="430887"/>
          </a:xfrm>
          <a:prstGeom prst="rect">
            <a:avLst/>
          </a:prstGeom>
        </p:spPr>
        <p:txBody>
          <a:bodyPr vert="horz" wrap="square" lIns="91440" tIns="45720" rIns="91440" bIns="45720" rtlCol="0" anchor="ctr">
            <a:spAutoFit/>
          </a:bodyPr>
          <a:lstStyle/>
          <a:p>
            <a:pPr algn="ctr">
              <a:defRPr/>
            </a:pPr>
            <a:r>
              <a:rPr lang="en-US" sz="11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Built-in flexibility, scalability, and security </a:t>
            </a:r>
          </a:p>
        </p:txBody>
      </p:sp>
      <p:sp>
        <p:nvSpPr>
          <p:cNvPr id="26" name="TextBox 25">
            <a:extLst>
              <a:ext uri="{FF2B5EF4-FFF2-40B4-BE49-F238E27FC236}">
                <a16:creationId xmlns:a16="http://schemas.microsoft.com/office/drawing/2014/main" id="{DAA85CF4-FE5D-4318-93C5-F478E3D2F467}"/>
              </a:ext>
            </a:extLst>
          </p:cNvPr>
          <p:cNvSpPr txBox="1"/>
          <p:nvPr/>
        </p:nvSpPr>
        <p:spPr>
          <a:xfrm>
            <a:off x="1058701" y="6119151"/>
            <a:ext cx="1693957" cy="600164"/>
          </a:xfrm>
          <a:prstGeom prst="rect">
            <a:avLst/>
          </a:prstGeom>
        </p:spPr>
        <p:txBody>
          <a:bodyPr vert="horz" wrap="square" lIns="91440" tIns="45720" rIns="91440" bIns="45720" rtlCol="0" anchor="ctr">
            <a:spAutoFit/>
          </a:bodyPr>
          <a:lstStyle/>
          <a:p>
            <a:pPr algn="ctr">
              <a:defRPr/>
            </a:pPr>
            <a:r>
              <a:rPr lang="en-US" sz="11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Less time managing data and more time acting on insights</a:t>
            </a:r>
          </a:p>
        </p:txBody>
      </p:sp>
      <p:sp>
        <p:nvSpPr>
          <p:cNvPr id="27" name="TextBox 26">
            <a:extLst>
              <a:ext uri="{FF2B5EF4-FFF2-40B4-BE49-F238E27FC236}">
                <a16:creationId xmlns:a16="http://schemas.microsoft.com/office/drawing/2014/main" id="{DA0E167B-1BF7-4BFB-AEDF-C9544CF1B8B8}"/>
              </a:ext>
            </a:extLst>
          </p:cNvPr>
          <p:cNvSpPr txBox="1"/>
          <p:nvPr/>
        </p:nvSpPr>
        <p:spPr>
          <a:xfrm>
            <a:off x="297965" y="6311381"/>
            <a:ext cx="655331" cy="189751"/>
          </a:xfrm>
          <a:prstGeom prst="rect">
            <a:avLst/>
          </a:prstGeom>
          <a:noFill/>
        </p:spPr>
        <p:txBody>
          <a:bodyPr wrap="square" lIns="0" tIns="0" rIns="0" bIns="0" rtlCol="0">
            <a:spAutoFit/>
          </a:bodyPr>
          <a:lstStyle/>
          <a:p>
            <a:pPr algn="ctr">
              <a:defRPr/>
            </a:pPr>
            <a:r>
              <a:rPr lang="en-US" sz="1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Benefits </a:t>
            </a:r>
          </a:p>
        </p:txBody>
      </p:sp>
      <p:sp>
        <p:nvSpPr>
          <p:cNvPr id="28" name="object 14">
            <a:extLst>
              <a:ext uri="{FF2B5EF4-FFF2-40B4-BE49-F238E27FC236}">
                <a16:creationId xmlns:a16="http://schemas.microsoft.com/office/drawing/2014/main" id="{ED8DD9E1-9E04-49DE-B522-FAC61BC530C4}"/>
              </a:ext>
            </a:extLst>
          </p:cNvPr>
          <p:cNvSpPr txBox="1"/>
          <p:nvPr/>
        </p:nvSpPr>
        <p:spPr>
          <a:xfrm>
            <a:off x="9486617" y="2630614"/>
            <a:ext cx="1115568" cy="1297791"/>
          </a:xfrm>
          <a:prstGeom prst="rect">
            <a:avLst/>
          </a:prstGeom>
        </p:spPr>
        <p:txBody>
          <a:bodyPr vert="horz" wrap="square" lIns="0" tIns="0" rIns="0" bIns="0" rtlCol="0">
            <a:spAutoFit/>
          </a:bodyPr>
          <a:lstStyle/>
          <a:p>
            <a:pPr marL="12700" algn="ctr">
              <a:lnSpc>
                <a:spcPct val="100000"/>
              </a:lnSpc>
            </a:pPr>
            <a:r>
              <a:rPr sz="850" b="1" spc="15">
                <a:solidFill>
                  <a:srgbClr val="2CB34A"/>
                </a:solidFill>
                <a:latin typeface="Open Sans" panose="020B0606030504020204" pitchFamily="34" charset="0"/>
                <a:ea typeface="Open Sans" panose="020B0606030504020204" pitchFamily="34" charset="0"/>
                <a:cs typeface="Open Sans" panose="020B0606030504020204" pitchFamily="34" charset="0"/>
              </a:rPr>
              <a:t>Insights</a:t>
            </a:r>
            <a:r>
              <a:rPr lang="en-US" sz="850" b="1" spc="15">
                <a:solidFill>
                  <a:srgbClr val="2CB34A"/>
                </a:solidFill>
                <a:latin typeface="Open Sans" panose="020B0606030504020204" pitchFamily="34" charset="0"/>
                <a:ea typeface="Open Sans" panose="020B0606030504020204" pitchFamily="34" charset="0"/>
                <a:cs typeface="Open Sans" panose="020B0606030504020204" pitchFamily="34" charset="0"/>
              </a:rPr>
              <a:t> &amp; Consumption</a:t>
            </a:r>
            <a:endParaRPr sz="850">
              <a:latin typeface="Open Sans" panose="020B0606030504020204" pitchFamily="34" charset="0"/>
              <a:ea typeface="Open Sans" panose="020B0606030504020204" pitchFamily="34" charset="0"/>
              <a:cs typeface="Open Sans" panose="020B0606030504020204" pitchFamily="34" charset="0"/>
            </a:endParaRPr>
          </a:p>
          <a:p>
            <a:pPr marL="102235" indent="-89535">
              <a:lnSpc>
                <a:spcPct val="100000"/>
              </a:lnSpc>
              <a:spcBef>
                <a:spcPts val="480"/>
              </a:spcBef>
              <a:buFont typeface="Open Sans"/>
              <a:buChar char="•"/>
              <a:tabLst>
                <a:tab pos="102870" algn="l"/>
              </a:tabLst>
            </a:pP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Visualizations</a:t>
            </a:r>
            <a:endParaRPr sz="850">
              <a:latin typeface="Open Sans" panose="020B0606030504020204" pitchFamily="34" charset="0"/>
              <a:ea typeface="Open Sans" panose="020B0606030504020204" pitchFamily="34" charset="0"/>
              <a:cs typeface="Open Sans" panose="020B0606030504020204" pitchFamily="34" charset="0"/>
            </a:endParaRPr>
          </a:p>
          <a:p>
            <a:pPr marL="102235" indent="-89535">
              <a:lnSpc>
                <a:spcPct val="100000"/>
              </a:lnSpc>
              <a:spcBef>
                <a:spcPts val="280"/>
              </a:spcBef>
              <a:buFont typeface="Open Sans"/>
              <a:buChar char="•"/>
              <a:tabLst>
                <a:tab pos="102870" algn="l"/>
              </a:tabLst>
            </a:pP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Reports</a:t>
            </a:r>
            <a:endParaRPr sz="850">
              <a:latin typeface="Open Sans" panose="020B0606030504020204" pitchFamily="34" charset="0"/>
              <a:ea typeface="Open Sans" panose="020B0606030504020204" pitchFamily="34" charset="0"/>
              <a:cs typeface="Open Sans" panose="020B0606030504020204" pitchFamily="34" charset="0"/>
            </a:endParaRPr>
          </a:p>
          <a:p>
            <a:pPr marL="102235" indent="-89535">
              <a:lnSpc>
                <a:spcPct val="100000"/>
              </a:lnSpc>
              <a:spcBef>
                <a:spcPts val="280"/>
              </a:spcBef>
              <a:buFont typeface="Open Sans"/>
              <a:buChar char="•"/>
              <a:tabLst>
                <a:tab pos="102870" algn="l"/>
              </a:tabLst>
            </a:pP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Dashboards</a:t>
            </a:r>
            <a:endParaRPr lang="en-US" sz="850" b="0" spc="-5">
              <a:solidFill>
                <a:srgbClr val="231F20"/>
              </a:solidFill>
              <a:latin typeface="Open Sans" panose="020B0606030504020204" pitchFamily="34" charset="0"/>
              <a:ea typeface="Open Sans" panose="020B0606030504020204" pitchFamily="34" charset="0"/>
              <a:cs typeface="Open Sans" panose="020B0606030504020204" pitchFamily="34" charset="0"/>
            </a:endParaRPr>
          </a:p>
          <a:p>
            <a:pPr marL="102235" indent="-89535">
              <a:lnSpc>
                <a:spcPts val="1010"/>
              </a:lnSpc>
              <a:spcBef>
                <a:spcPts val="580"/>
              </a:spcBef>
              <a:buFont typeface="Open Sans"/>
              <a:buChar char="•"/>
              <a:tabLst>
                <a:tab pos="102870" algn="l"/>
              </a:tabLst>
            </a:pPr>
            <a:r>
              <a:rPr lang="en-US" sz="850" spc="-5">
                <a:solidFill>
                  <a:srgbClr val="231F20"/>
                </a:solidFill>
                <a:latin typeface="Open Sans" panose="020B0606030504020204" pitchFamily="34" charset="0"/>
                <a:ea typeface="Open Sans" panose="020B0606030504020204" pitchFamily="34" charset="0"/>
                <a:cs typeface="Open Sans" panose="020B0606030504020204" pitchFamily="34" charset="0"/>
              </a:rPr>
              <a:t>End</a:t>
            </a:r>
            <a:r>
              <a:rPr lang="en-US" sz="850" spc="-10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lang="en-US" sz="850">
                <a:solidFill>
                  <a:srgbClr val="231F20"/>
                </a:solidFill>
                <a:latin typeface="Open Sans" panose="020B0606030504020204" pitchFamily="34" charset="0"/>
                <a:ea typeface="Open Sans" panose="020B0606030504020204" pitchFamily="34" charset="0"/>
                <a:cs typeface="Open Sans" panose="020B0606030504020204" pitchFamily="34" charset="0"/>
              </a:rPr>
              <a:t>users:</a:t>
            </a:r>
            <a:endParaRPr lang="en-US" sz="850">
              <a:latin typeface="Open Sans" panose="020B0606030504020204" pitchFamily="34" charset="0"/>
              <a:ea typeface="Open Sans" panose="020B0606030504020204" pitchFamily="34" charset="0"/>
              <a:cs typeface="Open Sans" panose="020B0606030504020204" pitchFamily="34" charset="0"/>
            </a:endParaRPr>
          </a:p>
          <a:p>
            <a:pPr marL="102235">
              <a:lnSpc>
                <a:spcPts val="1010"/>
              </a:lnSpc>
            </a:pPr>
            <a:r>
              <a:rPr lang="en-US" sz="850">
                <a:solidFill>
                  <a:srgbClr val="231F20"/>
                </a:solidFill>
                <a:latin typeface="Open Sans" panose="020B0606030504020204" pitchFamily="34" charset="0"/>
                <a:ea typeface="Open Sans" panose="020B0606030504020204" pitchFamily="34" charset="0"/>
                <a:cs typeface="Open Sans" panose="020B0606030504020204" pitchFamily="34" charset="0"/>
              </a:rPr>
              <a:t>Secure web</a:t>
            </a:r>
            <a:r>
              <a:rPr lang="en-US" sz="850" spc="-11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lang="en-US" sz="850" spc="5">
                <a:solidFill>
                  <a:srgbClr val="231F20"/>
                </a:solidFill>
                <a:latin typeface="Open Sans" panose="020B0606030504020204" pitchFamily="34" charset="0"/>
                <a:ea typeface="Open Sans" panose="020B0606030504020204" pitchFamily="34" charset="0"/>
                <a:cs typeface="Open Sans" panose="020B0606030504020204" pitchFamily="34" charset="0"/>
              </a:rPr>
              <a:t>portal</a:t>
            </a:r>
            <a:endParaRPr lang="en-US" sz="850">
              <a:latin typeface="Open Sans" panose="020B0606030504020204" pitchFamily="34" charset="0"/>
              <a:ea typeface="Open Sans" panose="020B0606030504020204" pitchFamily="34" charset="0"/>
              <a:cs typeface="Open Sans" panose="020B0606030504020204" pitchFamily="34" charset="0"/>
            </a:endParaRPr>
          </a:p>
          <a:p>
            <a:pPr marL="102235" indent="-89535">
              <a:lnSpc>
                <a:spcPct val="100000"/>
              </a:lnSpc>
              <a:spcBef>
                <a:spcPts val="280"/>
              </a:spcBef>
              <a:buFont typeface="Open Sans"/>
              <a:buChar char="•"/>
              <a:tabLst>
                <a:tab pos="102870" algn="l"/>
              </a:tabLst>
            </a:pPr>
            <a:endParaRPr sz="850">
              <a:latin typeface="Open Sans" panose="020B0606030504020204" pitchFamily="34" charset="0"/>
              <a:ea typeface="Open Sans" panose="020B0606030504020204" pitchFamily="34" charset="0"/>
              <a:cs typeface="Open Sans" panose="020B0606030504020204" pitchFamily="34" charset="0"/>
            </a:endParaRPr>
          </a:p>
        </p:txBody>
      </p:sp>
      <p:sp>
        <p:nvSpPr>
          <p:cNvPr id="29" name="object 15">
            <a:extLst>
              <a:ext uri="{FF2B5EF4-FFF2-40B4-BE49-F238E27FC236}">
                <a16:creationId xmlns:a16="http://schemas.microsoft.com/office/drawing/2014/main" id="{7515D8DC-7B86-4280-A630-D07E60A979BA}"/>
              </a:ext>
            </a:extLst>
          </p:cNvPr>
          <p:cNvSpPr txBox="1"/>
          <p:nvPr/>
        </p:nvSpPr>
        <p:spPr>
          <a:xfrm>
            <a:off x="6236966" y="2630614"/>
            <a:ext cx="1115568" cy="1254189"/>
          </a:xfrm>
          <a:prstGeom prst="rect">
            <a:avLst/>
          </a:prstGeom>
        </p:spPr>
        <p:txBody>
          <a:bodyPr vert="horz" wrap="square" lIns="0" tIns="0" rIns="0" bIns="0" rtlCol="0">
            <a:spAutoFit/>
          </a:bodyPr>
          <a:lstStyle/>
          <a:p>
            <a:pPr marL="12700" algn="ctr">
              <a:lnSpc>
                <a:spcPct val="100000"/>
              </a:lnSpc>
            </a:pPr>
            <a:r>
              <a:rPr sz="850" b="1" spc="10">
                <a:solidFill>
                  <a:srgbClr val="80C342"/>
                </a:solidFill>
                <a:latin typeface="Open Sans" panose="020B0606030504020204" pitchFamily="34" charset="0"/>
                <a:ea typeface="Open Sans" panose="020B0606030504020204" pitchFamily="34" charset="0"/>
                <a:cs typeface="Open Sans" panose="020B0606030504020204" pitchFamily="34" charset="0"/>
              </a:rPr>
              <a:t>Data</a:t>
            </a:r>
            <a:r>
              <a:rPr sz="850" b="1" spc="-65">
                <a:solidFill>
                  <a:srgbClr val="80C342"/>
                </a:solidFill>
                <a:latin typeface="Open Sans" panose="020B0606030504020204" pitchFamily="34" charset="0"/>
                <a:ea typeface="Open Sans" panose="020B0606030504020204" pitchFamily="34" charset="0"/>
                <a:cs typeface="Open Sans" panose="020B0606030504020204" pitchFamily="34" charset="0"/>
              </a:rPr>
              <a:t> </a:t>
            </a:r>
            <a:r>
              <a:rPr lang="en-US" sz="850" b="1" spc="15">
                <a:solidFill>
                  <a:srgbClr val="80C342"/>
                </a:solidFill>
                <a:latin typeface="Open Sans" panose="020B0606030504020204" pitchFamily="34" charset="0"/>
                <a:ea typeface="Open Sans" panose="020B0606030504020204" pitchFamily="34" charset="0"/>
                <a:cs typeface="Open Sans" panose="020B0606030504020204" pitchFamily="34" charset="0"/>
              </a:rPr>
              <a:t>S</a:t>
            </a:r>
            <a:r>
              <a:rPr sz="850" b="1" spc="15">
                <a:solidFill>
                  <a:srgbClr val="80C342"/>
                </a:solidFill>
                <a:latin typeface="Open Sans" panose="020B0606030504020204" pitchFamily="34" charset="0"/>
                <a:ea typeface="Open Sans" panose="020B0606030504020204" pitchFamily="34" charset="0"/>
                <a:cs typeface="Open Sans" panose="020B0606030504020204" pitchFamily="34" charset="0"/>
              </a:rPr>
              <a:t>torage</a:t>
            </a:r>
            <a:endParaRPr sz="850">
              <a:latin typeface="Open Sans" panose="020B0606030504020204" pitchFamily="34" charset="0"/>
              <a:ea typeface="Open Sans" panose="020B0606030504020204" pitchFamily="34" charset="0"/>
              <a:cs typeface="Open Sans" panose="020B0606030504020204" pitchFamily="34" charset="0"/>
            </a:endParaRPr>
          </a:p>
          <a:p>
            <a:pPr marL="102235" marR="117475" indent="-89535">
              <a:lnSpc>
                <a:spcPts val="1000"/>
              </a:lnSpc>
              <a:spcBef>
                <a:spcPts val="530"/>
              </a:spcBef>
              <a:buFont typeface="Open Sans"/>
              <a:buChar char="•"/>
              <a:tabLst>
                <a:tab pos="102870" algn="l"/>
              </a:tabLst>
            </a:pP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Operational</a:t>
            </a:r>
            <a:r>
              <a:rPr sz="850" b="0" spc="-8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data</a:t>
            </a:r>
            <a:r>
              <a:rPr lang="en-US" sz="850" b="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store</a:t>
            </a:r>
            <a:endParaRPr sz="850">
              <a:latin typeface="Open Sans" panose="020B0606030504020204" pitchFamily="34" charset="0"/>
              <a:ea typeface="Open Sans" panose="020B0606030504020204" pitchFamily="34" charset="0"/>
              <a:cs typeface="Open Sans" panose="020B0606030504020204" pitchFamily="34" charset="0"/>
            </a:endParaRPr>
          </a:p>
          <a:p>
            <a:pPr marL="102235" indent="-89535">
              <a:lnSpc>
                <a:spcPct val="100000"/>
              </a:lnSpc>
              <a:spcBef>
                <a:spcPts val="250"/>
              </a:spcBef>
              <a:buFont typeface="Open Sans"/>
              <a:buChar char="•"/>
              <a:tabLst>
                <a:tab pos="102870" algn="l"/>
              </a:tabLst>
            </a:pPr>
            <a:r>
              <a:rPr sz="850" b="0" spc="-10">
                <a:solidFill>
                  <a:srgbClr val="231F20"/>
                </a:solidFill>
                <a:latin typeface="Open Sans" panose="020B0606030504020204" pitchFamily="34" charset="0"/>
                <a:ea typeface="Open Sans" panose="020B0606030504020204" pitchFamily="34" charset="0"/>
                <a:cs typeface="Open Sans" panose="020B0606030504020204" pitchFamily="34" charset="0"/>
              </a:rPr>
              <a:t>Big </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data</a:t>
            </a:r>
            <a:r>
              <a:rPr sz="850" b="0" spc="-10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spc="-10">
                <a:solidFill>
                  <a:srgbClr val="231F20"/>
                </a:solidFill>
                <a:latin typeface="Open Sans" panose="020B0606030504020204" pitchFamily="34" charset="0"/>
                <a:ea typeface="Open Sans" panose="020B0606030504020204" pitchFamily="34" charset="0"/>
                <a:cs typeface="Open Sans" panose="020B0606030504020204" pitchFamily="34" charset="0"/>
              </a:rPr>
              <a:t>repository</a:t>
            </a:r>
            <a:endParaRPr sz="850">
              <a:latin typeface="Open Sans" panose="020B0606030504020204" pitchFamily="34" charset="0"/>
              <a:ea typeface="Open Sans" panose="020B0606030504020204" pitchFamily="34" charset="0"/>
              <a:cs typeface="Open Sans" panose="020B0606030504020204" pitchFamily="34" charset="0"/>
            </a:endParaRPr>
          </a:p>
          <a:p>
            <a:pPr marL="102235" marR="398780" indent="-89535">
              <a:lnSpc>
                <a:spcPts val="1000"/>
              </a:lnSpc>
              <a:spcBef>
                <a:spcPts val="330"/>
              </a:spcBef>
              <a:buFont typeface="Open Sans"/>
              <a:buChar char="•"/>
              <a:tabLst>
                <a:tab pos="102870" algn="l"/>
              </a:tabLst>
            </a:pP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I</a:t>
            </a:r>
            <a:r>
              <a:rPr sz="850" b="0" spc="15">
                <a:solidFill>
                  <a:srgbClr val="231F20"/>
                </a:solidFill>
                <a:latin typeface="Open Sans" panose="020B0606030504020204" pitchFamily="34" charset="0"/>
                <a:ea typeface="Open Sans" panose="020B0606030504020204" pitchFamily="34" charset="0"/>
                <a:cs typeface="Open Sans" panose="020B0606030504020204" pitchFamily="34" charset="0"/>
              </a:rPr>
              <a:t>n</a:t>
            </a:r>
            <a:r>
              <a:rPr sz="850" b="0" spc="10">
                <a:solidFill>
                  <a:srgbClr val="231F20"/>
                </a:solidFill>
                <a:latin typeface="Open Sans" panose="020B0606030504020204" pitchFamily="34" charset="0"/>
                <a:ea typeface="Open Sans" panose="020B0606030504020204" pitchFamily="34" charset="0"/>
                <a:cs typeface="Open Sans" panose="020B0606030504020204" pitchFamily="34" charset="0"/>
              </a:rPr>
              <a:t>-</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memo</a:t>
            </a:r>
            <a:r>
              <a:rPr sz="850" b="0" spc="45">
                <a:solidFill>
                  <a:srgbClr val="231F20"/>
                </a:solidFill>
                <a:latin typeface="Open Sans" panose="020B0606030504020204" pitchFamily="34" charset="0"/>
                <a:ea typeface="Open Sans" panose="020B0606030504020204" pitchFamily="34" charset="0"/>
                <a:cs typeface="Open Sans" panose="020B0606030504020204" pitchFamily="34" charset="0"/>
              </a:rPr>
              <a:t>r</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y</a:t>
            </a:r>
            <a:r>
              <a:rPr lang="en-US" sz="850" b="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database</a:t>
            </a:r>
            <a:endParaRPr sz="850">
              <a:latin typeface="Open Sans" panose="020B0606030504020204" pitchFamily="34" charset="0"/>
              <a:ea typeface="Open Sans" panose="020B0606030504020204" pitchFamily="34" charset="0"/>
              <a:cs typeface="Open Sans" panose="020B0606030504020204" pitchFamily="34" charset="0"/>
            </a:endParaRPr>
          </a:p>
          <a:p>
            <a:pPr marL="102235" indent="-89535">
              <a:lnSpc>
                <a:spcPct val="100000"/>
              </a:lnSpc>
              <a:spcBef>
                <a:spcPts val="250"/>
              </a:spcBef>
              <a:buFont typeface="Open Sans"/>
              <a:buChar char="•"/>
              <a:tabLst>
                <a:tab pos="102870" algn="l"/>
              </a:tabLst>
            </a:pP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Semi/unstructured</a:t>
            </a:r>
            <a:endParaRPr sz="850">
              <a:latin typeface="Open Sans" panose="020B0606030504020204" pitchFamily="34" charset="0"/>
              <a:ea typeface="Open Sans" panose="020B0606030504020204" pitchFamily="34" charset="0"/>
              <a:cs typeface="Open Sans" panose="020B0606030504020204" pitchFamily="34" charset="0"/>
            </a:endParaRPr>
          </a:p>
          <a:p>
            <a:pPr marL="102235" indent="-89535">
              <a:lnSpc>
                <a:spcPct val="100000"/>
              </a:lnSpc>
              <a:spcBef>
                <a:spcPts val="280"/>
              </a:spcBef>
              <a:buFont typeface="Open Sans"/>
              <a:buChar char="•"/>
              <a:tabLst>
                <a:tab pos="102870" algn="l"/>
              </a:tabLst>
            </a:pPr>
            <a:r>
              <a:rPr sz="850" b="0" spc="-15">
                <a:solidFill>
                  <a:srgbClr val="231F20"/>
                </a:solidFill>
                <a:latin typeface="Open Sans" panose="020B0606030504020204" pitchFamily="34" charset="0"/>
                <a:ea typeface="Open Sans" panose="020B0606030504020204" pitchFamily="34" charset="0"/>
                <a:cs typeface="Open Sans" panose="020B0606030504020204" pitchFamily="34" charset="0"/>
              </a:rPr>
              <a:t>Columnar</a:t>
            </a:r>
            <a:r>
              <a:rPr sz="850" b="0" spc="-65">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spc="-10">
                <a:solidFill>
                  <a:srgbClr val="231F20"/>
                </a:solidFill>
                <a:latin typeface="Open Sans" panose="020B0606030504020204" pitchFamily="34" charset="0"/>
                <a:ea typeface="Open Sans" panose="020B0606030504020204" pitchFamily="34" charset="0"/>
                <a:cs typeface="Open Sans" panose="020B0606030504020204" pitchFamily="34" charset="0"/>
              </a:rPr>
              <a:t>database</a:t>
            </a:r>
            <a:endParaRPr sz="850">
              <a:latin typeface="Open Sans" panose="020B0606030504020204" pitchFamily="34" charset="0"/>
              <a:ea typeface="Open Sans" panose="020B0606030504020204" pitchFamily="34" charset="0"/>
              <a:cs typeface="Open Sans" panose="020B0606030504020204" pitchFamily="34" charset="0"/>
            </a:endParaRPr>
          </a:p>
        </p:txBody>
      </p:sp>
      <p:sp>
        <p:nvSpPr>
          <p:cNvPr id="30" name="object 16">
            <a:extLst>
              <a:ext uri="{FF2B5EF4-FFF2-40B4-BE49-F238E27FC236}">
                <a16:creationId xmlns:a16="http://schemas.microsoft.com/office/drawing/2014/main" id="{2F7071A4-69A2-4D56-8223-8D5A975F6536}"/>
              </a:ext>
            </a:extLst>
          </p:cNvPr>
          <p:cNvSpPr txBox="1"/>
          <p:nvPr/>
        </p:nvSpPr>
        <p:spPr>
          <a:xfrm>
            <a:off x="7320183" y="2630614"/>
            <a:ext cx="1115568" cy="1272143"/>
          </a:xfrm>
          <a:prstGeom prst="rect">
            <a:avLst/>
          </a:prstGeom>
        </p:spPr>
        <p:txBody>
          <a:bodyPr vert="horz" wrap="square" lIns="0" tIns="0" rIns="0" bIns="0" rtlCol="0">
            <a:spAutoFit/>
          </a:bodyPr>
          <a:lstStyle/>
          <a:p>
            <a:pPr marL="12700" algn="ctr">
              <a:lnSpc>
                <a:spcPct val="100000"/>
              </a:lnSpc>
            </a:pPr>
            <a:r>
              <a:rPr sz="850" b="1" spc="10" dirty="0">
                <a:solidFill>
                  <a:srgbClr val="00AAE7"/>
                </a:solidFill>
                <a:latin typeface="Open Sans" panose="020B0606030504020204" pitchFamily="34" charset="0"/>
                <a:ea typeface="Open Sans" panose="020B0606030504020204" pitchFamily="34" charset="0"/>
                <a:cs typeface="Open Sans" panose="020B0606030504020204" pitchFamily="34" charset="0"/>
              </a:rPr>
              <a:t>Data</a:t>
            </a:r>
            <a:r>
              <a:rPr sz="850" b="1" spc="-65" dirty="0">
                <a:solidFill>
                  <a:srgbClr val="00AAE7"/>
                </a:solidFill>
                <a:latin typeface="Open Sans" panose="020B0606030504020204" pitchFamily="34" charset="0"/>
                <a:ea typeface="Open Sans" panose="020B0606030504020204" pitchFamily="34" charset="0"/>
                <a:cs typeface="Open Sans" panose="020B0606030504020204" pitchFamily="34" charset="0"/>
              </a:rPr>
              <a:t> </a:t>
            </a:r>
            <a:r>
              <a:rPr lang="en-US" sz="850" b="1" spc="15" dirty="0">
                <a:solidFill>
                  <a:srgbClr val="00AAE7"/>
                </a:solidFill>
                <a:latin typeface="Open Sans" panose="020B0606030504020204" pitchFamily="34" charset="0"/>
                <a:ea typeface="Open Sans" panose="020B0606030504020204" pitchFamily="34" charset="0"/>
                <a:cs typeface="Open Sans" panose="020B0606030504020204" pitchFamily="34" charset="0"/>
              </a:rPr>
              <a:t>S</a:t>
            </a:r>
            <a:r>
              <a:rPr sz="850" b="1" spc="15" dirty="0">
                <a:solidFill>
                  <a:srgbClr val="00AAE7"/>
                </a:solidFill>
                <a:latin typeface="Open Sans" panose="020B0606030504020204" pitchFamily="34" charset="0"/>
                <a:ea typeface="Open Sans" panose="020B0606030504020204" pitchFamily="34" charset="0"/>
                <a:cs typeface="Open Sans" panose="020B0606030504020204" pitchFamily="34" charset="0"/>
              </a:rPr>
              <a:t>cience</a:t>
            </a:r>
            <a:endParaRPr sz="850" dirty="0">
              <a:latin typeface="Open Sans" panose="020B0606030504020204" pitchFamily="34" charset="0"/>
              <a:ea typeface="Open Sans" panose="020B0606030504020204" pitchFamily="34" charset="0"/>
              <a:cs typeface="Open Sans" panose="020B0606030504020204" pitchFamily="34" charset="0"/>
            </a:endParaRPr>
          </a:p>
          <a:p>
            <a:pPr marL="102235" marR="5080" indent="-89535">
              <a:lnSpc>
                <a:spcPts val="1000"/>
              </a:lnSpc>
              <a:spcBef>
                <a:spcPts val="300"/>
              </a:spcBef>
              <a:buFont typeface="Open Sans"/>
              <a:buChar char="•"/>
              <a:tabLst>
                <a:tab pos="102870" algn="l"/>
              </a:tabLst>
            </a:pPr>
            <a:r>
              <a:rPr lang="en-US" sz="850" dirty="0">
                <a:solidFill>
                  <a:srgbClr val="231F20"/>
                </a:solidFill>
                <a:latin typeface="Open Sans" panose="020B0606030504020204" pitchFamily="34" charset="0"/>
                <a:ea typeface="Open Sans" panose="020B0606030504020204" pitchFamily="34" charset="0"/>
                <a:cs typeface="Open Sans" panose="020B0606030504020204" pitchFamily="34" charset="0"/>
              </a:rPr>
              <a:t>Big data </a:t>
            </a:r>
            <a:r>
              <a:rPr lang="en-US" sz="850" spc="5" dirty="0">
                <a:solidFill>
                  <a:srgbClr val="231F20"/>
                </a:solidFill>
                <a:latin typeface="Open Sans" panose="020B0606030504020204" pitchFamily="34" charset="0"/>
                <a:ea typeface="Open Sans" panose="020B0606030504020204" pitchFamily="34" charset="0"/>
                <a:cs typeface="Open Sans" panose="020B0606030504020204" pitchFamily="34" charset="0"/>
              </a:rPr>
              <a:t>ex</a:t>
            </a:r>
            <a:r>
              <a:rPr lang="en-US" sz="850" dirty="0">
                <a:solidFill>
                  <a:srgbClr val="231F20"/>
                </a:solidFill>
                <a:latin typeface="Open Sans" panose="020B0606030504020204" pitchFamily="34" charset="0"/>
                <a:ea typeface="Open Sans" panose="020B0606030504020204" pitchFamily="34" charset="0"/>
                <a:cs typeface="Open Sans" panose="020B0606030504020204" pitchFamily="34" charset="0"/>
              </a:rPr>
              <a:t>plora</a:t>
            </a:r>
            <a:r>
              <a:rPr lang="en-US" sz="850" spc="5" dirty="0">
                <a:solidFill>
                  <a:srgbClr val="231F20"/>
                </a:solidFill>
                <a:latin typeface="Open Sans" panose="020B0606030504020204" pitchFamily="34" charset="0"/>
                <a:ea typeface="Open Sans" panose="020B0606030504020204" pitchFamily="34" charset="0"/>
                <a:cs typeface="Open Sans" panose="020B0606030504020204" pitchFamily="34" charset="0"/>
              </a:rPr>
              <a:t>t</a:t>
            </a:r>
            <a:r>
              <a:rPr lang="en-US" sz="850" dirty="0">
                <a:solidFill>
                  <a:srgbClr val="231F20"/>
                </a:solidFill>
                <a:latin typeface="Open Sans" panose="020B0606030504020204" pitchFamily="34" charset="0"/>
                <a:ea typeface="Open Sans" panose="020B0606030504020204" pitchFamily="34" charset="0"/>
                <a:cs typeface="Open Sans" panose="020B0606030504020204" pitchFamily="34" charset="0"/>
              </a:rPr>
              <a:t>ion</a:t>
            </a:r>
          </a:p>
          <a:p>
            <a:pPr marL="102235" marR="5080" indent="-89535">
              <a:lnSpc>
                <a:spcPts val="1000"/>
              </a:lnSpc>
              <a:spcBef>
                <a:spcPts val="300"/>
              </a:spcBef>
              <a:buFont typeface="Open Sans"/>
              <a:buChar char="•"/>
              <a:tabLst>
                <a:tab pos="102870" algn="l"/>
              </a:tabLst>
            </a:pPr>
            <a:r>
              <a:rPr lang="en-US" sz="850" b="0" dirty="0">
                <a:solidFill>
                  <a:srgbClr val="231F20"/>
                </a:solidFill>
                <a:latin typeface="Open Sans" panose="020B0606030504020204" pitchFamily="34" charset="0"/>
                <a:ea typeface="Open Sans" panose="020B0606030504020204" pitchFamily="34" charset="0"/>
                <a:cs typeface="Open Sans" panose="020B0606030504020204" pitchFamily="34" charset="0"/>
              </a:rPr>
              <a:t>Emerging </a:t>
            </a:r>
            <a:r>
              <a:rPr lang="en-US" sz="850" dirty="0">
                <a:solidFill>
                  <a:srgbClr val="231F20"/>
                </a:solidFill>
                <a:latin typeface="Open Sans" panose="020B0606030504020204" pitchFamily="34" charset="0"/>
                <a:ea typeface="Open Sans" panose="020B0606030504020204" pitchFamily="34" charset="0"/>
                <a:cs typeface="Open Sans" panose="020B0606030504020204" pitchFamily="34" charset="0"/>
              </a:rPr>
              <a:t>c</a:t>
            </a:r>
            <a:r>
              <a:rPr sz="850" b="0" dirty="0">
                <a:solidFill>
                  <a:srgbClr val="231F20"/>
                </a:solidFill>
                <a:latin typeface="Open Sans" panose="020B0606030504020204" pitchFamily="34" charset="0"/>
                <a:ea typeface="Open Sans" panose="020B0606030504020204" pitchFamily="34" charset="0"/>
                <a:cs typeface="Open Sans" panose="020B0606030504020204" pitchFamily="34" charset="0"/>
              </a:rPr>
              <a:t>ognitive</a:t>
            </a:r>
            <a:r>
              <a:rPr lang="en-US" sz="850" b="0" dirty="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dirty="0">
                <a:solidFill>
                  <a:srgbClr val="231F20"/>
                </a:solidFill>
                <a:latin typeface="Open Sans" panose="020B0606030504020204" pitchFamily="34" charset="0"/>
                <a:ea typeface="Open Sans" panose="020B0606030504020204" pitchFamily="34" charset="0"/>
                <a:cs typeface="Open Sans" panose="020B0606030504020204" pitchFamily="34" charset="0"/>
              </a:rPr>
              <a:t>capabilities</a:t>
            </a:r>
            <a:r>
              <a:rPr sz="850" b="0" spc="-80" dirty="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dirty="0">
                <a:solidFill>
                  <a:srgbClr val="231F20"/>
                </a:solidFill>
                <a:latin typeface="Open Sans" panose="020B0606030504020204" pitchFamily="34" charset="0"/>
                <a:ea typeface="Open Sans" panose="020B0606030504020204" pitchFamily="34" charset="0"/>
                <a:cs typeface="Open Sans" panose="020B0606030504020204" pitchFamily="34" charset="0"/>
              </a:rPr>
              <a:t>such</a:t>
            </a:r>
            <a:r>
              <a:rPr lang="en-US" sz="850" b="0" dirty="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dirty="0">
                <a:solidFill>
                  <a:srgbClr val="231F20"/>
                </a:solidFill>
                <a:latin typeface="Open Sans" panose="020B0606030504020204" pitchFamily="34" charset="0"/>
                <a:ea typeface="Open Sans" panose="020B0606030504020204" pitchFamily="34" charset="0"/>
                <a:cs typeface="Open Sans" panose="020B0606030504020204" pitchFamily="34" charset="0"/>
              </a:rPr>
              <a:t>as machine</a:t>
            </a:r>
            <a:r>
              <a:rPr lang="en-US" sz="850" b="0" dirty="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dirty="0">
                <a:solidFill>
                  <a:srgbClr val="231F20"/>
                </a:solidFill>
                <a:latin typeface="Open Sans" panose="020B0606030504020204" pitchFamily="34" charset="0"/>
                <a:ea typeface="Open Sans" panose="020B0606030504020204" pitchFamily="34" charset="0"/>
                <a:cs typeface="Open Sans" panose="020B0606030504020204" pitchFamily="34" charset="0"/>
              </a:rPr>
              <a:t>learning</a:t>
            </a:r>
            <a:r>
              <a:rPr lang="en-US" sz="850" dirty="0">
                <a:solidFill>
                  <a:srgbClr val="231F20"/>
                </a:solidFill>
                <a:latin typeface="Open Sans" panose="020B0606030504020204" pitchFamily="34" charset="0"/>
                <a:ea typeface="Open Sans" panose="020B0606030504020204" pitchFamily="34" charset="0"/>
                <a:cs typeface="Open Sans" panose="020B0606030504020204" pitchFamily="34" charset="0"/>
              </a:rPr>
              <a:t> and </a:t>
            </a:r>
            <a:r>
              <a:rPr sz="850" b="0" spc="5" dirty="0">
                <a:solidFill>
                  <a:srgbClr val="231F20"/>
                </a:solidFill>
                <a:latin typeface="Open Sans" panose="020B0606030504020204" pitchFamily="34" charset="0"/>
                <a:ea typeface="Open Sans" panose="020B0606030504020204" pitchFamily="34" charset="0"/>
                <a:cs typeface="Open Sans" panose="020B0606030504020204" pitchFamily="34" charset="0"/>
              </a:rPr>
              <a:t>AI</a:t>
            </a:r>
            <a:endParaRPr sz="850" dirty="0">
              <a:latin typeface="Open Sans" panose="020B0606030504020204" pitchFamily="34" charset="0"/>
              <a:ea typeface="Open Sans" panose="020B0606030504020204" pitchFamily="34" charset="0"/>
              <a:cs typeface="Open Sans" panose="020B0606030504020204" pitchFamily="34" charset="0"/>
            </a:endParaRPr>
          </a:p>
          <a:p>
            <a:pPr marL="102235" marR="247015" indent="-89535">
              <a:lnSpc>
                <a:spcPts val="1000"/>
              </a:lnSpc>
              <a:spcBef>
                <a:spcPts val="300"/>
              </a:spcBef>
              <a:buFont typeface="Open Sans"/>
              <a:buChar char="•"/>
              <a:tabLst>
                <a:tab pos="102870" algn="l"/>
              </a:tabLst>
            </a:pPr>
            <a:r>
              <a:rPr lang="en-US" sz="850" spc="5" dirty="0">
                <a:solidFill>
                  <a:srgbClr val="231F20"/>
                </a:solidFill>
                <a:latin typeface="Open Sans" panose="020B0606030504020204" pitchFamily="34" charset="0"/>
                <a:ea typeface="Open Sans" panose="020B0606030504020204" pitchFamily="34" charset="0"/>
                <a:cs typeface="Open Sans" panose="020B0606030504020204" pitchFamily="34" charset="0"/>
              </a:rPr>
              <a:t>A</a:t>
            </a:r>
            <a:r>
              <a:rPr lang="en-US" sz="850" spc="15" dirty="0">
                <a:solidFill>
                  <a:srgbClr val="231F20"/>
                </a:solidFill>
                <a:latin typeface="Open Sans" panose="020B0606030504020204" pitchFamily="34" charset="0"/>
                <a:ea typeface="Open Sans" panose="020B0606030504020204" pitchFamily="34" charset="0"/>
                <a:cs typeface="Open Sans" panose="020B0606030504020204" pitchFamily="34" charset="0"/>
              </a:rPr>
              <a:t>d</a:t>
            </a:r>
            <a:r>
              <a:rPr lang="en-US" sz="850" spc="10" dirty="0">
                <a:solidFill>
                  <a:srgbClr val="231F20"/>
                </a:solidFill>
                <a:latin typeface="Open Sans" panose="020B0606030504020204" pitchFamily="34" charset="0"/>
                <a:ea typeface="Open Sans" panose="020B0606030504020204" pitchFamily="34" charset="0"/>
                <a:cs typeface="Open Sans" panose="020B0606030504020204" pitchFamily="34" charset="0"/>
              </a:rPr>
              <a:t>v</a:t>
            </a:r>
            <a:r>
              <a:rPr lang="en-US" sz="850" dirty="0">
                <a:solidFill>
                  <a:srgbClr val="231F20"/>
                </a:solidFill>
                <a:latin typeface="Open Sans" panose="020B0606030504020204" pitchFamily="34" charset="0"/>
                <a:ea typeface="Open Sans" panose="020B0606030504020204" pitchFamily="34" charset="0"/>
                <a:cs typeface="Open Sans" panose="020B0606030504020204" pitchFamily="34" charset="0"/>
              </a:rPr>
              <a:t>an</a:t>
            </a:r>
            <a:r>
              <a:rPr lang="en-US" sz="850" spc="-10" dirty="0">
                <a:solidFill>
                  <a:srgbClr val="231F20"/>
                </a:solidFill>
                <a:latin typeface="Open Sans" panose="020B0606030504020204" pitchFamily="34" charset="0"/>
                <a:ea typeface="Open Sans" panose="020B0606030504020204" pitchFamily="34" charset="0"/>
                <a:cs typeface="Open Sans" panose="020B0606030504020204" pitchFamily="34" charset="0"/>
              </a:rPr>
              <a:t>c</a:t>
            </a:r>
            <a:r>
              <a:rPr lang="en-US" sz="850" spc="5" dirty="0">
                <a:solidFill>
                  <a:srgbClr val="231F20"/>
                </a:solidFill>
                <a:latin typeface="Open Sans" panose="020B0606030504020204" pitchFamily="34" charset="0"/>
                <a:ea typeface="Open Sans" panose="020B0606030504020204" pitchFamily="34" charset="0"/>
                <a:cs typeface="Open Sans" panose="020B0606030504020204" pitchFamily="34" charset="0"/>
              </a:rPr>
              <a:t>e</a:t>
            </a:r>
            <a:r>
              <a:rPr lang="en-US" sz="850" dirty="0">
                <a:solidFill>
                  <a:srgbClr val="231F20"/>
                </a:solidFill>
                <a:latin typeface="Open Sans" panose="020B0606030504020204" pitchFamily="34" charset="0"/>
                <a:ea typeface="Open Sans" panose="020B0606030504020204" pitchFamily="34" charset="0"/>
                <a:cs typeface="Open Sans" panose="020B0606030504020204" pitchFamily="34" charset="0"/>
              </a:rPr>
              <a:t>d </a:t>
            </a:r>
            <a:r>
              <a:rPr lang="en-US" sz="850" spc="5" dirty="0">
                <a:solidFill>
                  <a:srgbClr val="231F20"/>
                </a:solidFill>
                <a:latin typeface="Open Sans" panose="020B0606030504020204" pitchFamily="34" charset="0"/>
                <a:ea typeface="Open Sans" panose="020B0606030504020204" pitchFamily="34" charset="0"/>
                <a:cs typeface="Open Sans" panose="020B0606030504020204" pitchFamily="34" charset="0"/>
              </a:rPr>
              <a:t>analytics</a:t>
            </a:r>
            <a:endParaRPr lang="en-US" sz="85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object 17">
            <a:extLst>
              <a:ext uri="{FF2B5EF4-FFF2-40B4-BE49-F238E27FC236}">
                <a16:creationId xmlns:a16="http://schemas.microsoft.com/office/drawing/2014/main" id="{06A3DFE7-FAB5-41E8-9908-805655E9BDF9}"/>
              </a:ext>
            </a:extLst>
          </p:cNvPr>
          <p:cNvSpPr txBox="1"/>
          <p:nvPr/>
        </p:nvSpPr>
        <p:spPr>
          <a:xfrm>
            <a:off x="5153748" y="2630614"/>
            <a:ext cx="1115568" cy="1336263"/>
          </a:xfrm>
          <a:prstGeom prst="rect">
            <a:avLst/>
          </a:prstGeom>
        </p:spPr>
        <p:txBody>
          <a:bodyPr vert="horz" wrap="square" lIns="0" tIns="0" rIns="0" bIns="0" rtlCol="0">
            <a:spAutoFit/>
          </a:bodyPr>
          <a:lstStyle/>
          <a:p>
            <a:pPr marL="12700" marR="5080" algn="ctr">
              <a:lnSpc>
                <a:spcPts val="1000"/>
              </a:lnSpc>
            </a:pPr>
            <a:r>
              <a:rPr sz="850" b="1" spc="10">
                <a:solidFill>
                  <a:srgbClr val="00A5B8"/>
                </a:solidFill>
                <a:latin typeface="Open Sans" panose="020B0606030504020204" pitchFamily="34" charset="0"/>
                <a:ea typeface="Open Sans" panose="020B0606030504020204" pitchFamily="34" charset="0"/>
                <a:cs typeface="Open Sans" panose="020B0606030504020204" pitchFamily="34" charset="0"/>
              </a:rPr>
              <a:t>Data</a:t>
            </a:r>
            <a:r>
              <a:rPr lang="en-US" sz="850" b="1" spc="10">
                <a:solidFill>
                  <a:srgbClr val="00A5B8"/>
                </a:solidFill>
                <a:latin typeface="Open Sans" panose="020B0606030504020204" pitchFamily="34" charset="0"/>
                <a:ea typeface="Open Sans" panose="020B0606030504020204" pitchFamily="34" charset="0"/>
                <a:cs typeface="Open Sans" panose="020B0606030504020204" pitchFamily="34" charset="0"/>
              </a:rPr>
              <a:t> </a:t>
            </a:r>
            <a:r>
              <a:rPr lang="en-US" sz="850" b="1" spc="15">
                <a:solidFill>
                  <a:srgbClr val="00A5B8"/>
                </a:solidFill>
                <a:latin typeface="Open Sans" panose="020B0606030504020204" pitchFamily="34" charset="0"/>
                <a:ea typeface="Open Sans" panose="020B0606030504020204" pitchFamily="34" charset="0"/>
                <a:cs typeface="Open Sans" panose="020B0606030504020204" pitchFamily="34" charset="0"/>
              </a:rPr>
              <a:t>T</a:t>
            </a:r>
            <a:r>
              <a:rPr sz="850" b="1" spc="10">
                <a:solidFill>
                  <a:srgbClr val="00A5B8"/>
                </a:solidFill>
                <a:latin typeface="Open Sans" panose="020B0606030504020204" pitchFamily="34" charset="0"/>
                <a:ea typeface="Open Sans" panose="020B0606030504020204" pitchFamily="34" charset="0"/>
                <a:cs typeface="Open Sans" panose="020B0606030504020204" pitchFamily="34" charset="0"/>
              </a:rPr>
              <a:t>r</a:t>
            </a:r>
            <a:r>
              <a:rPr sz="850" b="1" spc="15">
                <a:solidFill>
                  <a:srgbClr val="00A5B8"/>
                </a:solidFill>
                <a:latin typeface="Open Sans" panose="020B0606030504020204" pitchFamily="34" charset="0"/>
                <a:ea typeface="Open Sans" panose="020B0606030504020204" pitchFamily="34" charset="0"/>
                <a:cs typeface="Open Sans" panose="020B0606030504020204" pitchFamily="34" charset="0"/>
              </a:rPr>
              <a:t>a</a:t>
            </a:r>
            <a:r>
              <a:rPr sz="850" b="1" spc="20">
                <a:solidFill>
                  <a:srgbClr val="00A5B8"/>
                </a:solidFill>
                <a:latin typeface="Open Sans" panose="020B0606030504020204" pitchFamily="34" charset="0"/>
                <a:ea typeface="Open Sans" panose="020B0606030504020204" pitchFamily="34" charset="0"/>
                <a:cs typeface="Open Sans" panose="020B0606030504020204" pitchFamily="34" charset="0"/>
              </a:rPr>
              <a:t>n</a:t>
            </a:r>
            <a:r>
              <a:rPr sz="850" b="1" spc="30">
                <a:solidFill>
                  <a:srgbClr val="00A5B8"/>
                </a:solidFill>
                <a:latin typeface="Open Sans" panose="020B0606030504020204" pitchFamily="34" charset="0"/>
                <a:ea typeface="Open Sans" panose="020B0606030504020204" pitchFamily="34" charset="0"/>
                <a:cs typeface="Open Sans" panose="020B0606030504020204" pitchFamily="34" charset="0"/>
              </a:rPr>
              <a:t>s</a:t>
            </a:r>
            <a:r>
              <a:rPr sz="850" b="1" spc="20">
                <a:solidFill>
                  <a:srgbClr val="00A5B8"/>
                </a:solidFill>
                <a:latin typeface="Open Sans" panose="020B0606030504020204" pitchFamily="34" charset="0"/>
                <a:ea typeface="Open Sans" panose="020B0606030504020204" pitchFamily="34" charset="0"/>
                <a:cs typeface="Open Sans" panose="020B0606030504020204" pitchFamily="34" charset="0"/>
              </a:rPr>
              <a:t>f</a:t>
            </a:r>
            <a:r>
              <a:rPr sz="850" b="1" spc="15">
                <a:solidFill>
                  <a:srgbClr val="00A5B8"/>
                </a:solidFill>
                <a:latin typeface="Open Sans" panose="020B0606030504020204" pitchFamily="34" charset="0"/>
                <a:ea typeface="Open Sans" panose="020B0606030504020204" pitchFamily="34" charset="0"/>
                <a:cs typeface="Open Sans" panose="020B0606030504020204" pitchFamily="34" charset="0"/>
              </a:rPr>
              <a:t>ormatio</a:t>
            </a:r>
            <a:r>
              <a:rPr sz="850" b="1">
                <a:solidFill>
                  <a:srgbClr val="00A5B8"/>
                </a:solidFill>
                <a:latin typeface="Open Sans" panose="020B0606030504020204" pitchFamily="34" charset="0"/>
                <a:ea typeface="Open Sans" panose="020B0606030504020204" pitchFamily="34" charset="0"/>
                <a:cs typeface="Open Sans" panose="020B0606030504020204" pitchFamily="34" charset="0"/>
              </a:rPr>
              <a:t>n</a:t>
            </a:r>
            <a:endParaRPr sz="850">
              <a:latin typeface="Open Sans" panose="020B0606030504020204" pitchFamily="34" charset="0"/>
              <a:ea typeface="Open Sans" panose="020B0606030504020204" pitchFamily="34" charset="0"/>
              <a:cs typeface="Open Sans" panose="020B0606030504020204" pitchFamily="34" charset="0"/>
            </a:endParaRPr>
          </a:p>
          <a:p>
            <a:pPr marL="102235" marR="23495" indent="-89535">
              <a:lnSpc>
                <a:spcPts val="1000"/>
              </a:lnSpc>
              <a:spcBef>
                <a:spcPts val="500"/>
              </a:spcBef>
              <a:buFont typeface="Open Sans"/>
              <a:buChar char="•"/>
              <a:tabLst>
                <a:tab pos="102870" algn="l"/>
              </a:tabLst>
            </a:pP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Data</a:t>
            </a:r>
            <a:r>
              <a:rPr sz="850" b="0" spc="-75">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extraction</a:t>
            </a:r>
            <a:r>
              <a:rPr lang="en-US"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and</a:t>
            </a:r>
            <a:r>
              <a:rPr sz="850" b="0" spc="-95">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loading</a:t>
            </a:r>
            <a:endParaRPr sz="850">
              <a:latin typeface="Open Sans" panose="020B0606030504020204" pitchFamily="34" charset="0"/>
              <a:ea typeface="Open Sans" panose="020B0606030504020204" pitchFamily="34" charset="0"/>
              <a:cs typeface="Open Sans" panose="020B0606030504020204" pitchFamily="34" charset="0"/>
            </a:endParaRPr>
          </a:p>
          <a:p>
            <a:pPr marL="102235" indent="-89535">
              <a:lnSpc>
                <a:spcPct val="100000"/>
              </a:lnSpc>
              <a:spcBef>
                <a:spcPts val="250"/>
              </a:spcBef>
              <a:buFont typeface="Open Sans"/>
              <a:buChar char="•"/>
              <a:tabLst>
                <a:tab pos="102870" algn="l"/>
              </a:tabLst>
            </a:pP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Data</a:t>
            </a:r>
            <a:r>
              <a:rPr sz="850" b="0" spc="-11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quality</a:t>
            </a:r>
            <a:endParaRPr sz="850">
              <a:latin typeface="Open Sans" panose="020B0606030504020204" pitchFamily="34" charset="0"/>
              <a:ea typeface="Open Sans" panose="020B0606030504020204" pitchFamily="34" charset="0"/>
              <a:cs typeface="Open Sans" panose="020B0606030504020204" pitchFamily="34" charset="0"/>
            </a:endParaRPr>
          </a:p>
          <a:p>
            <a:pPr marL="102235" marR="248285" indent="-89535">
              <a:lnSpc>
                <a:spcPts val="1000"/>
              </a:lnSpc>
              <a:spcBef>
                <a:spcPts val="330"/>
              </a:spcBef>
              <a:buFont typeface="Open Sans"/>
              <a:buChar char="•"/>
              <a:tabLst>
                <a:tab pos="102870" algn="l"/>
              </a:tabLst>
            </a:pP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Big data</a:t>
            </a:r>
            <a:r>
              <a:rPr lang="en-US" sz="850" b="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i</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n</a:t>
            </a:r>
            <a:r>
              <a:rPr sz="850" b="0" spc="-10">
                <a:solidFill>
                  <a:srgbClr val="231F20"/>
                </a:solidFill>
                <a:latin typeface="Open Sans" panose="020B0606030504020204" pitchFamily="34" charset="0"/>
                <a:ea typeface="Open Sans" panose="020B0606030504020204" pitchFamily="34" charset="0"/>
                <a:cs typeface="Open Sans" panose="020B0606030504020204" pitchFamily="34" charset="0"/>
              </a:rPr>
              <a:t>t</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e</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g</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ra</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t</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ion</a:t>
            </a:r>
            <a:endParaRPr sz="850">
              <a:latin typeface="Open Sans" panose="020B0606030504020204" pitchFamily="34" charset="0"/>
              <a:ea typeface="Open Sans" panose="020B0606030504020204" pitchFamily="34" charset="0"/>
              <a:cs typeface="Open Sans" panose="020B0606030504020204" pitchFamily="34" charset="0"/>
            </a:endParaRPr>
          </a:p>
          <a:p>
            <a:pPr marL="102235" marR="200660" indent="-89535">
              <a:lnSpc>
                <a:spcPts val="1000"/>
              </a:lnSpc>
              <a:spcBef>
                <a:spcPts val="300"/>
              </a:spcBef>
              <a:buFont typeface="Open Sans"/>
              <a:buChar char="•"/>
              <a:tabLst>
                <a:tab pos="102870" algn="l"/>
              </a:tabLst>
            </a:pP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Op</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era</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t</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ional</a:t>
            </a:r>
            <a:r>
              <a:rPr lang="en-US" sz="850" b="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data</a:t>
            </a:r>
            <a:r>
              <a:rPr sz="850" b="0" spc="-95">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store</a:t>
            </a:r>
            <a:endParaRPr sz="850">
              <a:latin typeface="Open Sans" panose="020B0606030504020204" pitchFamily="34" charset="0"/>
              <a:ea typeface="Open Sans" panose="020B0606030504020204" pitchFamily="34" charset="0"/>
              <a:cs typeface="Open Sans" panose="020B0606030504020204" pitchFamily="34" charset="0"/>
            </a:endParaRPr>
          </a:p>
        </p:txBody>
      </p:sp>
      <p:sp>
        <p:nvSpPr>
          <p:cNvPr id="32" name="object 18">
            <a:extLst>
              <a:ext uri="{FF2B5EF4-FFF2-40B4-BE49-F238E27FC236}">
                <a16:creationId xmlns:a16="http://schemas.microsoft.com/office/drawing/2014/main" id="{B13CA94A-BEFA-4D33-9046-BDA0765005ED}"/>
              </a:ext>
            </a:extLst>
          </p:cNvPr>
          <p:cNvSpPr txBox="1"/>
          <p:nvPr/>
        </p:nvSpPr>
        <p:spPr>
          <a:xfrm>
            <a:off x="4070530" y="2630614"/>
            <a:ext cx="1115568" cy="959237"/>
          </a:xfrm>
          <a:prstGeom prst="rect">
            <a:avLst/>
          </a:prstGeom>
        </p:spPr>
        <p:txBody>
          <a:bodyPr vert="horz" wrap="square" lIns="0" tIns="0" rIns="0" bIns="0" rtlCol="0">
            <a:spAutoFit/>
          </a:bodyPr>
          <a:lstStyle/>
          <a:p>
            <a:pPr marL="12700" algn="ctr">
              <a:lnSpc>
                <a:spcPct val="100000"/>
              </a:lnSpc>
            </a:pPr>
            <a:r>
              <a:rPr sz="850" b="1" spc="10">
                <a:solidFill>
                  <a:srgbClr val="C3D82E"/>
                </a:solidFill>
                <a:latin typeface="Open Sans" panose="020B0606030504020204" pitchFamily="34" charset="0"/>
                <a:ea typeface="Open Sans" panose="020B0606030504020204" pitchFamily="34" charset="0"/>
                <a:cs typeface="Open Sans" panose="020B0606030504020204" pitchFamily="34" charset="0"/>
              </a:rPr>
              <a:t>Data</a:t>
            </a:r>
            <a:r>
              <a:rPr sz="850" b="1" spc="-65">
                <a:solidFill>
                  <a:srgbClr val="C3D82E"/>
                </a:solidFill>
                <a:latin typeface="Open Sans" panose="020B0606030504020204" pitchFamily="34" charset="0"/>
                <a:ea typeface="Open Sans" panose="020B0606030504020204" pitchFamily="34" charset="0"/>
                <a:cs typeface="Open Sans" panose="020B0606030504020204" pitchFamily="34" charset="0"/>
              </a:rPr>
              <a:t> </a:t>
            </a:r>
            <a:r>
              <a:rPr lang="en-US" sz="850" b="1" spc="15">
                <a:solidFill>
                  <a:srgbClr val="C3D82E"/>
                </a:solidFill>
                <a:latin typeface="Open Sans" panose="020B0606030504020204" pitchFamily="34" charset="0"/>
                <a:ea typeface="Open Sans" panose="020B0606030504020204" pitchFamily="34" charset="0"/>
                <a:cs typeface="Open Sans" panose="020B0606030504020204" pitchFamily="34" charset="0"/>
              </a:rPr>
              <a:t>I</a:t>
            </a:r>
            <a:r>
              <a:rPr sz="850" b="1" spc="15">
                <a:solidFill>
                  <a:srgbClr val="C3D82E"/>
                </a:solidFill>
                <a:latin typeface="Open Sans" panose="020B0606030504020204" pitchFamily="34" charset="0"/>
                <a:ea typeface="Open Sans" panose="020B0606030504020204" pitchFamily="34" charset="0"/>
                <a:cs typeface="Open Sans" panose="020B0606030504020204" pitchFamily="34" charset="0"/>
              </a:rPr>
              <a:t>ngestion</a:t>
            </a:r>
            <a:endParaRPr sz="850">
              <a:latin typeface="Open Sans" panose="020B0606030504020204" pitchFamily="34" charset="0"/>
              <a:ea typeface="Open Sans" panose="020B0606030504020204" pitchFamily="34" charset="0"/>
              <a:cs typeface="Open Sans" panose="020B0606030504020204" pitchFamily="34" charset="0"/>
            </a:endParaRPr>
          </a:p>
          <a:p>
            <a:pPr marL="102235" indent="-89535">
              <a:lnSpc>
                <a:spcPct val="100000"/>
              </a:lnSpc>
              <a:spcBef>
                <a:spcPts val="480"/>
              </a:spcBef>
              <a:buFont typeface="Open Sans"/>
              <a:buChar char="•"/>
              <a:tabLst>
                <a:tab pos="102870" algn="l"/>
              </a:tabLst>
            </a:pP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ERP</a:t>
            </a:r>
            <a:r>
              <a:rPr sz="850" b="0" spc="-95">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systems</a:t>
            </a:r>
            <a:endParaRPr sz="850">
              <a:latin typeface="Open Sans" panose="020B0606030504020204" pitchFamily="34" charset="0"/>
              <a:ea typeface="Open Sans" panose="020B0606030504020204" pitchFamily="34" charset="0"/>
              <a:cs typeface="Open Sans" panose="020B0606030504020204" pitchFamily="34" charset="0"/>
            </a:endParaRPr>
          </a:p>
          <a:p>
            <a:pPr marL="102235" indent="-89535">
              <a:lnSpc>
                <a:spcPct val="100000"/>
              </a:lnSpc>
              <a:spcBef>
                <a:spcPts val="280"/>
              </a:spcBef>
              <a:buFont typeface="Open Sans"/>
              <a:buChar char="•"/>
              <a:tabLst>
                <a:tab pos="102870" algn="l"/>
              </a:tabLst>
            </a:pP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External</a:t>
            </a:r>
            <a:r>
              <a:rPr sz="850" b="0" spc="-11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feeds</a:t>
            </a:r>
            <a:endParaRPr sz="850">
              <a:latin typeface="Open Sans" panose="020B0606030504020204" pitchFamily="34" charset="0"/>
              <a:ea typeface="Open Sans" panose="020B0606030504020204" pitchFamily="34" charset="0"/>
              <a:cs typeface="Open Sans" panose="020B0606030504020204" pitchFamily="34" charset="0"/>
            </a:endParaRPr>
          </a:p>
          <a:p>
            <a:pPr marL="102235" marR="158750" indent="-89535">
              <a:lnSpc>
                <a:spcPts val="1000"/>
              </a:lnSpc>
              <a:spcBef>
                <a:spcPts val="330"/>
              </a:spcBef>
              <a:buFont typeface="Open Sans"/>
              <a:buChar char="•"/>
              <a:tabLst>
                <a:tab pos="102870" algn="l"/>
              </a:tabLst>
            </a:pP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Legacy</a:t>
            </a:r>
            <a:r>
              <a:rPr lang="en-US"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app</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l</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i</a:t>
            </a:r>
            <a:r>
              <a:rPr sz="850" b="0" spc="10">
                <a:solidFill>
                  <a:srgbClr val="231F20"/>
                </a:solidFill>
                <a:latin typeface="Open Sans" panose="020B0606030504020204" pitchFamily="34" charset="0"/>
                <a:ea typeface="Open Sans" panose="020B0606030504020204" pitchFamily="34" charset="0"/>
                <a:cs typeface="Open Sans" panose="020B0606030504020204" pitchFamily="34" charset="0"/>
              </a:rPr>
              <a:t>c</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a</a:t>
            </a:r>
            <a:r>
              <a:rPr sz="850" b="0" spc="5">
                <a:solidFill>
                  <a:srgbClr val="231F20"/>
                </a:solidFill>
                <a:latin typeface="Open Sans" panose="020B0606030504020204" pitchFamily="34" charset="0"/>
                <a:ea typeface="Open Sans" panose="020B0606030504020204" pitchFamily="34" charset="0"/>
                <a:cs typeface="Open Sans" panose="020B0606030504020204" pitchFamily="34" charset="0"/>
              </a:rPr>
              <a:t>t</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ions</a:t>
            </a:r>
            <a:endParaRPr sz="850">
              <a:latin typeface="Open Sans" panose="020B0606030504020204" pitchFamily="34" charset="0"/>
              <a:ea typeface="Open Sans" panose="020B0606030504020204" pitchFamily="34" charset="0"/>
              <a:cs typeface="Open Sans" panose="020B0606030504020204" pitchFamily="34" charset="0"/>
            </a:endParaRPr>
          </a:p>
          <a:p>
            <a:pPr marL="102235" indent="-89535">
              <a:lnSpc>
                <a:spcPct val="100000"/>
              </a:lnSpc>
              <a:spcBef>
                <a:spcPts val="250"/>
              </a:spcBef>
              <a:buFont typeface="Open Sans"/>
              <a:buChar char="•"/>
              <a:tabLst>
                <a:tab pos="102870" algn="l"/>
              </a:tabLst>
            </a:pP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Flat</a:t>
            </a:r>
            <a:r>
              <a:rPr sz="850" b="0" spc="-11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850" b="0">
                <a:solidFill>
                  <a:srgbClr val="231F20"/>
                </a:solidFill>
                <a:latin typeface="Open Sans" panose="020B0606030504020204" pitchFamily="34" charset="0"/>
                <a:ea typeface="Open Sans" panose="020B0606030504020204" pitchFamily="34" charset="0"/>
                <a:cs typeface="Open Sans" panose="020B0606030504020204" pitchFamily="34" charset="0"/>
              </a:rPr>
              <a:t>files</a:t>
            </a:r>
            <a:endParaRPr sz="850">
              <a:latin typeface="Open Sans" panose="020B0606030504020204" pitchFamily="34" charset="0"/>
              <a:ea typeface="Open Sans" panose="020B0606030504020204" pitchFamily="34" charset="0"/>
              <a:cs typeface="Open Sans" panose="020B0606030504020204" pitchFamily="34" charset="0"/>
            </a:endParaRPr>
          </a:p>
        </p:txBody>
      </p:sp>
      <p:grpSp>
        <p:nvGrpSpPr>
          <p:cNvPr id="33" name="Group 32">
            <a:extLst>
              <a:ext uri="{FF2B5EF4-FFF2-40B4-BE49-F238E27FC236}">
                <a16:creationId xmlns:a16="http://schemas.microsoft.com/office/drawing/2014/main" id="{2228D4DA-0440-45B7-949E-E43EBDF2523F}"/>
              </a:ext>
            </a:extLst>
          </p:cNvPr>
          <p:cNvGrpSpPr/>
          <p:nvPr/>
        </p:nvGrpSpPr>
        <p:grpSpPr>
          <a:xfrm>
            <a:off x="9701229" y="1889272"/>
            <a:ext cx="666750" cy="666750"/>
            <a:chOff x="9865611" y="2261072"/>
            <a:chExt cx="666750" cy="666750"/>
          </a:xfrm>
        </p:grpSpPr>
        <p:sp>
          <p:nvSpPr>
            <p:cNvPr id="34" name="object 24">
              <a:extLst>
                <a:ext uri="{FF2B5EF4-FFF2-40B4-BE49-F238E27FC236}">
                  <a16:creationId xmlns:a16="http://schemas.microsoft.com/office/drawing/2014/main" id="{330D2796-FBC6-433E-8058-1A617612A7D7}"/>
                </a:ext>
              </a:extLst>
            </p:cNvPr>
            <p:cNvSpPr/>
            <p:nvPr/>
          </p:nvSpPr>
          <p:spPr>
            <a:xfrm>
              <a:off x="9865611" y="2261072"/>
              <a:ext cx="666750" cy="666750"/>
            </a:xfrm>
            <a:custGeom>
              <a:avLst/>
              <a:gdLst/>
              <a:ahLst/>
              <a:cxnLst/>
              <a:rect l="l" t="t" r="r" b="b"/>
              <a:pathLst>
                <a:path w="666750" h="666750">
                  <a:moveTo>
                    <a:pt x="333082" y="666165"/>
                  </a:moveTo>
                  <a:lnTo>
                    <a:pt x="382304" y="662554"/>
                  </a:lnTo>
                  <a:lnTo>
                    <a:pt x="429282" y="652063"/>
                  </a:lnTo>
                  <a:lnTo>
                    <a:pt x="473503" y="635208"/>
                  </a:lnTo>
                  <a:lnTo>
                    <a:pt x="514451" y="612504"/>
                  </a:lnTo>
                  <a:lnTo>
                    <a:pt x="551610" y="584467"/>
                  </a:lnTo>
                  <a:lnTo>
                    <a:pt x="584467" y="551610"/>
                  </a:lnTo>
                  <a:lnTo>
                    <a:pt x="612504" y="514451"/>
                  </a:lnTo>
                  <a:lnTo>
                    <a:pt x="635208" y="473503"/>
                  </a:lnTo>
                  <a:lnTo>
                    <a:pt x="652063" y="429282"/>
                  </a:lnTo>
                  <a:lnTo>
                    <a:pt x="662554" y="382304"/>
                  </a:lnTo>
                  <a:lnTo>
                    <a:pt x="666165" y="333082"/>
                  </a:lnTo>
                  <a:lnTo>
                    <a:pt x="662554" y="283861"/>
                  </a:lnTo>
                  <a:lnTo>
                    <a:pt x="652063" y="236883"/>
                  </a:lnTo>
                  <a:lnTo>
                    <a:pt x="635208" y="192662"/>
                  </a:lnTo>
                  <a:lnTo>
                    <a:pt x="612504" y="151714"/>
                  </a:lnTo>
                  <a:lnTo>
                    <a:pt x="584467" y="114554"/>
                  </a:lnTo>
                  <a:lnTo>
                    <a:pt x="551610" y="81698"/>
                  </a:lnTo>
                  <a:lnTo>
                    <a:pt x="514451" y="53660"/>
                  </a:lnTo>
                  <a:lnTo>
                    <a:pt x="473503" y="30957"/>
                  </a:lnTo>
                  <a:lnTo>
                    <a:pt x="429282" y="14102"/>
                  </a:lnTo>
                  <a:lnTo>
                    <a:pt x="382304" y="3611"/>
                  </a:lnTo>
                  <a:lnTo>
                    <a:pt x="333082" y="0"/>
                  </a:lnTo>
                  <a:lnTo>
                    <a:pt x="283861" y="3611"/>
                  </a:lnTo>
                  <a:lnTo>
                    <a:pt x="236883" y="14102"/>
                  </a:lnTo>
                  <a:lnTo>
                    <a:pt x="192662" y="30957"/>
                  </a:lnTo>
                  <a:lnTo>
                    <a:pt x="151714" y="53660"/>
                  </a:lnTo>
                  <a:lnTo>
                    <a:pt x="114554" y="81698"/>
                  </a:lnTo>
                  <a:lnTo>
                    <a:pt x="81698" y="114554"/>
                  </a:lnTo>
                  <a:lnTo>
                    <a:pt x="53660" y="151714"/>
                  </a:lnTo>
                  <a:lnTo>
                    <a:pt x="30957" y="192662"/>
                  </a:lnTo>
                  <a:lnTo>
                    <a:pt x="14102" y="236883"/>
                  </a:lnTo>
                  <a:lnTo>
                    <a:pt x="3611" y="283861"/>
                  </a:lnTo>
                  <a:lnTo>
                    <a:pt x="0" y="333082"/>
                  </a:lnTo>
                  <a:lnTo>
                    <a:pt x="3611" y="382304"/>
                  </a:lnTo>
                  <a:lnTo>
                    <a:pt x="14102" y="429282"/>
                  </a:lnTo>
                  <a:lnTo>
                    <a:pt x="30957" y="473503"/>
                  </a:lnTo>
                  <a:lnTo>
                    <a:pt x="53660" y="514451"/>
                  </a:lnTo>
                  <a:lnTo>
                    <a:pt x="81698" y="551610"/>
                  </a:lnTo>
                  <a:lnTo>
                    <a:pt x="114554" y="584467"/>
                  </a:lnTo>
                  <a:lnTo>
                    <a:pt x="151714" y="612504"/>
                  </a:lnTo>
                  <a:lnTo>
                    <a:pt x="192662" y="635208"/>
                  </a:lnTo>
                  <a:lnTo>
                    <a:pt x="236883" y="652063"/>
                  </a:lnTo>
                  <a:lnTo>
                    <a:pt x="283861" y="662554"/>
                  </a:lnTo>
                  <a:lnTo>
                    <a:pt x="333082" y="666165"/>
                  </a:lnTo>
                  <a:close/>
                </a:path>
              </a:pathLst>
            </a:custGeom>
            <a:ln w="12700">
              <a:solidFill>
                <a:srgbClr val="D7D8D6"/>
              </a:solidFill>
            </a:ln>
          </p:spPr>
          <p:txBody>
            <a:bodyPr wrap="square" lIns="0" tIns="0" rIns="0" bIns="0" rtlCol="0"/>
            <a:lstStyle/>
            <a:p>
              <a:endParaRPr/>
            </a:p>
          </p:txBody>
        </p:sp>
        <p:sp>
          <p:nvSpPr>
            <p:cNvPr id="35" name="object 23">
              <a:extLst>
                <a:ext uri="{FF2B5EF4-FFF2-40B4-BE49-F238E27FC236}">
                  <a16:creationId xmlns:a16="http://schemas.microsoft.com/office/drawing/2014/main" id="{5880D285-DD54-4218-8462-75B76822C805}"/>
                </a:ext>
              </a:extLst>
            </p:cNvPr>
            <p:cNvSpPr/>
            <p:nvPr/>
          </p:nvSpPr>
          <p:spPr>
            <a:xfrm>
              <a:off x="9865611" y="2261072"/>
              <a:ext cx="666750" cy="666750"/>
            </a:xfrm>
            <a:custGeom>
              <a:avLst/>
              <a:gdLst/>
              <a:ahLst/>
              <a:cxnLst/>
              <a:rect l="l" t="t" r="r" b="b"/>
              <a:pathLst>
                <a:path w="666750" h="666750">
                  <a:moveTo>
                    <a:pt x="333082" y="0"/>
                  </a:moveTo>
                  <a:lnTo>
                    <a:pt x="283861" y="3611"/>
                  </a:lnTo>
                  <a:lnTo>
                    <a:pt x="236883" y="14102"/>
                  </a:lnTo>
                  <a:lnTo>
                    <a:pt x="192662" y="30957"/>
                  </a:lnTo>
                  <a:lnTo>
                    <a:pt x="151714" y="53660"/>
                  </a:lnTo>
                  <a:lnTo>
                    <a:pt x="114554" y="81698"/>
                  </a:lnTo>
                  <a:lnTo>
                    <a:pt x="81698" y="114554"/>
                  </a:lnTo>
                  <a:lnTo>
                    <a:pt x="53660" y="151714"/>
                  </a:lnTo>
                  <a:lnTo>
                    <a:pt x="30957" y="192662"/>
                  </a:lnTo>
                  <a:lnTo>
                    <a:pt x="14102" y="236883"/>
                  </a:lnTo>
                  <a:lnTo>
                    <a:pt x="3611" y="283861"/>
                  </a:lnTo>
                  <a:lnTo>
                    <a:pt x="0" y="333082"/>
                  </a:lnTo>
                  <a:lnTo>
                    <a:pt x="3611" y="382304"/>
                  </a:lnTo>
                  <a:lnTo>
                    <a:pt x="14102" y="429282"/>
                  </a:lnTo>
                  <a:lnTo>
                    <a:pt x="30957" y="473503"/>
                  </a:lnTo>
                  <a:lnTo>
                    <a:pt x="53660" y="514451"/>
                  </a:lnTo>
                  <a:lnTo>
                    <a:pt x="81698" y="551610"/>
                  </a:lnTo>
                  <a:lnTo>
                    <a:pt x="114554" y="584467"/>
                  </a:lnTo>
                  <a:lnTo>
                    <a:pt x="151714" y="612504"/>
                  </a:lnTo>
                  <a:lnTo>
                    <a:pt x="192662" y="635208"/>
                  </a:lnTo>
                  <a:lnTo>
                    <a:pt x="236883" y="652063"/>
                  </a:lnTo>
                  <a:lnTo>
                    <a:pt x="283861" y="662554"/>
                  </a:lnTo>
                  <a:lnTo>
                    <a:pt x="333082" y="666165"/>
                  </a:lnTo>
                  <a:lnTo>
                    <a:pt x="382304" y="662554"/>
                  </a:lnTo>
                  <a:lnTo>
                    <a:pt x="429282" y="652063"/>
                  </a:lnTo>
                  <a:lnTo>
                    <a:pt x="473503" y="635208"/>
                  </a:lnTo>
                  <a:lnTo>
                    <a:pt x="514451" y="612504"/>
                  </a:lnTo>
                  <a:lnTo>
                    <a:pt x="551610" y="584467"/>
                  </a:lnTo>
                  <a:lnTo>
                    <a:pt x="584467" y="551610"/>
                  </a:lnTo>
                  <a:lnTo>
                    <a:pt x="612504" y="514451"/>
                  </a:lnTo>
                  <a:lnTo>
                    <a:pt x="635208" y="473503"/>
                  </a:lnTo>
                  <a:lnTo>
                    <a:pt x="652063" y="429282"/>
                  </a:lnTo>
                  <a:lnTo>
                    <a:pt x="662554" y="382304"/>
                  </a:lnTo>
                  <a:lnTo>
                    <a:pt x="666165" y="333082"/>
                  </a:lnTo>
                  <a:lnTo>
                    <a:pt x="662554" y="283861"/>
                  </a:lnTo>
                  <a:lnTo>
                    <a:pt x="652063" y="236883"/>
                  </a:lnTo>
                  <a:lnTo>
                    <a:pt x="635208" y="192662"/>
                  </a:lnTo>
                  <a:lnTo>
                    <a:pt x="612504" y="151714"/>
                  </a:lnTo>
                  <a:lnTo>
                    <a:pt x="584467" y="114554"/>
                  </a:lnTo>
                  <a:lnTo>
                    <a:pt x="551610" y="81698"/>
                  </a:lnTo>
                  <a:lnTo>
                    <a:pt x="514451" y="53660"/>
                  </a:lnTo>
                  <a:lnTo>
                    <a:pt x="473503" y="30957"/>
                  </a:lnTo>
                  <a:lnTo>
                    <a:pt x="429282" y="14102"/>
                  </a:lnTo>
                  <a:lnTo>
                    <a:pt x="382304" y="3611"/>
                  </a:lnTo>
                  <a:lnTo>
                    <a:pt x="333082" y="0"/>
                  </a:lnTo>
                  <a:close/>
                </a:path>
              </a:pathLst>
            </a:custGeom>
            <a:solidFill>
              <a:srgbClr val="FFFFFF"/>
            </a:solidFill>
          </p:spPr>
          <p:txBody>
            <a:bodyPr wrap="square" lIns="0" tIns="0" rIns="0" bIns="0" rtlCol="0"/>
            <a:lstStyle/>
            <a:p>
              <a:endParaRPr/>
            </a:p>
          </p:txBody>
        </p:sp>
        <p:sp>
          <p:nvSpPr>
            <p:cNvPr id="36" name="object 25">
              <a:extLst>
                <a:ext uri="{FF2B5EF4-FFF2-40B4-BE49-F238E27FC236}">
                  <a16:creationId xmlns:a16="http://schemas.microsoft.com/office/drawing/2014/main" id="{233B5BBE-87BA-491A-8041-64B8BD7B37E5}"/>
                </a:ext>
              </a:extLst>
            </p:cNvPr>
            <p:cNvSpPr/>
            <p:nvPr/>
          </p:nvSpPr>
          <p:spPr>
            <a:xfrm>
              <a:off x="10030394" y="2450620"/>
              <a:ext cx="337185" cy="287655"/>
            </a:xfrm>
            <a:custGeom>
              <a:avLst/>
              <a:gdLst/>
              <a:ahLst/>
              <a:cxnLst/>
              <a:rect l="l" t="t" r="r" b="b"/>
              <a:pathLst>
                <a:path w="337185" h="287655">
                  <a:moveTo>
                    <a:pt x="20142" y="239280"/>
                  </a:moveTo>
                  <a:lnTo>
                    <a:pt x="6934" y="239280"/>
                  </a:lnTo>
                  <a:lnTo>
                    <a:pt x="1574" y="244640"/>
                  </a:lnTo>
                  <a:lnTo>
                    <a:pt x="1574" y="281787"/>
                  </a:lnTo>
                  <a:lnTo>
                    <a:pt x="6934" y="287134"/>
                  </a:lnTo>
                  <a:lnTo>
                    <a:pt x="20142" y="287134"/>
                  </a:lnTo>
                  <a:lnTo>
                    <a:pt x="25501" y="281787"/>
                  </a:lnTo>
                  <a:lnTo>
                    <a:pt x="25501" y="244640"/>
                  </a:lnTo>
                  <a:lnTo>
                    <a:pt x="20142" y="239280"/>
                  </a:lnTo>
                  <a:close/>
                </a:path>
                <a:path w="337185" h="287655">
                  <a:moveTo>
                    <a:pt x="67995" y="215353"/>
                  </a:moveTo>
                  <a:lnTo>
                    <a:pt x="54787" y="215353"/>
                  </a:lnTo>
                  <a:lnTo>
                    <a:pt x="49428" y="220700"/>
                  </a:lnTo>
                  <a:lnTo>
                    <a:pt x="49428" y="281787"/>
                  </a:lnTo>
                  <a:lnTo>
                    <a:pt x="54787" y="287134"/>
                  </a:lnTo>
                  <a:lnTo>
                    <a:pt x="67995" y="287134"/>
                  </a:lnTo>
                  <a:lnTo>
                    <a:pt x="73355" y="281787"/>
                  </a:lnTo>
                  <a:lnTo>
                    <a:pt x="73355" y="220700"/>
                  </a:lnTo>
                  <a:lnTo>
                    <a:pt x="67995" y="215353"/>
                  </a:lnTo>
                  <a:close/>
                </a:path>
                <a:path w="337185" h="287655">
                  <a:moveTo>
                    <a:pt x="115862" y="179463"/>
                  </a:moveTo>
                  <a:lnTo>
                    <a:pt x="102641" y="179463"/>
                  </a:lnTo>
                  <a:lnTo>
                    <a:pt x="97281" y="184810"/>
                  </a:lnTo>
                  <a:lnTo>
                    <a:pt x="97281" y="281787"/>
                  </a:lnTo>
                  <a:lnTo>
                    <a:pt x="102641" y="287134"/>
                  </a:lnTo>
                  <a:lnTo>
                    <a:pt x="115862" y="287134"/>
                  </a:lnTo>
                  <a:lnTo>
                    <a:pt x="121208" y="281787"/>
                  </a:lnTo>
                  <a:lnTo>
                    <a:pt x="121208" y="184810"/>
                  </a:lnTo>
                  <a:lnTo>
                    <a:pt x="115862" y="179463"/>
                  </a:lnTo>
                  <a:close/>
                </a:path>
                <a:path w="337185" h="287655">
                  <a:moveTo>
                    <a:pt x="163715" y="167500"/>
                  </a:moveTo>
                  <a:lnTo>
                    <a:pt x="150494" y="167500"/>
                  </a:lnTo>
                  <a:lnTo>
                    <a:pt x="145148" y="172846"/>
                  </a:lnTo>
                  <a:lnTo>
                    <a:pt x="145148" y="281787"/>
                  </a:lnTo>
                  <a:lnTo>
                    <a:pt x="150494" y="287134"/>
                  </a:lnTo>
                  <a:lnTo>
                    <a:pt x="163715" y="287134"/>
                  </a:lnTo>
                  <a:lnTo>
                    <a:pt x="169075" y="281787"/>
                  </a:lnTo>
                  <a:lnTo>
                    <a:pt x="169075" y="172846"/>
                  </a:lnTo>
                  <a:lnTo>
                    <a:pt x="163715" y="167500"/>
                  </a:lnTo>
                  <a:close/>
                </a:path>
                <a:path w="337185" h="287655">
                  <a:moveTo>
                    <a:pt x="211569" y="167500"/>
                  </a:moveTo>
                  <a:lnTo>
                    <a:pt x="198361" y="167500"/>
                  </a:lnTo>
                  <a:lnTo>
                    <a:pt x="193001" y="172846"/>
                  </a:lnTo>
                  <a:lnTo>
                    <a:pt x="193001" y="281787"/>
                  </a:lnTo>
                  <a:lnTo>
                    <a:pt x="198361" y="287134"/>
                  </a:lnTo>
                  <a:lnTo>
                    <a:pt x="211569" y="287134"/>
                  </a:lnTo>
                  <a:lnTo>
                    <a:pt x="216928" y="281787"/>
                  </a:lnTo>
                  <a:lnTo>
                    <a:pt x="216928" y="172846"/>
                  </a:lnTo>
                  <a:lnTo>
                    <a:pt x="211569" y="167500"/>
                  </a:lnTo>
                  <a:close/>
                </a:path>
                <a:path w="337185" h="287655">
                  <a:moveTo>
                    <a:pt x="259422" y="131610"/>
                  </a:moveTo>
                  <a:lnTo>
                    <a:pt x="246214" y="131610"/>
                  </a:lnTo>
                  <a:lnTo>
                    <a:pt x="240855" y="136956"/>
                  </a:lnTo>
                  <a:lnTo>
                    <a:pt x="240855" y="281787"/>
                  </a:lnTo>
                  <a:lnTo>
                    <a:pt x="246214" y="287134"/>
                  </a:lnTo>
                  <a:lnTo>
                    <a:pt x="259422" y="287134"/>
                  </a:lnTo>
                  <a:lnTo>
                    <a:pt x="264782" y="281787"/>
                  </a:lnTo>
                  <a:lnTo>
                    <a:pt x="264782" y="136956"/>
                  </a:lnTo>
                  <a:lnTo>
                    <a:pt x="259422" y="131610"/>
                  </a:lnTo>
                  <a:close/>
                </a:path>
                <a:path w="337185" h="287655">
                  <a:moveTo>
                    <a:pt x="307289" y="95707"/>
                  </a:moveTo>
                  <a:lnTo>
                    <a:pt x="294068" y="95707"/>
                  </a:lnTo>
                  <a:lnTo>
                    <a:pt x="288709" y="101066"/>
                  </a:lnTo>
                  <a:lnTo>
                    <a:pt x="288709" y="281787"/>
                  </a:lnTo>
                  <a:lnTo>
                    <a:pt x="294068" y="287134"/>
                  </a:lnTo>
                  <a:lnTo>
                    <a:pt x="307289" y="287134"/>
                  </a:lnTo>
                  <a:lnTo>
                    <a:pt x="312635" y="281787"/>
                  </a:lnTo>
                  <a:lnTo>
                    <a:pt x="312635" y="101066"/>
                  </a:lnTo>
                  <a:lnTo>
                    <a:pt x="307289" y="95707"/>
                  </a:lnTo>
                  <a:close/>
                </a:path>
                <a:path w="337185" h="287655">
                  <a:moveTo>
                    <a:pt x="326161" y="0"/>
                  </a:moveTo>
                  <a:lnTo>
                    <a:pt x="270141" y="0"/>
                  </a:lnTo>
                  <a:lnTo>
                    <a:pt x="264782" y="5346"/>
                  </a:lnTo>
                  <a:lnTo>
                    <a:pt x="264782" y="18580"/>
                  </a:lnTo>
                  <a:lnTo>
                    <a:pt x="270141" y="23926"/>
                  </a:lnTo>
                  <a:lnTo>
                    <a:pt x="295719" y="23926"/>
                  </a:lnTo>
                  <a:lnTo>
                    <a:pt x="200012" y="119646"/>
                  </a:lnTo>
                  <a:lnTo>
                    <a:pt x="106667" y="119646"/>
                  </a:lnTo>
                  <a:lnTo>
                    <a:pt x="104139" y="120484"/>
                  </a:lnTo>
                  <a:lnTo>
                    <a:pt x="1066" y="197777"/>
                  </a:lnTo>
                  <a:lnTo>
                    <a:pt x="0" y="205282"/>
                  </a:lnTo>
                  <a:lnTo>
                    <a:pt x="6311" y="213702"/>
                  </a:lnTo>
                  <a:lnTo>
                    <a:pt x="9905" y="215353"/>
                  </a:lnTo>
                  <a:lnTo>
                    <a:pt x="16040" y="215353"/>
                  </a:lnTo>
                  <a:lnTo>
                    <a:pt x="18554" y="214566"/>
                  </a:lnTo>
                  <a:lnTo>
                    <a:pt x="113245" y="143573"/>
                  </a:lnTo>
                  <a:lnTo>
                    <a:pt x="208140" y="143573"/>
                  </a:lnTo>
                  <a:lnTo>
                    <a:pt x="211175" y="142303"/>
                  </a:lnTo>
                  <a:lnTo>
                    <a:pt x="312635" y="40843"/>
                  </a:lnTo>
                  <a:lnTo>
                    <a:pt x="336575" y="40843"/>
                  </a:lnTo>
                  <a:lnTo>
                    <a:pt x="336575" y="10401"/>
                  </a:lnTo>
                  <a:lnTo>
                    <a:pt x="336257" y="8851"/>
                  </a:lnTo>
                  <a:lnTo>
                    <a:pt x="334429" y="4457"/>
                  </a:lnTo>
                  <a:lnTo>
                    <a:pt x="332104" y="2133"/>
                  </a:lnTo>
                  <a:lnTo>
                    <a:pt x="327710" y="317"/>
                  </a:lnTo>
                  <a:lnTo>
                    <a:pt x="326161" y="0"/>
                  </a:lnTo>
                  <a:close/>
                </a:path>
                <a:path w="337185" h="287655">
                  <a:moveTo>
                    <a:pt x="336575" y="40843"/>
                  </a:moveTo>
                  <a:lnTo>
                    <a:pt x="312635" y="40843"/>
                  </a:lnTo>
                  <a:lnTo>
                    <a:pt x="312635" y="66433"/>
                  </a:lnTo>
                  <a:lnTo>
                    <a:pt x="317995" y="71780"/>
                  </a:lnTo>
                  <a:lnTo>
                    <a:pt x="331215" y="71780"/>
                  </a:lnTo>
                  <a:lnTo>
                    <a:pt x="336575" y="66433"/>
                  </a:lnTo>
                  <a:lnTo>
                    <a:pt x="336575" y="40843"/>
                  </a:lnTo>
                  <a:close/>
                </a:path>
              </a:pathLst>
            </a:custGeom>
            <a:solidFill>
              <a:srgbClr val="2CB34A"/>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 name="object 26">
              <a:extLst>
                <a:ext uri="{FF2B5EF4-FFF2-40B4-BE49-F238E27FC236}">
                  <a16:creationId xmlns:a16="http://schemas.microsoft.com/office/drawing/2014/main" id="{AF057A21-F4B7-4C4D-9943-C9A3D6CF5631}"/>
                </a:ext>
              </a:extLst>
            </p:cNvPr>
            <p:cNvSpPr/>
            <p:nvPr/>
          </p:nvSpPr>
          <p:spPr>
            <a:xfrm>
              <a:off x="9911649" y="2307110"/>
              <a:ext cx="574675" cy="574675"/>
            </a:xfrm>
            <a:custGeom>
              <a:avLst/>
              <a:gdLst/>
              <a:ahLst/>
              <a:cxnLst/>
              <a:rect l="l" t="t" r="r" b="b"/>
              <a:pathLst>
                <a:path w="574675" h="574675">
                  <a:moveTo>
                    <a:pt x="287147" y="0"/>
                  </a:moveTo>
                  <a:lnTo>
                    <a:pt x="240570" y="3758"/>
                  </a:lnTo>
                  <a:lnTo>
                    <a:pt x="196387" y="14639"/>
                  </a:lnTo>
                  <a:lnTo>
                    <a:pt x="155187" y="32050"/>
                  </a:lnTo>
                  <a:lnTo>
                    <a:pt x="117562" y="55402"/>
                  </a:lnTo>
                  <a:lnTo>
                    <a:pt x="84104" y="84102"/>
                  </a:lnTo>
                  <a:lnTo>
                    <a:pt x="55403" y="117559"/>
                  </a:lnTo>
                  <a:lnTo>
                    <a:pt x="32051" y="155182"/>
                  </a:lnTo>
                  <a:lnTo>
                    <a:pt x="14639" y="196380"/>
                  </a:lnTo>
                  <a:lnTo>
                    <a:pt x="3758" y="240561"/>
                  </a:lnTo>
                  <a:lnTo>
                    <a:pt x="0" y="287134"/>
                  </a:lnTo>
                  <a:lnTo>
                    <a:pt x="3758" y="333710"/>
                  </a:lnTo>
                  <a:lnTo>
                    <a:pt x="14639" y="377894"/>
                  </a:lnTo>
                  <a:lnTo>
                    <a:pt x="32051" y="419093"/>
                  </a:lnTo>
                  <a:lnTo>
                    <a:pt x="55403" y="456718"/>
                  </a:lnTo>
                  <a:lnTo>
                    <a:pt x="84104" y="490177"/>
                  </a:lnTo>
                  <a:lnTo>
                    <a:pt x="117562" y="518878"/>
                  </a:lnTo>
                  <a:lnTo>
                    <a:pt x="155187" y="542230"/>
                  </a:lnTo>
                  <a:lnTo>
                    <a:pt x="196387" y="559642"/>
                  </a:lnTo>
                  <a:lnTo>
                    <a:pt x="240570" y="570522"/>
                  </a:lnTo>
                  <a:lnTo>
                    <a:pt x="287147" y="574281"/>
                  </a:lnTo>
                  <a:lnTo>
                    <a:pt x="333723" y="570522"/>
                  </a:lnTo>
                  <a:lnTo>
                    <a:pt x="377906" y="559642"/>
                  </a:lnTo>
                  <a:lnTo>
                    <a:pt x="399883" y="550354"/>
                  </a:lnTo>
                  <a:lnTo>
                    <a:pt x="287147" y="550354"/>
                  </a:lnTo>
                  <a:lnTo>
                    <a:pt x="239895" y="546105"/>
                  </a:lnTo>
                  <a:lnTo>
                    <a:pt x="195398" y="533859"/>
                  </a:lnTo>
                  <a:lnTo>
                    <a:pt x="154403" y="514364"/>
                  </a:lnTo>
                  <a:lnTo>
                    <a:pt x="117660" y="488370"/>
                  </a:lnTo>
                  <a:lnTo>
                    <a:pt x="85918" y="456626"/>
                  </a:lnTo>
                  <a:lnTo>
                    <a:pt x="59926" y="419881"/>
                  </a:lnTo>
                  <a:lnTo>
                    <a:pt x="40432" y="378884"/>
                  </a:lnTo>
                  <a:lnTo>
                    <a:pt x="28187" y="334386"/>
                  </a:lnTo>
                  <a:lnTo>
                    <a:pt x="23939" y="287134"/>
                  </a:lnTo>
                  <a:lnTo>
                    <a:pt x="28187" y="239886"/>
                  </a:lnTo>
                  <a:lnTo>
                    <a:pt x="40432" y="195390"/>
                  </a:lnTo>
                  <a:lnTo>
                    <a:pt x="59926" y="154396"/>
                  </a:lnTo>
                  <a:lnTo>
                    <a:pt x="85918" y="117652"/>
                  </a:lnTo>
                  <a:lnTo>
                    <a:pt x="117660" y="85909"/>
                  </a:lnTo>
                  <a:lnTo>
                    <a:pt x="154403" y="59916"/>
                  </a:lnTo>
                  <a:lnTo>
                    <a:pt x="195398" y="40421"/>
                  </a:lnTo>
                  <a:lnTo>
                    <a:pt x="239895" y="28175"/>
                  </a:lnTo>
                  <a:lnTo>
                    <a:pt x="287147" y="23926"/>
                  </a:lnTo>
                  <a:lnTo>
                    <a:pt x="399883" y="23926"/>
                  </a:lnTo>
                  <a:lnTo>
                    <a:pt x="377906" y="14639"/>
                  </a:lnTo>
                  <a:lnTo>
                    <a:pt x="333723" y="3758"/>
                  </a:lnTo>
                  <a:lnTo>
                    <a:pt x="287147" y="0"/>
                  </a:lnTo>
                  <a:close/>
                </a:path>
                <a:path w="574675" h="574675">
                  <a:moveTo>
                    <a:pt x="399883" y="23926"/>
                  </a:moveTo>
                  <a:lnTo>
                    <a:pt x="287147" y="23926"/>
                  </a:lnTo>
                  <a:lnTo>
                    <a:pt x="334398" y="28175"/>
                  </a:lnTo>
                  <a:lnTo>
                    <a:pt x="378895" y="40421"/>
                  </a:lnTo>
                  <a:lnTo>
                    <a:pt x="419890" y="59916"/>
                  </a:lnTo>
                  <a:lnTo>
                    <a:pt x="456633" y="85909"/>
                  </a:lnTo>
                  <a:lnTo>
                    <a:pt x="488375" y="117652"/>
                  </a:lnTo>
                  <a:lnTo>
                    <a:pt x="514367" y="154396"/>
                  </a:lnTo>
                  <a:lnTo>
                    <a:pt x="533861" y="195390"/>
                  </a:lnTo>
                  <a:lnTo>
                    <a:pt x="546106" y="239886"/>
                  </a:lnTo>
                  <a:lnTo>
                    <a:pt x="550354" y="287134"/>
                  </a:lnTo>
                  <a:lnTo>
                    <a:pt x="546106" y="334386"/>
                  </a:lnTo>
                  <a:lnTo>
                    <a:pt x="533861" y="378884"/>
                  </a:lnTo>
                  <a:lnTo>
                    <a:pt x="514367" y="419881"/>
                  </a:lnTo>
                  <a:lnTo>
                    <a:pt x="488375" y="456626"/>
                  </a:lnTo>
                  <a:lnTo>
                    <a:pt x="456633" y="488370"/>
                  </a:lnTo>
                  <a:lnTo>
                    <a:pt x="419890" y="514364"/>
                  </a:lnTo>
                  <a:lnTo>
                    <a:pt x="378895" y="533859"/>
                  </a:lnTo>
                  <a:lnTo>
                    <a:pt x="334398" y="546105"/>
                  </a:lnTo>
                  <a:lnTo>
                    <a:pt x="287147" y="550354"/>
                  </a:lnTo>
                  <a:lnTo>
                    <a:pt x="399883" y="550354"/>
                  </a:lnTo>
                  <a:lnTo>
                    <a:pt x="456731" y="518878"/>
                  </a:lnTo>
                  <a:lnTo>
                    <a:pt x="490189" y="490177"/>
                  </a:lnTo>
                  <a:lnTo>
                    <a:pt x="518890" y="456718"/>
                  </a:lnTo>
                  <a:lnTo>
                    <a:pt x="542242" y="419093"/>
                  </a:lnTo>
                  <a:lnTo>
                    <a:pt x="559654" y="377894"/>
                  </a:lnTo>
                  <a:lnTo>
                    <a:pt x="570535" y="333710"/>
                  </a:lnTo>
                  <a:lnTo>
                    <a:pt x="574294" y="287134"/>
                  </a:lnTo>
                  <a:lnTo>
                    <a:pt x="570535" y="240561"/>
                  </a:lnTo>
                  <a:lnTo>
                    <a:pt x="559654" y="196380"/>
                  </a:lnTo>
                  <a:lnTo>
                    <a:pt x="542242" y="155182"/>
                  </a:lnTo>
                  <a:lnTo>
                    <a:pt x="518890" y="117559"/>
                  </a:lnTo>
                  <a:lnTo>
                    <a:pt x="490189" y="84102"/>
                  </a:lnTo>
                  <a:lnTo>
                    <a:pt x="456731" y="55402"/>
                  </a:lnTo>
                  <a:lnTo>
                    <a:pt x="419106" y="32050"/>
                  </a:lnTo>
                  <a:lnTo>
                    <a:pt x="399883" y="23926"/>
                  </a:lnTo>
                  <a:close/>
                </a:path>
              </a:pathLst>
            </a:custGeom>
            <a:solidFill>
              <a:srgbClr val="2CB34A"/>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8" name="Group 37">
            <a:extLst>
              <a:ext uri="{FF2B5EF4-FFF2-40B4-BE49-F238E27FC236}">
                <a16:creationId xmlns:a16="http://schemas.microsoft.com/office/drawing/2014/main" id="{9EBE651A-04E5-418D-92FC-F78B3DD4CBD1}"/>
              </a:ext>
            </a:extLst>
          </p:cNvPr>
          <p:cNvGrpSpPr/>
          <p:nvPr/>
        </p:nvGrpSpPr>
        <p:grpSpPr>
          <a:xfrm>
            <a:off x="4226329" y="1881386"/>
            <a:ext cx="666750" cy="666750"/>
            <a:chOff x="4168615" y="2198543"/>
            <a:chExt cx="666750" cy="666750"/>
          </a:xfrm>
        </p:grpSpPr>
        <p:sp>
          <p:nvSpPr>
            <p:cNvPr id="39" name="object 38">
              <a:extLst>
                <a:ext uri="{FF2B5EF4-FFF2-40B4-BE49-F238E27FC236}">
                  <a16:creationId xmlns:a16="http://schemas.microsoft.com/office/drawing/2014/main" id="{FAEC98D4-64E6-48AE-9DDD-E7962BA3B67E}"/>
                </a:ext>
              </a:extLst>
            </p:cNvPr>
            <p:cNvSpPr/>
            <p:nvPr/>
          </p:nvSpPr>
          <p:spPr>
            <a:xfrm>
              <a:off x="4168615" y="2198543"/>
              <a:ext cx="666750" cy="666750"/>
            </a:xfrm>
            <a:custGeom>
              <a:avLst/>
              <a:gdLst/>
              <a:ahLst/>
              <a:cxnLst/>
              <a:rect l="l" t="t" r="r" b="b"/>
              <a:pathLst>
                <a:path w="666750" h="666750">
                  <a:moveTo>
                    <a:pt x="333082" y="666165"/>
                  </a:moveTo>
                  <a:lnTo>
                    <a:pt x="382304" y="662554"/>
                  </a:lnTo>
                  <a:lnTo>
                    <a:pt x="429282" y="652063"/>
                  </a:lnTo>
                  <a:lnTo>
                    <a:pt x="473503" y="635208"/>
                  </a:lnTo>
                  <a:lnTo>
                    <a:pt x="514451" y="612504"/>
                  </a:lnTo>
                  <a:lnTo>
                    <a:pt x="551610" y="584467"/>
                  </a:lnTo>
                  <a:lnTo>
                    <a:pt x="584467" y="551610"/>
                  </a:lnTo>
                  <a:lnTo>
                    <a:pt x="612504" y="514451"/>
                  </a:lnTo>
                  <a:lnTo>
                    <a:pt x="635208" y="473503"/>
                  </a:lnTo>
                  <a:lnTo>
                    <a:pt x="652063" y="429282"/>
                  </a:lnTo>
                  <a:lnTo>
                    <a:pt x="662554" y="382304"/>
                  </a:lnTo>
                  <a:lnTo>
                    <a:pt x="666165" y="333082"/>
                  </a:lnTo>
                  <a:lnTo>
                    <a:pt x="662554" y="283861"/>
                  </a:lnTo>
                  <a:lnTo>
                    <a:pt x="652063" y="236883"/>
                  </a:lnTo>
                  <a:lnTo>
                    <a:pt x="635208" y="192662"/>
                  </a:lnTo>
                  <a:lnTo>
                    <a:pt x="612504" y="151714"/>
                  </a:lnTo>
                  <a:lnTo>
                    <a:pt x="584467" y="114554"/>
                  </a:lnTo>
                  <a:lnTo>
                    <a:pt x="551610" y="81698"/>
                  </a:lnTo>
                  <a:lnTo>
                    <a:pt x="514451" y="53660"/>
                  </a:lnTo>
                  <a:lnTo>
                    <a:pt x="473503" y="30957"/>
                  </a:lnTo>
                  <a:lnTo>
                    <a:pt x="429282" y="14102"/>
                  </a:lnTo>
                  <a:lnTo>
                    <a:pt x="382304" y="3611"/>
                  </a:lnTo>
                  <a:lnTo>
                    <a:pt x="333082" y="0"/>
                  </a:lnTo>
                  <a:lnTo>
                    <a:pt x="283861" y="3611"/>
                  </a:lnTo>
                  <a:lnTo>
                    <a:pt x="236883" y="14102"/>
                  </a:lnTo>
                  <a:lnTo>
                    <a:pt x="192662" y="30957"/>
                  </a:lnTo>
                  <a:lnTo>
                    <a:pt x="151714" y="53660"/>
                  </a:lnTo>
                  <a:lnTo>
                    <a:pt x="114554" y="81698"/>
                  </a:lnTo>
                  <a:lnTo>
                    <a:pt x="81698" y="114554"/>
                  </a:lnTo>
                  <a:lnTo>
                    <a:pt x="53660" y="151714"/>
                  </a:lnTo>
                  <a:lnTo>
                    <a:pt x="30957" y="192662"/>
                  </a:lnTo>
                  <a:lnTo>
                    <a:pt x="14102" y="236883"/>
                  </a:lnTo>
                  <a:lnTo>
                    <a:pt x="3611" y="283861"/>
                  </a:lnTo>
                  <a:lnTo>
                    <a:pt x="0" y="333082"/>
                  </a:lnTo>
                  <a:lnTo>
                    <a:pt x="3611" y="382304"/>
                  </a:lnTo>
                  <a:lnTo>
                    <a:pt x="14102" y="429282"/>
                  </a:lnTo>
                  <a:lnTo>
                    <a:pt x="30957" y="473503"/>
                  </a:lnTo>
                  <a:lnTo>
                    <a:pt x="53660" y="514451"/>
                  </a:lnTo>
                  <a:lnTo>
                    <a:pt x="81698" y="551610"/>
                  </a:lnTo>
                  <a:lnTo>
                    <a:pt x="114554" y="584467"/>
                  </a:lnTo>
                  <a:lnTo>
                    <a:pt x="151714" y="612504"/>
                  </a:lnTo>
                  <a:lnTo>
                    <a:pt x="192662" y="635208"/>
                  </a:lnTo>
                  <a:lnTo>
                    <a:pt x="236883" y="652063"/>
                  </a:lnTo>
                  <a:lnTo>
                    <a:pt x="283861" y="662554"/>
                  </a:lnTo>
                  <a:lnTo>
                    <a:pt x="333082" y="666165"/>
                  </a:lnTo>
                  <a:close/>
                </a:path>
              </a:pathLst>
            </a:custGeom>
            <a:ln w="12700">
              <a:solidFill>
                <a:srgbClr val="D7D8D6"/>
              </a:solidFill>
            </a:ln>
          </p:spPr>
          <p:txBody>
            <a:bodyPr wrap="square" lIns="0" tIns="0" rIns="0" bIns="0" rtlCol="0"/>
            <a:lstStyle/>
            <a:p>
              <a:endParaRPr/>
            </a:p>
          </p:txBody>
        </p:sp>
        <p:sp>
          <p:nvSpPr>
            <p:cNvPr id="40" name="object 39">
              <a:extLst>
                <a:ext uri="{FF2B5EF4-FFF2-40B4-BE49-F238E27FC236}">
                  <a16:creationId xmlns:a16="http://schemas.microsoft.com/office/drawing/2014/main" id="{DC9AE600-1B54-4A1B-879D-961EBF863936}"/>
                </a:ext>
              </a:extLst>
            </p:cNvPr>
            <p:cNvSpPr/>
            <p:nvPr/>
          </p:nvSpPr>
          <p:spPr>
            <a:xfrm>
              <a:off x="4214653" y="2244581"/>
              <a:ext cx="574675" cy="574675"/>
            </a:xfrm>
            <a:custGeom>
              <a:avLst/>
              <a:gdLst/>
              <a:ahLst/>
              <a:cxnLst/>
              <a:rect l="l" t="t" r="r" b="b"/>
              <a:pathLst>
                <a:path w="574675" h="574675">
                  <a:moveTo>
                    <a:pt x="287134" y="0"/>
                  </a:moveTo>
                  <a:lnTo>
                    <a:pt x="240558" y="3758"/>
                  </a:lnTo>
                  <a:lnTo>
                    <a:pt x="196375" y="14639"/>
                  </a:lnTo>
                  <a:lnTo>
                    <a:pt x="155177" y="32051"/>
                  </a:lnTo>
                  <a:lnTo>
                    <a:pt x="117554" y="55403"/>
                  </a:lnTo>
                  <a:lnTo>
                    <a:pt x="84097" y="84104"/>
                  </a:lnTo>
                  <a:lnTo>
                    <a:pt x="55398" y="117562"/>
                  </a:lnTo>
                  <a:lnTo>
                    <a:pt x="32048" y="155187"/>
                  </a:lnTo>
                  <a:lnTo>
                    <a:pt x="14637" y="196387"/>
                  </a:lnTo>
                  <a:lnTo>
                    <a:pt x="3757" y="240570"/>
                  </a:lnTo>
                  <a:lnTo>
                    <a:pt x="0" y="287147"/>
                  </a:lnTo>
                  <a:lnTo>
                    <a:pt x="3757" y="333719"/>
                  </a:lnTo>
                  <a:lnTo>
                    <a:pt x="14637" y="377900"/>
                  </a:lnTo>
                  <a:lnTo>
                    <a:pt x="32048" y="419098"/>
                  </a:lnTo>
                  <a:lnTo>
                    <a:pt x="55398" y="456721"/>
                  </a:lnTo>
                  <a:lnTo>
                    <a:pt x="84097" y="490178"/>
                  </a:lnTo>
                  <a:lnTo>
                    <a:pt x="117554" y="518878"/>
                  </a:lnTo>
                  <a:lnTo>
                    <a:pt x="155177" y="542230"/>
                  </a:lnTo>
                  <a:lnTo>
                    <a:pt x="196375" y="559642"/>
                  </a:lnTo>
                  <a:lnTo>
                    <a:pt x="240558" y="570522"/>
                  </a:lnTo>
                  <a:lnTo>
                    <a:pt x="287134" y="574281"/>
                  </a:lnTo>
                  <a:lnTo>
                    <a:pt x="333710" y="570522"/>
                  </a:lnTo>
                  <a:lnTo>
                    <a:pt x="377894" y="559642"/>
                  </a:lnTo>
                  <a:lnTo>
                    <a:pt x="399870" y="550354"/>
                  </a:lnTo>
                  <a:lnTo>
                    <a:pt x="287134" y="550354"/>
                  </a:lnTo>
                  <a:lnTo>
                    <a:pt x="239882" y="546105"/>
                  </a:lnTo>
                  <a:lnTo>
                    <a:pt x="195385" y="533859"/>
                  </a:lnTo>
                  <a:lnTo>
                    <a:pt x="154390" y="514365"/>
                  </a:lnTo>
                  <a:lnTo>
                    <a:pt x="117647" y="488371"/>
                  </a:lnTo>
                  <a:lnTo>
                    <a:pt x="85905" y="456628"/>
                  </a:lnTo>
                  <a:lnTo>
                    <a:pt x="59913" y="419885"/>
                  </a:lnTo>
                  <a:lnTo>
                    <a:pt x="40420" y="378890"/>
                  </a:lnTo>
                  <a:lnTo>
                    <a:pt x="28174" y="334394"/>
                  </a:lnTo>
                  <a:lnTo>
                    <a:pt x="23926" y="287147"/>
                  </a:lnTo>
                  <a:lnTo>
                    <a:pt x="28174" y="239895"/>
                  </a:lnTo>
                  <a:lnTo>
                    <a:pt x="40420" y="195396"/>
                  </a:lnTo>
                  <a:lnTo>
                    <a:pt x="59913" y="154400"/>
                  </a:lnTo>
                  <a:lnTo>
                    <a:pt x="85905" y="117655"/>
                  </a:lnTo>
                  <a:lnTo>
                    <a:pt x="117647" y="85910"/>
                  </a:lnTo>
                  <a:lnTo>
                    <a:pt x="154390" y="59916"/>
                  </a:lnTo>
                  <a:lnTo>
                    <a:pt x="195385" y="40421"/>
                  </a:lnTo>
                  <a:lnTo>
                    <a:pt x="239882" y="28175"/>
                  </a:lnTo>
                  <a:lnTo>
                    <a:pt x="287134" y="23926"/>
                  </a:lnTo>
                  <a:lnTo>
                    <a:pt x="399870" y="23926"/>
                  </a:lnTo>
                  <a:lnTo>
                    <a:pt x="377894" y="14639"/>
                  </a:lnTo>
                  <a:lnTo>
                    <a:pt x="333710" y="3758"/>
                  </a:lnTo>
                  <a:lnTo>
                    <a:pt x="287134" y="0"/>
                  </a:lnTo>
                  <a:close/>
                </a:path>
                <a:path w="574675" h="574675">
                  <a:moveTo>
                    <a:pt x="399870" y="23926"/>
                  </a:moveTo>
                  <a:lnTo>
                    <a:pt x="287134" y="23926"/>
                  </a:lnTo>
                  <a:lnTo>
                    <a:pt x="334386" y="28175"/>
                  </a:lnTo>
                  <a:lnTo>
                    <a:pt x="378884" y="40421"/>
                  </a:lnTo>
                  <a:lnTo>
                    <a:pt x="419881" y="59916"/>
                  </a:lnTo>
                  <a:lnTo>
                    <a:pt x="456626" y="85910"/>
                  </a:lnTo>
                  <a:lnTo>
                    <a:pt x="488370" y="117655"/>
                  </a:lnTo>
                  <a:lnTo>
                    <a:pt x="514364" y="154400"/>
                  </a:lnTo>
                  <a:lnTo>
                    <a:pt x="533859" y="195396"/>
                  </a:lnTo>
                  <a:lnTo>
                    <a:pt x="546105" y="239895"/>
                  </a:lnTo>
                  <a:lnTo>
                    <a:pt x="550354" y="287147"/>
                  </a:lnTo>
                  <a:lnTo>
                    <a:pt x="546105" y="334394"/>
                  </a:lnTo>
                  <a:lnTo>
                    <a:pt x="533859" y="378890"/>
                  </a:lnTo>
                  <a:lnTo>
                    <a:pt x="514364" y="419885"/>
                  </a:lnTo>
                  <a:lnTo>
                    <a:pt x="488370" y="456628"/>
                  </a:lnTo>
                  <a:lnTo>
                    <a:pt x="456626" y="488371"/>
                  </a:lnTo>
                  <a:lnTo>
                    <a:pt x="419881" y="514365"/>
                  </a:lnTo>
                  <a:lnTo>
                    <a:pt x="378884" y="533859"/>
                  </a:lnTo>
                  <a:lnTo>
                    <a:pt x="334386" y="546105"/>
                  </a:lnTo>
                  <a:lnTo>
                    <a:pt x="287134" y="550354"/>
                  </a:lnTo>
                  <a:lnTo>
                    <a:pt x="399870" y="550354"/>
                  </a:lnTo>
                  <a:lnTo>
                    <a:pt x="456718" y="518878"/>
                  </a:lnTo>
                  <a:lnTo>
                    <a:pt x="490177" y="490178"/>
                  </a:lnTo>
                  <a:lnTo>
                    <a:pt x="518878" y="456721"/>
                  </a:lnTo>
                  <a:lnTo>
                    <a:pt x="542230" y="419098"/>
                  </a:lnTo>
                  <a:lnTo>
                    <a:pt x="559642" y="377900"/>
                  </a:lnTo>
                  <a:lnTo>
                    <a:pt x="570522" y="333719"/>
                  </a:lnTo>
                  <a:lnTo>
                    <a:pt x="574281" y="287147"/>
                  </a:lnTo>
                  <a:lnTo>
                    <a:pt x="570522" y="240570"/>
                  </a:lnTo>
                  <a:lnTo>
                    <a:pt x="559642" y="196387"/>
                  </a:lnTo>
                  <a:lnTo>
                    <a:pt x="542230" y="155187"/>
                  </a:lnTo>
                  <a:lnTo>
                    <a:pt x="518878" y="117562"/>
                  </a:lnTo>
                  <a:lnTo>
                    <a:pt x="490177" y="84104"/>
                  </a:lnTo>
                  <a:lnTo>
                    <a:pt x="456718" y="55403"/>
                  </a:lnTo>
                  <a:lnTo>
                    <a:pt x="419093" y="32051"/>
                  </a:lnTo>
                  <a:lnTo>
                    <a:pt x="399870" y="23926"/>
                  </a:lnTo>
                  <a:close/>
                </a:path>
              </a:pathLst>
            </a:custGeom>
            <a:solidFill>
              <a:srgbClr val="C3D82E"/>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grpSp>
          <p:nvGrpSpPr>
            <p:cNvPr id="41" name="Group 40">
              <a:extLst>
                <a:ext uri="{FF2B5EF4-FFF2-40B4-BE49-F238E27FC236}">
                  <a16:creationId xmlns:a16="http://schemas.microsoft.com/office/drawing/2014/main" id="{319494F5-4925-4B51-B563-A70AF3FA01DC}"/>
                </a:ext>
              </a:extLst>
            </p:cNvPr>
            <p:cNvGrpSpPr/>
            <p:nvPr/>
          </p:nvGrpSpPr>
          <p:grpSpPr>
            <a:xfrm>
              <a:off x="4322285" y="2394168"/>
              <a:ext cx="359410" cy="275501"/>
              <a:chOff x="4322285" y="2423968"/>
              <a:chExt cx="359410" cy="275501"/>
            </a:xfrm>
          </p:grpSpPr>
          <p:sp>
            <p:nvSpPr>
              <p:cNvPr id="42" name="object 40">
                <a:extLst>
                  <a:ext uri="{FF2B5EF4-FFF2-40B4-BE49-F238E27FC236}">
                    <a16:creationId xmlns:a16="http://schemas.microsoft.com/office/drawing/2014/main" id="{3ED22936-B106-4AEA-9FD6-1BCEBD2F4B4B}"/>
                  </a:ext>
                </a:extLst>
              </p:cNvPr>
              <p:cNvSpPr/>
              <p:nvPr/>
            </p:nvSpPr>
            <p:spPr>
              <a:xfrm>
                <a:off x="4322285" y="2423968"/>
                <a:ext cx="359410" cy="215900"/>
              </a:xfrm>
              <a:custGeom>
                <a:avLst/>
                <a:gdLst/>
                <a:ahLst/>
                <a:cxnLst/>
                <a:rect l="l" t="t" r="r" b="b"/>
                <a:pathLst>
                  <a:path w="359409" h="215900">
                    <a:moveTo>
                      <a:pt x="79527" y="56299"/>
                    </a:moveTo>
                    <a:lnTo>
                      <a:pt x="48606" y="62558"/>
                    </a:lnTo>
                    <a:lnTo>
                      <a:pt x="23323" y="79616"/>
                    </a:lnTo>
                    <a:lnTo>
                      <a:pt x="6261" y="104894"/>
                    </a:lnTo>
                    <a:lnTo>
                      <a:pt x="0" y="135813"/>
                    </a:lnTo>
                    <a:lnTo>
                      <a:pt x="6261" y="166742"/>
                    </a:lnTo>
                    <a:lnTo>
                      <a:pt x="23323" y="192028"/>
                    </a:lnTo>
                    <a:lnTo>
                      <a:pt x="48606" y="209092"/>
                    </a:lnTo>
                    <a:lnTo>
                      <a:pt x="79527" y="215353"/>
                    </a:lnTo>
                    <a:lnTo>
                      <a:pt x="126250" y="215353"/>
                    </a:lnTo>
                    <a:lnTo>
                      <a:pt x="131610" y="209994"/>
                    </a:lnTo>
                    <a:lnTo>
                      <a:pt x="131610" y="196773"/>
                    </a:lnTo>
                    <a:lnTo>
                      <a:pt x="126250" y="191414"/>
                    </a:lnTo>
                    <a:lnTo>
                      <a:pt x="79527" y="191414"/>
                    </a:lnTo>
                    <a:lnTo>
                      <a:pt x="57908" y="187038"/>
                    </a:lnTo>
                    <a:lnTo>
                      <a:pt x="40236" y="175110"/>
                    </a:lnTo>
                    <a:lnTo>
                      <a:pt x="28313" y="157435"/>
                    </a:lnTo>
                    <a:lnTo>
                      <a:pt x="23939" y="135813"/>
                    </a:lnTo>
                    <a:lnTo>
                      <a:pt x="28313" y="114194"/>
                    </a:lnTo>
                    <a:lnTo>
                      <a:pt x="40236" y="96523"/>
                    </a:lnTo>
                    <a:lnTo>
                      <a:pt x="57908" y="84600"/>
                    </a:lnTo>
                    <a:lnTo>
                      <a:pt x="79527" y="80225"/>
                    </a:lnTo>
                    <a:lnTo>
                      <a:pt x="125722" y="80225"/>
                    </a:lnTo>
                    <a:lnTo>
                      <a:pt x="133191" y="61760"/>
                    </a:lnTo>
                    <a:lnTo>
                      <a:pt x="106108" y="61760"/>
                    </a:lnTo>
                    <a:lnTo>
                      <a:pt x="100185" y="59454"/>
                    </a:lnTo>
                    <a:lnTo>
                      <a:pt x="93870" y="57738"/>
                    </a:lnTo>
                    <a:lnTo>
                      <a:pt x="87029" y="56668"/>
                    </a:lnTo>
                    <a:lnTo>
                      <a:pt x="79527" y="56299"/>
                    </a:lnTo>
                    <a:close/>
                  </a:path>
                  <a:path w="359409" h="215900">
                    <a:moveTo>
                      <a:pt x="345696" y="119633"/>
                    </a:moveTo>
                    <a:lnTo>
                      <a:pt x="299110" y="119633"/>
                    </a:lnTo>
                    <a:lnTo>
                      <a:pt x="313071" y="122459"/>
                    </a:lnTo>
                    <a:lnTo>
                      <a:pt x="324480" y="130159"/>
                    </a:lnTo>
                    <a:lnTo>
                      <a:pt x="332177" y="141568"/>
                    </a:lnTo>
                    <a:lnTo>
                      <a:pt x="335000" y="155524"/>
                    </a:lnTo>
                    <a:lnTo>
                      <a:pt x="332177" y="169484"/>
                    </a:lnTo>
                    <a:lnTo>
                      <a:pt x="324480" y="180894"/>
                    </a:lnTo>
                    <a:lnTo>
                      <a:pt x="313071" y="188590"/>
                    </a:lnTo>
                    <a:lnTo>
                      <a:pt x="299110" y="191414"/>
                    </a:lnTo>
                    <a:lnTo>
                      <a:pt x="232689" y="191414"/>
                    </a:lnTo>
                    <a:lnTo>
                      <a:pt x="227329" y="196773"/>
                    </a:lnTo>
                    <a:lnTo>
                      <a:pt x="227329" y="209994"/>
                    </a:lnTo>
                    <a:lnTo>
                      <a:pt x="232689" y="215353"/>
                    </a:lnTo>
                    <a:lnTo>
                      <a:pt x="299110" y="215353"/>
                    </a:lnTo>
                    <a:lnTo>
                      <a:pt x="322371" y="210643"/>
                    </a:lnTo>
                    <a:lnTo>
                      <a:pt x="341387" y="197807"/>
                    </a:lnTo>
                    <a:lnTo>
                      <a:pt x="354219" y="178786"/>
                    </a:lnTo>
                    <a:lnTo>
                      <a:pt x="358927" y="155524"/>
                    </a:lnTo>
                    <a:lnTo>
                      <a:pt x="354219" y="132263"/>
                    </a:lnTo>
                    <a:lnTo>
                      <a:pt x="345696" y="119633"/>
                    </a:lnTo>
                    <a:close/>
                  </a:path>
                  <a:path w="359409" h="215900">
                    <a:moveTo>
                      <a:pt x="259519" y="23926"/>
                    </a:moveTo>
                    <a:lnTo>
                      <a:pt x="197764" y="23926"/>
                    </a:lnTo>
                    <a:lnTo>
                      <a:pt x="225952" y="29631"/>
                    </a:lnTo>
                    <a:lnTo>
                      <a:pt x="248997" y="45178"/>
                    </a:lnTo>
                    <a:lnTo>
                      <a:pt x="264549" y="68219"/>
                    </a:lnTo>
                    <a:lnTo>
                      <a:pt x="270114" y="95707"/>
                    </a:lnTo>
                    <a:lnTo>
                      <a:pt x="270207" y="100415"/>
                    </a:lnTo>
                    <a:lnTo>
                      <a:pt x="270040" y="102920"/>
                    </a:lnTo>
                    <a:lnTo>
                      <a:pt x="269405" y="107721"/>
                    </a:lnTo>
                    <a:lnTo>
                      <a:pt x="269125" y="109321"/>
                    </a:lnTo>
                    <a:lnTo>
                      <a:pt x="267881" y="115468"/>
                    </a:lnTo>
                    <a:lnTo>
                      <a:pt x="269671" y="120141"/>
                    </a:lnTo>
                    <a:lnTo>
                      <a:pt x="277114" y="125679"/>
                    </a:lnTo>
                    <a:lnTo>
                      <a:pt x="282117" y="126022"/>
                    </a:lnTo>
                    <a:lnTo>
                      <a:pt x="293217" y="120040"/>
                    </a:lnTo>
                    <a:lnTo>
                      <a:pt x="297573" y="119633"/>
                    </a:lnTo>
                    <a:lnTo>
                      <a:pt x="345696" y="119633"/>
                    </a:lnTo>
                    <a:lnTo>
                      <a:pt x="341387" y="113247"/>
                    </a:lnTo>
                    <a:lnTo>
                      <a:pt x="322371" y="100415"/>
                    </a:lnTo>
                    <a:lnTo>
                      <a:pt x="300867" y="96062"/>
                    </a:lnTo>
                    <a:lnTo>
                      <a:pt x="294182" y="96062"/>
                    </a:lnTo>
                    <a:lnTo>
                      <a:pt x="286498" y="58689"/>
                    </a:lnTo>
                    <a:lnTo>
                      <a:pt x="265799" y="28152"/>
                    </a:lnTo>
                    <a:lnTo>
                      <a:pt x="259519" y="23926"/>
                    </a:lnTo>
                    <a:close/>
                  </a:path>
                  <a:path w="359409" h="215900">
                    <a:moveTo>
                      <a:pt x="299110" y="95707"/>
                    </a:moveTo>
                    <a:lnTo>
                      <a:pt x="296062" y="95796"/>
                    </a:lnTo>
                    <a:lnTo>
                      <a:pt x="294182" y="96062"/>
                    </a:lnTo>
                    <a:lnTo>
                      <a:pt x="300867" y="96062"/>
                    </a:lnTo>
                    <a:lnTo>
                      <a:pt x="299110" y="95707"/>
                    </a:lnTo>
                    <a:close/>
                  </a:path>
                  <a:path w="359409" h="215900">
                    <a:moveTo>
                      <a:pt x="125722" y="80225"/>
                    </a:moveTo>
                    <a:lnTo>
                      <a:pt x="79527" y="80225"/>
                    </a:lnTo>
                    <a:lnTo>
                      <a:pt x="87195" y="80829"/>
                    </a:lnTo>
                    <a:lnTo>
                      <a:pt x="93895" y="82607"/>
                    </a:lnTo>
                    <a:lnTo>
                      <a:pt x="100203" y="85508"/>
                    </a:lnTo>
                    <a:lnTo>
                      <a:pt x="106692" y="89484"/>
                    </a:lnTo>
                    <a:lnTo>
                      <a:pt x="110007" y="91693"/>
                    </a:lnTo>
                    <a:lnTo>
                      <a:pt x="114211" y="92087"/>
                    </a:lnTo>
                    <a:lnTo>
                      <a:pt x="121564" y="89065"/>
                    </a:lnTo>
                    <a:lnTo>
                      <a:pt x="124256" y="85813"/>
                    </a:lnTo>
                    <a:lnTo>
                      <a:pt x="125044" y="81902"/>
                    </a:lnTo>
                    <a:lnTo>
                      <a:pt x="125722" y="80225"/>
                    </a:lnTo>
                    <a:close/>
                  </a:path>
                  <a:path w="359409" h="215900">
                    <a:moveTo>
                      <a:pt x="197764" y="0"/>
                    </a:moveTo>
                    <a:lnTo>
                      <a:pt x="168105" y="4506"/>
                    </a:lnTo>
                    <a:lnTo>
                      <a:pt x="141868" y="17164"/>
                    </a:lnTo>
                    <a:lnTo>
                      <a:pt x="120665" y="36679"/>
                    </a:lnTo>
                    <a:lnTo>
                      <a:pt x="106108" y="61760"/>
                    </a:lnTo>
                    <a:lnTo>
                      <a:pt x="133191" y="61760"/>
                    </a:lnTo>
                    <a:lnTo>
                      <a:pt x="134349" y="58897"/>
                    </a:lnTo>
                    <a:lnTo>
                      <a:pt x="150888" y="40517"/>
                    </a:lnTo>
                    <a:lnTo>
                      <a:pt x="172685" y="28336"/>
                    </a:lnTo>
                    <a:lnTo>
                      <a:pt x="197764" y="23926"/>
                    </a:lnTo>
                    <a:lnTo>
                      <a:pt x="259519" y="23926"/>
                    </a:lnTo>
                    <a:lnTo>
                      <a:pt x="235187" y="7555"/>
                    </a:lnTo>
                    <a:lnTo>
                      <a:pt x="197764" y="0"/>
                    </a:lnTo>
                    <a:close/>
                  </a:path>
                </a:pathLst>
              </a:custGeom>
              <a:solidFill>
                <a:srgbClr val="C3D82E"/>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 name="object 41">
                <a:extLst>
                  <a:ext uri="{FF2B5EF4-FFF2-40B4-BE49-F238E27FC236}">
                    <a16:creationId xmlns:a16="http://schemas.microsoft.com/office/drawing/2014/main" id="{22BBB082-531F-428D-8FFC-A4654C682E50}"/>
                  </a:ext>
                </a:extLst>
              </p:cNvPr>
              <p:cNvSpPr/>
              <p:nvPr/>
            </p:nvSpPr>
            <p:spPr>
              <a:xfrm>
                <a:off x="4452673" y="2507699"/>
                <a:ext cx="98425" cy="191770"/>
              </a:xfrm>
              <a:custGeom>
                <a:avLst/>
                <a:gdLst/>
                <a:ahLst/>
                <a:cxnLst/>
                <a:rect l="l" t="t" r="r" b="b"/>
                <a:pathLst>
                  <a:path w="98425" h="191769">
                    <a:moveTo>
                      <a:pt x="60985" y="40843"/>
                    </a:moveTo>
                    <a:lnTo>
                      <a:pt x="37058" y="40843"/>
                    </a:lnTo>
                    <a:lnTo>
                      <a:pt x="37058" y="186067"/>
                    </a:lnTo>
                    <a:lnTo>
                      <a:pt x="42418" y="191427"/>
                    </a:lnTo>
                    <a:lnTo>
                      <a:pt x="55626" y="191427"/>
                    </a:lnTo>
                    <a:lnTo>
                      <a:pt x="60985" y="186067"/>
                    </a:lnTo>
                    <a:lnTo>
                      <a:pt x="60985" y="40843"/>
                    </a:lnTo>
                    <a:close/>
                  </a:path>
                  <a:path w="98425" h="191769">
                    <a:moveTo>
                      <a:pt x="50584" y="0"/>
                    </a:moveTo>
                    <a:lnTo>
                      <a:pt x="47472" y="0"/>
                    </a:lnTo>
                    <a:lnTo>
                      <a:pt x="45923" y="317"/>
                    </a:lnTo>
                    <a:lnTo>
                      <a:pt x="42989" y="1523"/>
                    </a:lnTo>
                    <a:lnTo>
                      <a:pt x="41668" y="2400"/>
                    </a:lnTo>
                    <a:lnTo>
                      <a:pt x="0" y="44068"/>
                    </a:lnTo>
                    <a:lnTo>
                      <a:pt x="0" y="51638"/>
                    </a:lnTo>
                    <a:lnTo>
                      <a:pt x="9347" y="60985"/>
                    </a:lnTo>
                    <a:lnTo>
                      <a:pt x="16916" y="60985"/>
                    </a:lnTo>
                    <a:lnTo>
                      <a:pt x="37058" y="40843"/>
                    </a:lnTo>
                    <a:lnTo>
                      <a:pt x="94830" y="40843"/>
                    </a:lnTo>
                    <a:lnTo>
                      <a:pt x="56388" y="2400"/>
                    </a:lnTo>
                    <a:lnTo>
                      <a:pt x="55067" y="1523"/>
                    </a:lnTo>
                    <a:lnTo>
                      <a:pt x="52133" y="317"/>
                    </a:lnTo>
                    <a:lnTo>
                      <a:pt x="50584" y="0"/>
                    </a:lnTo>
                    <a:close/>
                  </a:path>
                  <a:path w="98425" h="191769">
                    <a:moveTo>
                      <a:pt x="94830" y="40843"/>
                    </a:moveTo>
                    <a:lnTo>
                      <a:pt x="60985" y="40843"/>
                    </a:lnTo>
                    <a:lnTo>
                      <a:pt x="81127" y="60985"/>
                    </a:lnTo>
                    <a:lnTo>
                      <a:pt x="88696" y="60985"/>
                    </a:lnTo>
                    <a:lnTo>
                      <a:pt x="98056" y="51638"/>
                    </a:lnTo>
                    <a:lnTo>
                      <a:pt x="98056" y="44068"/>
                    </a:lnTo>
                    <a:lnTo>
                      <a:pt x="94830" y="40843"/>
                    </a:lnTo>
                    <a:close/>
                  </a:path>
                </a:pathLst>
              </a:custGeom>
              <a:solidFill>
                <a:srgbClr val="C3D82E"/>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4" name="Group 43">
            <a:extLst>
              <a:ext uri="{FF2B5EF4-FFF2-40B4-BE49-F238E27FC236}">
                <a16:creationId xmlns:a16="http://schemas.microsoft.com/office/drawing/2014/main" id="{4EA67C1A-DD78-4B2D-A03A-ED3AE808F25C}"/>
              </a:ext>
            </a:extLst>
          </p:cNvPr>
          <p:cNvGrpSpPr/>
          <p:nvPr/>
        </p:nvGrpSpPr>
        <p:grpSpPr>
          <a:xfrm>
            <a:off x="5207018" y="4064728"/>
            <a:ext cx="1069848" cy="342900"/>
            <a:chOff x="5391501" y="4395989"/>
            <a:chExt cx="728980" cy="342900"/>
          </a:xfrm>
        </p:grpSpPr>
        <p:sp>
          <p:nvSpPr>
            <p:cNvPr id="45" name="object 44">
              <a:extLst>
                <a:ext uri="{FF2B5EF4-FFF2-40B4-BE49-F238E27FC236}">
                  <a16:creationId xmlns:a16="http://schemas.microsoft.com/office/drawing/2014/main" id="{5AE08F1F-E9D0-4843-ACC2-1D1E25EE5C75}"/>
                </a:ext>
              </a:extLst>
            </p:cNvPr>
            <p:cNvSpPr/>
            <p:nvPr/>
          </p:nvSpPr>
          <p:spPr>
            <a:xfrm>
              <a:off x="5391501" y="4395989"/>
              <a:ext cx="728980" cy="342900"/>
            </a:xfrm>
            <a:custGeom>
              <a:avLst/>
              <a:gdLst/>
              <a:ahLst/>
              <a:cxnLst/>
              <a:rect l="l" t="t" r="r" b="b"/>
              <a:pathLst>
                <a:path w="728980" h="342900">
                  <a:moveTo>
                    <a:pt x="0" y="342900"/>
                  </a:moveTo>
                  <a:lnTo>
                    <a:pt x="728738" y="342900"/>
                  </a:lnTo>
                  <a:lnTo>
                    <a:pt x="728738" y="0"/>
                  </a:lnTo>
                  <a:lnTo>
                    <a:pt x="0" y="0"/>
                  </a:lnTo>
                  <a:lnTo>
                    <a:pt x="0" y="342900"/>
                  </a:lnTo>
                  <a:close/>
                </a:path>
              </a:pathLst>
            </a:custGeom>
            <a:solidFill>
              <a:srgbClr val="B2B5B6"/>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 name="object 45">
              <a:extLst>
                <a:ext uri="{FF2B5EF4-FFF2-40B4-BE49-F238E27FC236}">
                  <a16:creationId xmlns:a16="http://schemas.microsoft.com/office/drawing/2014/main" id="{9BFD764E-0EB2-4EC4-A010-EFA57A095F2B}"/>
                </a:ext>
              </a:extLst>
            </p:cNvPr>
            <p:cNvSpPr txBox="1"/>
            <p:nvPr/>
          </p:nvSpPr>
          <p:spPr>
            <a:xfrm>
              <a:off x="5445690" y="4512554"/>
              <a:ext cx="620603" cy="110066"/>
            </a:xfrm>
            <a:prstGeom prst="rect">
              <a:avLst/>
            </a:prstGeom>
          </p:spPr>
          <p:txBody>
            <a:bodyPr vert="horz" wrap="square" lIns="0" tIns="0" rIns="0" bIns="0" rtlCol="0">
              <a:spAutoFit/>
            </a:bodyPr>
            <a:lstStyle/>
            <a:p>
              <a:pPr marL="12700" algn="ctr">
                <a:lnSpc>
                  <a:spcPct val="100000"/>
                </a:lnSpc>
              </a:pPr>
              <a:r>
                <a:rPr sz="700" b="1" spc="5">
                  <a:solidFill>
                    <a:srgbClr val="FFFFFF"/>
                  </a:solidFill>
                  <a:latin typeface="Open Sans" panose="020B0606030504020204" pitchFamily="34" charset="0"/>
                  <a:ea typeface="Open Sans" panose="020B0606030504020204" pitchFamily="34" charset="0"/>
                  <a:cs typeface="Open Sans" panose="020B0606030504020204" pitchFamily="34" charset="0"/>
                </a:rPr>
                <a:t>Scalability</a:t>
              </a:r>
              <a:endParaRPr sz="7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7" name="Group 46">
            <a:extLst>
              <a:ext uri="{FF2B5EF4-FFF2-40B4-BE49-F238E27FC236}">
                <a16:creationId xmlns:a16="http://schemas.microsoft.com/office/drawing/2014/main" id="{27965664-F12A-4F1A-B989-A3322260F509}"/>
              </a:ext>
            </a:extLst>
          </p:cNvPr>
          <p:cNvGrpSpPr/>
          <p:nvPr/>
        </p:nvGrpSpPr>
        <p:grpSpPr>
          <a:xfrm>
            <a:off x="6298876" y="4064728"/>
            <a:ext cx="1020632" cy="342900"/>
            <a:chOff x="6169916" y="4395989"/>
            <a:chExt cx="1086244" cy="342900"/>
          </a:xfrm>
        </p:grpSpPr>
        <p:sp>
          <p:nvSpPr>
            <p:cNvPr id="48" name="object 46">
              <a:extLst>
                <a:ext uri="{FF2B5EF4-FFF2-40B4-BE49-F238E27FC236}">
                  <a16:creationId xmlns:a16="http://schemas.microsoft.com/office/drawing/2014/main" id="{E99BC76A-7141-47CC-826F-D933994AB7DB}"/>
                </a:ext>
              </a:extLst>
            </p:cNvPr>
            <p:cNvSpPr/>
            <p:nvPr/>
          </p:nvSpPr>
          <p:spPr>
            <a:xfrm>
              <a:off x="6169916" y="4395989"/>
              <a:ext cx="1086244" cy="342900"/>
            </a:xfrm>
            <a:custGeom>
              <a:avLst/>
              <a:gdLst/>
              <a:ahLst/>
              <a:cxnLst/>
              <a:rect l="l" t="t" r="r" b="b"/>
              <a:pathLst>
                <a:path w="937260" h="342900">
                  <a:moveTo>
                    <a:pt x="0" y="342900"/>
                  </a:moveTo>
                  <a:lnTo>
                    <a:pt x="936955" y="342900"/>
                  </a:lnTo>
                  <a:lnTo>
                    <a:pt x="936955" y="0"/>
                  </a:lnTo>
                  <a:lnTo>
                    <a:pt x="0" y="0"/>
                  </a:lnTo>
                  <a:lnTo>
                    <a:pt x="0" y="342900"/>
                  </a:lnTo>
                  <a:close/>
                </a:path>
              </a:pathLst>
            </a:custGeom>
            <a:solidFill>
              <a:srgbClr val="B2B5B6"/>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 name="object 47">
              <a:extLst>
                <a:ext uri="{FF2B5EF4-FFF2-40B4-BE49-F238E27FC236}">
                  <a16:creationId xmlns:a16="http://schemas.microsoft.com/office/drawing/2014/main" id="{006E0A5F-9E6B-475C-BDB2-D4AFBE7562E0}"/>
                </a:ext>
              </a:extLst>
            </p:cNvPr>
            <p:cNvSpPr txBox="1"/>
            <p:nvPr/>
          </p:nvSpPr>
          <p:spPr>
            <a:xfrm>
              <a:off x="6173827" y="4477027"/>
              <a:ext cx="1078418" cy="215444"/>
            </a:xfrm>
            <a:prstGeom prst="rect">
              <a:avLst/>
            </a:prstGeom>
          </p:spPr>
          <p:txBody>
            <a:bodyPr vert="horz" wrap="square" lIns="0" tIns="0" rIns="0" bIns="0" rtlCol="0">
              <a:spAutoFit/>
            </a:bodyPr>
            <a:lstStyle/>
            <a:p>
              <a:pPr marL="12700" algn="ctr">
                <a:lnSpc>
                  <a:spcPct val="100000"/>
                </a:lnSpc>
              </a:pPr>
              <a:r>
                <a:rPr sz="700" b="1" spc="5">
                  <a:solidFill>
                    <a:schemeClr val="bg1"/>
                  </a:solidFill>
                  <a:latin typeface="Open Sans" panose="020B0606030504020204" pitchFamily="34" charset="0"/>
                  <a:ea typeface="Open Sans" panose="020B0606030504020204" pitchFamily="34" charset="0"/>
                  <a:cs typeface="Open Sans" panose="020B0606030504020204" pitchFamily="34" charset="0"/>
                </a:rPr>
                <a:t>Hosted </a:t>
              </a:r>
              <a:r>
                <a:rPr sz="700" b="1">
                  <a:solidFill>
                    <a:schemeClr val="bg1"/>
                  </a:solidFill>
                  <a:latin typeface="Open Sans" panose="020B0606030504020204" pitchFamily="34" charset="0"/>
                  <a:ea typeface="Open Sans" panose="020B0606030504020204" pitchFamily="34" charset="0"/>
                  <a:cs typeface="Open Sans" panose="020B0606030504020204" pitchFamily="34" charset="0"/>
                </a:rPr>
                <a:t>on</a:t>
              </a:r>
              <a:r>
                <a:rPr sz="700" b="1" spc="-11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700" b="1" spc="-110">
                  <a:solidFill>
                    <a:schemeClr val="bg1"/>
                  </a:solidFill>
                  <a:latin typeface="Open Sans" panose="020B0606030504020204" pitchFamily="34" charset="0"/>
                  <a:ea typeface="Open Sans" panose="020B0606030504020204" pitchFamily="34" charset="0"/>
                  <a:cs typeface="Open Sans" panose="020B0606030504020204" pitchFamily="34" charset="0"/>
                </a:rPr>
                <a:t>M</a:t>
              </a: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ulti-cloud Platform</a:t>
              </a:r>
              <a:endParaRPr sz="7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288E92CC-B458-4711-8A9E-246F5998D9B4}"/>
              </a:ext>
            </a:extLst>
          </p:cNvPr>
          <p:cNvGrpSpPr/>
          <p:nvPr/>
        </p:nvGrpSpPr>
        <p:grpSpPr>
          <a:xfrm>
            <a:off x="7341518" y="4064728"/>
            <a:ext cx="996264" cy="342900"/>
            <a:chOff x="7271048" y="4388058"/>
            <a:chExt cx="808737" cy="342900"/>
          </a:xfrm>
        </p:grpSpPr>
        <p:sp>
          <p:nvSpPr>
            <p:cNvPr id="51" name="object 48">
              <a:extLst>
                <a:ext uri="{FF2B5EF4-FFF2-40B4-BE49-F238E27FC236}">
                  <a16:creationId xmlns:a16="http://schemas.microsoft.com/office/drawing/2014/main" id="{F820B174-21B3-44EF-8FD3-AC6CA5B76AD4}"/>
                </a:ext>
              </a:extLst>
            </p:cNvPr>
            <p:cNvSpPr/>
            <p:nvPr/>
          </p:nvSpPr>
          <p:spPr>
            <a:xfrm>
              <a:off x="7271048" y="4388058"/>
              <a:ext cx="808737" cy="342900"/>
            </a:xfrm>
            <a:custGeom>
              <a:avLst/>
              <a:gdLst/>
              <a:ahLst/>
              <a:cxnLst/>
              <a:rect l="l" t="t" r="r" b="b"/>
              <a:pathLst>
                <a:path w="1536064" h="342900">
                  <a:moveTo>
                    <a:pt x="0" y="342900"/>
                  </a:moveTo>
                  <a:lnTo>
                    <a:pt x="1535569" y="342900"/>
                  </a:lnTo>
                  <a:lnTo>
                    <a:pt x="1535569" y="0"/>
                  </a:lnTo>
                  <a:lnTo>
                    <a:pt x="0" y="0"/>
                  </a:lnTo>
                  <a:lnTo>
                    <a:pt x="0" y="342900"/>
                  </a:lnTo>
                  <a:close/>
                </a:path>
              </a:pathLst>
            </a:custGeom>
            <a:solidFill>
              <a:srgbClr val="B2B5B6"/>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2" name="object 49">
              <a:extLst>
                <a:ext uri="{FF2B5EF4-FFF2-40B4-BE49-F238E27FC236}">
                  <a16:creationId xmlns:a16="http://schemas.microsoft.com/office/drawing/2014/main" id="{F82CBA2D-0959-4411-AB90-05890EABD4DA}"/>
                </a:ext>
              </a:extLst>
            </p:cNvPr>
            <p:cNvSpPr txBox="1"/>
            <p:nvPr/>
          </p:nvSpPr>
          <p:spPr>
            <a:xfrm>
              <a:off x="7285641" y="4451786"/>
              <a:ext cx="779554" cy="215444"/>
            </a:xfrm>
            <a:prstGeom prst="rect">
              <a:avLst/>
            </a:prstGeom>
          </p:spPr>
          <p:txBody>
            <a:bodyPr vert="horz" wrap="square" lIns="0" tIns="0" rIns="0" bIns="0" rtlCol="0">
              <a:spAutoFit/>
            </a:bodyPr>
            <a:lstStyle/>
            <a:p>
              <a:pPr marL="12700" algn="ctr">
                <a:lnSpc>
                  <a:spcPct val="100000"/>
                </a:lnSpc>
              </a:pPr>
              <a:r>
                <a:rPr sz="700" b="1">
                  <a:solidFill>
                    <a:srgbClr val="FFFFFF"/>
                  </a:solidFill>
                  <a:latin typeface="Open Sans" panose="020B0606030504020204" pitchFamily="34" charset="0"/>
                  <a:ea typeface="Open Sans" panose="020B0606030504020204" pitchFamily="34" charset="0"/>
                  <a:cs typeface="Open Sans" panose="020B0606030504020204" pitchFamily="34" charset="0"/>
                </a:rPr>
                <a:t>Environment</a:t>
              </a:r>
              <a:r>
                <a:rPr sz="700" b="1" spc="-75">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en-US" sz="700" b="1" spc="5">
                  <a:solidFill>
                    <a:srgbClr val="FFFFFF"/>
                  </a:solidFill>
                  <a:latin typeface="Open Sans" panose="020B0606030504020204" pitchFamily="34" charset="0"/>
                  <a:ea typeface="Open Sans" panose="020B0606030504020204" pitchFamily="34" charset="0"/>
                  <a:cs typeface="Open Sans" panose="020B0606030504020204" pitchFamily="34" charset="0"/>
                </a:rPr>
                <a:t>A</a:t>
              </a:r>
              <a:r>
                <a:rPr sz="700" b="1" spc="5">
                  <a:solidFill>
                    <a:srgbClr val="FFFFFF"/>
                  </a:solidFill>
                  <a:latin typeface="Open Sans" panose="020B0606030504020204" pitchFamily="34" charset="0"/>
                  <a:ea typeface="Open Sans" panose="020B0606030504020204" pitchFamily="34" charset="0"/>
                  <a:cs typeface="Open Sans" panose="020B0606030504020204" pitchFamily="34" charset="0"/>
                </a:rPr>
                <a:t>dministration</a:t>
              </a:r>
              <a:endParaRPr sz="7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3" name="Group 52">
            <a:extLst>
              <a:ext uri="{FF2B5EF4-FFF2-40B4-BE49-F238E27FC236}">
                <a16:creationId xmlns:a16="http://schemas.microsoft.com/office/drawing/2014/main" id="{47644CB3-C8AF-4F48-A690-382048BDD51B}"/>
              </a:ext>
            </a:extLst>
          </p:cNvPr>
          <p:cNvGrpSpPr/>
          <p:nvPr/>
        </p:nvGrpSpPr>
        <p:grpSpPr>
          <a:xfrm>
            <a:off x="9451650" y="4064728"/>
            <a:ext cx="1069848" cy="342900"/>
            <a:chOff x="9280664" y="4388058"/>
            <a:chExt cx="1249680" cy="342900"/>
          </a:xfrm>
        </p:grpSpPr>
        <p:sp>
          <p:nvSpPr>
            <p:cNvPr id="54" name="object 50">
              <a:extLst>
                <a:ext uri="{FF2B5EF4-FFF2-40B4-BE49-F238E27FC236}">
                  <a16:creationId xmlns:a16="http://schemas.microsoft.com/office/drawing/2014/main" id="{4D038E21-0E84-456C-817E-F409BA2AF5E1}"/>
                </a:ext>
              </a:extLst>
            </p:cNvPr>
            <p:cNvSpPr/>
            <p:nvPr/>
          </p:nvSpPr>
          <p:spPr>
            <a:xfrm>
              <a:off x="9280664" y="4388058"/>
              <a:ext cx="1249680" cy="342900"/>
            </a:xfrm>
            <a:custGeom>
              <a:avLst/>
              <a:gdLst/>
              <a:ahLst/>
              <a:cxnLst/>
              <a:rect l="l" t="t" r="r" b="b"/>
              <a:pathLst>
                <a:path w="1249679" h="342900">
                  <a:moveTo>
                    <a:pt x="0" y="342900"/>
                  </a:moveTo>
                  <a:lnTo>
                    <a:pt x="1249273" y="342900"/>
                  </a:lnTo>
                  <a:lnTo>
                    <a:pt x="1249273" y="0"/>
                  </a:lnTo>
                  <a:lnTo>
                    <a:pt x="0" y="0"/>
                  </a:lnTo>
                  <a:lnTo>
                    <a:pt x="0" y="342900"/>
                  </a:lnTo>
                  <a:close/>
                </a:path>
              </a:pathLst>
            </a:custGeom>
            <a:solidFill>
              <a:srgbClr val="B2B5B6"/>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5" name="object 51">
              <a:extLst>
                <a:ext uri="{FF2B5EF4-FFF2-40B4-BE49-F238E27FC236}">
                  <a16:creationId xmlns:a16="http://schemas.microsoft.com/office/drawing/2014/main" id="{0CC03739-DC9A-42DF-9F22-C82ACF1D21F4}"/>
                </a:ext>
              </a:extLst>
            </p:cNvPr>
            <p:cNvSpPr txBox="1"/>
            <p:nvPr/>
          </p:nvSpPr>
          <p:spPr>
            <a:xfrm>
              <a:off x="9348545" y="4451786"/>
              <a:ext cx="1113917" cy="215444"/>
            </a:xfrm>
            <a:prstGeom prst="rect">
              <a:avLst/>
            </a:prstGeom>
          </p:spPr>
          <p:txBody>
            <a:bodyPr vert="horz" wrap="square" lIns="0" tIns="0" rIns="0" bIns="0" rtlCol="0">
              <a:spAutoFit/>
            </a:bodyPr>
            <a:lstStyle/>
            <a:p>
              <a:pPr marL="12700" algn="ctr">
                <a:lnSpc>
                  <a:spcPct val="100000"/>
                </a:lnSpc>
              </a:pPr>
              <a:r>
                <a:rPr sz="700" b="1" spc="5">
                  <a:solidFill>
                    <a:srgbClr val="FFFFFF"/>
                  </a:solidFill>
                  <a:latin typeface="Open Sans" panose="020B0606030504020204" pitchFamily="34" charset="0"/>
                  <a:ea typeface="Open Sans" panose="020B0606030504020204" pitchFamily="34" charset="0"/>
                  <a:cs typeface="Open Sans" panose="020B0606030504020204" pitchFamily="34" charset="0"/>
                </a:rPr>
                <a:t>Workflow</a:t>
              </a:r>
              <a:r>
                <a:rPr sz="700" b="1" spc="-75">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en-US" sz="700" b="1" spc="-75">
                  <a:solidFill>
                    <a:srgbClr val="FFFFFF"/>
                  </a:solidFill>
                  <a:latin typeface="Open Sans" panose="020B0606030504020204" pitchFamily="34" charset="0"/>
                  <a:ea typeface="Open Sans" panose="020B0606030504020204" pitchFamily="34" charset="0"/>
                  <a:cs typeface="Open Sans" panose="020B0606030504020204" pitchFamily="34" charset="0"/>
                </a:rPr>
                <a:t>A</a:t>
              </a:r>
              <a:r>
                <a:rPr sz="700" b="1">
                  <a:solidFill>
                    <a:srgbClr val="FFFFFF"/>
                  </a:solidFill>
                  <a:latin typeface="Open Sans" panose="020B0606030504020204" pitchFamily="34" charset="0"/>
                  <a:ea typeface="Open Sans" panose="020B0606030504020204" pitchFamily="34" charset="0"/>
                  <a:cs typeface="Open Sans" panose="020B0606030504020204" pitchFamily="34" charset="0"/>
                </a:rPr>
                <a:t>utomation</a:t>
              </a:r>
              <a:endParaRPr sz="7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6" name="Group 55">
            <a:extLst>
              <a:ext uri="{FF2B5EF4-FFF2-40B4-BE49-F238E27FC236}">
                <a16:creationId xmlns:a16="http://schemas.microsoft.com/office/drawing/2014/main" id="{CC320FBA-149D-4783-9E42-F7DE8B0D4BF8}"/>
              </a:ext>
            </a:extLst>
          </p:cNvPr>
          <p:cNvGrpSpPr/>
          <p:nvPr/>
        </p:nvGrpSpPr>
        <p:grpSpPr>
          <a:xfrm>
            <a:off x="10543509" y="4064728"/>
            <a:ext cx="1069848" cy="342900"/>
            <a:chOff x="10486019" y="4388064"/>
            <a:chExt cx="1041400" cy="342900"/>
          </a:xfrm>
        </p:grpSpPr>
        <p:sp>
          <p:nvSpPr>
            <p:cNvPr id="57" name="object 52">
              <a:extLst>
                <a:ext uri="{FF2B5EF4-FFF2-40B4-BE49-F238E27FC236}">
                  <a16:creationId xmlns:a16="http://schemas.microsoft.com/office/drawing/2014/main" id="{C58FE935-BA78-44C1-AA28-4312802CFD3F}"/>
                </a:ext>
              </a:extLst>
            </p:cNvPr>
            <p:cNvSpPr/>
            <p:nvPr/>
          </p:nvSpPr>
          <p:spPr>
            <a:xfrm>
              <a:off x="10486019" y="4388064"/>
              <a:ext cx="1041400" cy="342900"/>
            </a:xfrm>
            <a:custGeom>
              <a:avLst/>
              <a:gdLst/>
              <a:ahLst/>
              <a:cxnLst/>
              <a:rect l="l" t="t" r="r" b="b"/>
              <a:pathLst>
                <a:path w="1041400" h="342900">
                  <a:moveTo>
                    <a:pt x="964857" y="0"/>
                  </a:moveTo>
                  <a:lnTo>
                    <a:pt x="0" y="0"/>
                  </a:lnTo>
                  <a:lnTo>
                    <a:pt x="0" y="342900"/>
                  </a:lnTo>
                  <a:lnTo>
                    <a:pt x="964857" y="342900"/>
                  </a:lnTo>
                  <a:lnTo>
                    <a:pt x="1008910" y="341709"/>
                  </a:lnTo>
                  <a:lnTo>
                    <a:pt x="1031532" y="333375"/>
                  </a:lnTo>
                  <a:lnTo>
                    <a:pt x="1039866" y="310753"/>
                  </a:lnTo>
                  <a:lnTo>
                    <a:pt x="1041057" y="266700"/>
                  </a:lnTo>
                  <a:lnTo>
                    <a:pt x="1041057" y="76200"/>
                  </a:lnTo>
                  <a:lnTo>
                    <a:pt x="1039866" y="32146"/>
                  </a:lnTo>
                  <a:lnTo>
                    <a:pt x="1031532" y="9525"/>
                  </a:lnTo>
                  <a:lnTo>
                    <a:pt x="1008910" y="1190"/>
                  </a:lnTo>
                  <a:lnTo>
                    <a:pt x="964857" y="0"/>
                  </a:lnTo>
                  <a:close/>
                </a:path>
              </a:pathLst>
            </a:custGeom>
            <a:solidFill>
              <a:srgbClr val="B2B5B6"/>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 name="object 53">
              <a:extLst>
                <a:ext uri="{FF2B5EF4-FFF2-40B4-BE49-F238E27FC236}">
                  <a16:creationId xmlns:a16="http://schemas.microsoft.com/office/drawing/2014/main" id="{113328CD-FF62-4D1A-B0C5-CC0DB51B9ED9}"/>
                </a:ext>
              </a:extLst>
            </p:cNvPr>
            <p:cNvSpPr txBox="1"/>
            <p:nvPr/>
          </p:nvSpPr>
          <p:spPr>
            <a:xfrm>
              <a:off x="10618099" y="4504624"/>
              <a:ext cx="777240" cy="107722"/>
            </a:xfrm>
            <a:prstGeom prst="rect">
              <a:avLst/>
            </a:prstGeom>
          </p:spPr>
          <p:txBody>
            <a:bodyPr vert="horz" wrap="square" lIns="0" tIns="0" rIns="0" bIns="0" rtlCol="0">
              <a:spAutoFit/>
            </a:bodyPr>
            <a:lstStyle/>
            <a:p>
              <a:pPr marL="12700" algn="ctr">
                <a:lnSpc>
                  <a:spcPct val="100000"/>
                </a:lnSpc>
              </a:pPr>
              <a:r>
                <a:rPr sz="700" b="1" spc="5">
                  <a:solidFill>
                    <a:srgbClr val="FFFFFF"/>
                  </a:solidFill>
                  <a:latin typeface="Open Sans" panose="020B0606030504020204" pitchFamily="34" charset="0"/>
                  <a:ea typeface="Open Sans" panose="020B0606030504020204" pitchFamily="34" charset="0"/>
                  <a:cs typeface="Open Sans" panose="020B0606030504020204" pitchFamily="34" charset="0"/>
                </a:rPr>
                <a:t>Support</a:t>
              </a:r>
              <a:r>
                <a:rPr sz="700" b="1" spc="-70">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en-US" sz="700" b="1" spc="-70">
                  <a:solidFill>
                    <a:srgbClr val="FFFFFF"/>
                  </a:solidFill>
                  <a:latin typeface="Open Sans" panose="020B0606030504020204" pitchFamily="34" charset="0"/>
                  <a:ea typeface="Open Sans" panose="020B0606030504020204" pitchFamily="34" charset="0"/>
                  <a:cs typeface="Open Sans" panose="020B0606030504020204" pitchFamily="34" charset="0"/>
                </a:rPr>
                <a:t>P</a:t>
              </a:r>
              <a:r>
                <a:rPr sz="700" b="1">
                  <a:solidFill>
                    <a:srgbClr val="FFFFFF"/>
                  </a:solidFill>
                  <a:latin typeface="Open Sans" panose="020B0606030504020204" pitchFamily="34" charset="0"/>
                  <a:ea typeface="Open Sans" panose="020B0606030504020204" pitchFamily="34" charset="0"/>
                  <a:cs typeface="Open Sans" panose="020B0606030504020204" pitchFamily="34" charset="0"/>
                </a:rPr>
                <a:t>rogram</a:t>
              </a:r>
              <a:endParaRPr sz="700">
                <a:latin typeface="Open Sans" panose="020B0606030504020204" pitchFamily="34" charset="0"/>
                <a:ea typeface="Open Sans" panose="020B0606030504020204" pitchFamily="34" charset="0"/>
                <a:cs typeface="Open Sans" panose="020B0606030504020204" pitchFamily="34" charset="0"/>
              </a:endParaRPr>
            </a:p>
          </p:txBody>
        </p:sp>
      </p:grpSp>
      <p:sp>
        <p:nvSpPr>
          <p:cNvPr id="59" name="object 7">
            <a:extLst>
              <a:ext uri="{FF2B5EF4-FFF2-40B4-BE49-F238E27FC236}">
                <a16:creationId xmlns:a16="http://schemas.microsoft.com/office/drawing/2014/main" id="{488236CD-259A-40B1-8315-1A822831E79E}"/>
              </a:ext>
            </a:extLst>
          </p:cNvPr>
          <p:cNvSpPr txBox="1"/>
          <p:nvPr/>
        </p:nvSpPr>
        <p:spPr>
          <a:xfrm>
            <a:off x="331788" y="1822283"/>
            <a:ext cx="3315896" cy="2769989"/>
          </a:xfrm>
          <a:prstGeom prst="rect">
            <a:avLst/>
          </a:prstGeom>
        </p:spPr>
        <p:txBody>
          <a:bodyPr vert="horz" wrap="square" lIns="0" tIns="0" rIns="0" bIns="0" rtlCol="0" anchor="t">
            <a:spAutoFit/>
          </a:bodyPr>
          <a:lstStyle/>
          <a:p>
            <a:r>
              <a:rPr lang="en-US" sz="1500" b="1" spc="15" dirty="0" err="1">
                <a:latin typeface="Open Sans" panose="020B0606030504020204" pitchFamily="34" charset="0"/>
                <a:ea typeface="Open Sans" panose="020B0606030504020204" pitchFamily="34" charset="0"/>
                <a:cs typeface="Open Sans" panose="020B0606030504020204" pitchFamily="34" charset="0"/>
              </a:rPr>
              <a:t>CortexAI</a:t>
            </a:r>
            <a:r>
              <a:rPr lang="en-US" sz="1500" b="1" spc="15" dirty="0">
                <a:latin typeface="Open Sans" panose="020B0606030504020204" pitchFamily="34" charset="0"/>
                <a:ea typeface="Open Sans" panose="020B0606030504020204" pitchFamily="34" charset="0"/>
                <a:cs typeface="Open Sans" panose="020B0606030504020204" pitchFamily="34" charset="0"/>
              </a:rPr>
              <a:t> </a:t>
            </a:r>
            <a:r>
              <a:rPr lang="en-US" sz="1500" spc="15" dirty="0">
                <a:latin typeface="Open Sans" panose="020B0606030504020204" pitchFamily="34" charset="0"/>
                <a:ea typeface="Open Sans" panose="020B0606030504020204" pitchFamily="34" charset="0"/>
                <a:cs typeface="Open Sans" panose="020B0606030504020204" pitchFamily="34" charset="0"/>
              </a:rPr>
              <a:t>is an innovation platform that enables organizations to quickly </a:t>
            </a:r>
            <a:r>
              <a:rPr lang="en-US" sz="1500" b="1" spc="15" dirty="0">
                <a:latin typeface="Open Sans" panose="020B0606030504020204" pitchFamily="34" charset="0"/>
                <a:ea typeface="Open Sans" panose="020B0606030504020204" pitchFamily="34" charset="0"/>
                <a:cs typeface="Open Sans" panose="020B0606030504020204" pitchFamily="34" charset="0"/>
              </a:rPr>
              <a:t>operationalize</a:t>
            </a:r>
            <a:r>
              <a:rPr lang="en-US" sz="1500" spc="15" dirty="0">
                <a:latin typeface="Open Sans" panose="020B0606030504020204" pitchFamily="34" charset="0"/>
                <a:ea typeface="Open Sans" panose="020B0606030504020204" pitchFamily="34" charset="0"/>
                <a:cs typeface="Open Sans" panose="020B0606030504020204" pitchFamily="34" charset="0"/>
              </a:rPr>
              <a:t> and </a:t>
            </a:r>
            <a:r>
              <a:rPr lang="en-US" sz="1500" b="1" spc="15" dirty="0">
                <a:latin typeface="Open Sans" panose="020B0606030504020204" pitchFamily="34" charset="0"/>
                <a:ea typeface="Open Sans" panose="020B0606030504020204" pitchFamily="34" charset="0"/>
                <a:cs typeface="Open Sans" panose="020B0606030504020204" pitchFamily="34" charset="0"/>
              </a:rPr>
              <a:t>drive value </a:t>
            </a:r>
            <a:r>
              <a:rPr lang="en-US" sz="1500" spc="15" dirty="0">
                <a:latin typeface="Open Sans" panose="020B0606030504020204" pitchFamily="34" charset="0"/>
                <a:ea typeface="Open Sans" panose="020B0606030504020204" pitchFamily="34" charset="0"/>
                <a:cs typeface="Open Sans" panose="020B0606030504020204" pitchFamily="34" charset="0"/>
              </a:rPr>
              <a:t>while addressing specific business needs. </a:t>
            </a:r>
          </a:p>
          <a:p>
            <a:endParaRPr lang="en-US" sz="1500" spc="15" dirty="0">
              <a:latin typeface="Open Sans" panose="020B0606030504020204" pitchFamily="34" charset="0"/>
              <a:ea typeface="Open Sans" panose="020B0606030504020204" pitchFamily="34" charset="0"/>
              <a:cs typeface="Open Sans" panose="020B0606030504020204" pitchFamily="34" charset="0"/>
            </a:endParaRPr>
          </a:p>
          <a:p>
            <a:r>
              <a:rPr lang="en-US" sz="1500" spc="15" dirty="0">
                <a:latin typeface="Open Sans" panose="020B0606030504020204" pitchFamily="34" charset="0"/>
                <a:ea typeface="Open Sans" panose="020B0606030504020204" pitchFamily="34" charset="0"/>
                <a:cs typeface="Open Sans" panose="020B0606030504020204" pitchFamily="34" charset="0"/>
              </a:rPr>
              <a:t>As a result,</a:t>
            </a:r>
            <a:r>
              <a:rPr lang="en-US" sz="1500" b="1" spc="15" dirty="0">
                <a:latin typeface="Open Sans" panose="020B0606030504020204" pitchFamily="34" charset="0"/>
                <a:ea typeface="Open Sans" panose="020B0606030504020204" pitchFamily="34" charset="0"/>
                <a:cs typeface="Open Sans" panose="020B0606030504020204" pitchFamily="34" charset="0"/>
              </a:rPr>
              <a:t> ROI can be delivered </a:t>
            </a:r>
            <a:r>
              <a:rPr lang="en-US" sz="1500" spc="15" dirty="0">
                <a:latin typeface="Open Sans" panose="020B0606030504020204" pitchFamily="34" charset="0"/>
                <a:ea typeface="Open Sans" panose="020B0606030504020204" pitchFamily="34" charset="0"/>
                <a:cs typeface="Open Sans" panose="020B0606030504020204" pitchFamily="34" charset="0"/>
              </a:rPr>
              <a:t>and</a:t>
            </a:r>
            <a:r>
              <a:rPr lang="en-US" sz="1500" b="1" spc="15" dirty="0">
                <a:latin typeface="Open Sans" panose="020B0606030504020204" pitchFamily="34" charset="0"/>
                <a:ea typeface="Open Sans" panose="020B0606030504020204" pitchFamily="34" charset="0"/>
                <a:cs typeface="Open Sans" panose="020B0606030504020204" pitchFamily="34" charset="0"/>
              </a:rPr>
              <a:t> recognized faster</a:t>
            </a:r>
            <a:r>
              <a:rPr lang="en-US" sz="1500" spc="15" dirty="0">
                <a:latin typeface="Open Sans" panose="020B0606030504020204" pitchFamily="34" charset="0"/>
                <a:ea typeface="Open Sans" panose="020B0606030504020204" pitchFamily="34" charset="0"/>
                <a:cs typeface="Open Sans" panose="020B0606030504020204" pitchFamily="34" charset="0"/>
              </a:rPr>
              <a:t>, saving money and time, as the platform and solution offerings surpass and optimize existing siloed data ecosystems.</a:t>
            </a:r>
          </a:p>
        </p:txBody>
      </p:sp>
      <p:sp>
        <p:nvSpPr>
          <p:cNvPr id="60" name="Rectangle 59">
            <a:extLst>
              <a:ext uri="{FF2B5EF4-FFF2-40B4-BE49-F238E27FC236}">
                <a16:creationId xmlns:a16="http://schemas.microsoft.com/office/drawing/2014/main" id="{655DB23B-6A8C-465A-A3E0-7C7A29C16B30}"/>
              </a:ext>
            </a:extLst>
          </p:cNvPr>
          <p:cNvSpPr/>
          <p:nvPr/>
        </p:nvSpPr>
        <p:spPr>
          <a:xfrm>
            <a:off x="6732053" y="1408140"/>
            <a:ext cx="2113527" cy="461665"/>
          </a:xfrm>
          <a:prstGeom prst="rect">
            <a:avLst/>
          </a:prstGeom>
        </p:spPr>
        <p:txBody>
          <a:bodyPr wrap="none">
            <a:spAutoFit/>
          </a:bodyPr>
          <a:lstStyle/>
          <a:p>
            <a:pPr marL="12700"/>
            <a:r>
              <a:rPr lang="en-US" sz="1200" b="1" spc="10">
                <a:solidFill>
                  <a:srgbClr val="338DCD"/>
                </a:solidFill>
                <a:latin typeface="Open Sans" panose="020B0606030504020204" pitchFamily="34" charset="0"/>
                <a:ea typeface="Open Sans" panose="020B0606030504020204" pitchFamily="34" charset="0"/>
                <a:cs typeface="Open Sans" panose="020B0606030504020204" pitchFamily="34" charset="0"/>
              </a:rPr>
              <a:t>The </a:t>
            </a:r>
            <a:r>
              <a:rPr lang="en-US" sz="1200" b="1" err="1">
                <a:solidFill>
                  <a:srgbClr val="0070C0"/>
                </a:solidFill>
                <a:latin typeface="Open Sans" panose="020B0606030504020204" pitchFamily="34" charset="0"/>
                <a:ea typeface="Open Sans" panose="020B0606030504020204" pitchFamily="34" charset="0"/>
                <a:cs typeface="Open Sans" panose="020B0606030504020204" pitchFamily="34" charset="0"/>
              </a:rPr>
              <a:t>CortexAI</a:t>
            </a:r>
            <a:r>
              <a:rPr lang="en-US" sz="1200" b="1">
                <a:solidFill>
                  <a:srgbClr val="0070C0"/>
                </a:solidFill>
                <a:latin typeface="Open Sans" panose="020B0606030504020204" pitchFamily="34" charset="0"/>
                <a:ea typeface="Open Sans" panose="020B0606030504020204" pitchFamily="34" charset="0"/>
                <a:cs typeface="Open Sans" panose="020B0606030504020204" pitchFamily="34" charset="0"/>
              </a:rPr>
              <a:t> Advantage</a:t>
            </a:r>
          </a:p>
          <a:p>
            <a:pPr marL="12700"/>
            <a:endParaRPr lang="en-US" sz="1200">
              <a:solidFill>
                <a:srgbClr val="338DC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object 16">
            <a:extLst>
              <a:ext uri="{FF2B5EF4-FFF2-40B4-BE49-F238E27FC236}">
                <a16:creationId xmlns:a16="http://schemas.microsoft.com/office/drawing/2014/main" id="{B33DB9C7-1D18-4ADF-8C77-CCC9A03AEE55}"/>
              </a:ext>
            </a:extLst>
          </p:cNvPr>
          <p:cNvSpPr txBox="1"/>
          <p:nvPr/>
        </p:nvSpPr>
        <p:spPr>
          <a:xfrm>
            <a:off x="10569835" y="2630614"/>
            <a:ext cx="1115568" cy="1105431"/>
          </a:xfrm>
          <a:prstGeom prst="rect">
            <a:avLst/>
          </a:prstGeom>
        </p:spPr>
        <p:txBody>
          <a:bodyPr vert="horz" wrap="square" lIns="0" tIns="0" rIns="0" bIns="0" rtlCol="0">
            <a:spAutoFit/>
          </a:bodyPr>
          <a:lstStyle/>
          <a:p>
            <a:pPr marL="12700" algn="ctr">
              <a:lnSpc>
                <a:spcPct val="100000"/>
              </a:lnSpc>
            </a:pPr>
            <a:r>
              <a:rPr lang="en-US" sz="850" b="1" spc="10">
                <a:solidFill>
                  <a:schemeClr val="accent3"/>
                </a:solidFill>
                <a:latin typeface="Open Sans" panose="020B0606030504020204" pitchFamily="34" charset="0"/>
                <a:ea typeface="Open Sans" panose="020B0606030504020204" pitchFamily="34" charset="0"/>
                <a:cs typeface="Open Sans" panose="020B0606030504020204" pitchFamily="34" charset="0"/>
              </a:rPr>
              <a:t>Common Services</a:t>
            </a:r>
            <a:endParaRPr sz="85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pPr marL="102235" marR="5080" indent="-89535">
              <a:lnSpc>
                <a:spcPts val="1000"/>
              </a:lnSpc>
              <a:spcBef>
                <a:spcPts val="300"/>
              </a:spcBef>
              <a:buFont typeface="Open Sans"/>
              <a:buChar char="•"/>
              <a:tabLst>
                <a:tab pos="102870" algn="l"/>
              </a:tabLst>
            </a:pPr>
            <a:r>
              <a:rPr lang="en-US" sz="850">
                <a:solidFill>
                  <a:srgbClr val="231F20"/>
                </a:solidFill>
                <a:latin typeface="Open Sans" panose="020B0606030504020204" pitchFamily="34" charset="0"/>
                <a:ea typeface="Open Sans" panose="020B0606030504020204" pitchFamily="34" charset="0"/>
                <a:cs typeface="Open Sans" panose="020B0606030504020204" pitchFamily="34" charset="0"/>
              </a:rPr>
              <a:t>Micro-services architecture</a:t>
            </a:r>
          </a:p>
          <a:p>
            <a:pPr marL="102235" marR="5080" indent="-89535">
              <a:lnSpc>
                <a:spcPts val="1000"/>
              </a:lnSpc>
              <a:spcBef>
                <a:spcPts val="300"/>
              </a:spcBef>
              <a:buFont typeface="Open Sans"/>
              <a:buChar char="•"/>
              <a:tabLst>
                <a:tab pos="102870" algn="l"/>
              </a:tabLst>
            </a:pPr>
            <a:r>
              <a:rPr lang="en-US" sz="850">
                <a:solidFill>
                  <a:srgbClr val="231F20"/>
                </a:solidFill>
                <a:latin typeface="Open Sans" panose="020B0606030504020204" pitchFamily="34" charset="0"/>
                <a:ea typeface="Open Sans" panose="020B0606030504020204" pitchFamily="34" charset="0"/>
                <a:cs typeface="Open Sans" panose="020B0606030504020204" pitchFamily="34" charset="0"/>
              </a:rPr>
              <a:t>Authentication, hosting, infrastructure, monitoring, and deployment </a:t>
            </a:r>
            <a:endParaRPr lang="en-US" sz="850">
              <a:latin typeface="Open Sans" panose="020B0606030504020204" pitchFamily="34" charset="0"/>
              <a:ea typeface="Open Sans" panose="020B0606030504020204" pitchFamily="34" charset="0"/>
              <a:cs typeface="Open Sans" panose="020B0606030504020204" pitchFamily="34" charset="0"/>
            </a:endParaRPr>
          </a:p>
        </p:txBody>
      </p:sp>
      <p:grpSp>
        <p:nvGrpSpPr>
          <p:cNvPr id="62" name="Group 61">
            <a:extLst>
              <a:ext uri="{FF2B5EF4-FFF2-40B4-BE49-F238E27FC236}">
                <a16:creationId xmlns:a16="http://schemas.microsoft.com/office/drawing/2014/main" id="{D020C834-9255-4E5E-8C69-6F9E47D1D0C8}"/>
              </a:ext>
            </a:extLst>
          </p:cNvPr>
          <p:cNvGrpSpPr/>
          <p:nvPr/>
        </p:nvGrpSpPr>
        <p:grpSpPr>
          <a:xfrm>
            <a:off x="8608672" y="1889272"/>
            <a:ext cx="666750" cy="666750"/>
            <a:chOff x="8486597" y="2254879"/>
            <a:chExt cx="666750" cy="666750"/>
          </a:xfrm>
        </p:grpSpPr>
        <p:sp>
          <p:nvSpPr>
            <p:cNvPr id="63" name="object 28">
              <a:extLst>
                <a:ext uri="{FF2B5EF4-FFF2-40B4-BE49-F238E27FC236}">
                  <a16:creationId xmlns:a16="http://schemas.microsoft.com/office/drawing/2014/main" id="{EE227DA0-1875-4A4B-AC12-48F0F469AB33}"/>
                </a:ext>
              </a:extLst>
            </p:cNvPr>
            <p:cNvSpPr/>
            <p:nvPr/>
          </p:nvSpPr>
          <p:spPr>
            <a:xfrm>
              <a:off x="8486597" y="2254879"/>
              <a:ext cx="666750" cy="666750"/>
            </a:xfrm>
            <a:custGeom>
              <a:avLst/>
              <a:gdLst/>
              <a:ahLst/>
              <a:cxnLst/>
              <a:rect l="l" t="t" r="r" b="b"/>
              <a:pathLst>
                <a:path w="666750" h="666750">
                  <a:moveTo>
                    <a:pt x="333082" y="666165"/>
                  </a:moveTo>
                  <a:lnTo>
                    <a:pt x="382304" y="662554"/>
                  </a:lnTo>
                  <a:lnTo>
                    <a:pt x="429282" y="652063"/>
                  </a:lnTo>
                  <a:lnTo>
                    <a:pt x="473503" y="635208"/>
                  </a:lnTo>
                  <a:lnTo>
                    <a:pt x="514451" y="612504"/>
                  </a:lnTo>
                  <a:lnTo>
                    <a:pt x="551610" y="584467"/>
                  </a:lnTo>
                  <a:lnTo>
                    <a:pt x="584467" y="551610"/>
                  </a:lnTo>
                  <a:lnTo>
                    <a:pt x="612504" y="514451"/>
                  </a:lnTo>
                  <a:lnTo>
                    <a:pt x="635208" y="473503"/>
                  </a:lnTo>
                  <a:lnTo>
                    <a:pt x="652063" y="429282"/>
                  </a:lnTo>
                  <a:lnTo>
                    <a:pt x="662554" y="382304"/>
                  </a:lnTo>
                  <a:lnTo>
                    <a:pt x="666165" y="333082"/>
                  </a:lnTo>
                  <a:lnTo>
                    <a:pt x="662554" y="283861"/>
                  </a:lnTo>
                  <a:lnTo>
                    <a:pt x="652063" y="236883"/>
                  </a:lnTo>
                  <a:lnTo>
                    <a:pt x="635208" y="192662"/>
                  </a:lnTo>
                  <a:lnTo>
                    <a:pt x="612504" y="151714"/>
                  </a:lnTo>
                  <a:lnTo>
                    <a:pt x="584467" y="114554"/>
                  </a:lnTo>
                  <a:lnTo>
                    <a:pt x="551610" y="81698"/>
                  </a:lnTo>
                  <a:lnTo>
                    <a:pt x="514451" y="53660"/>
                  </a:lnTo>
                  <a:lnTo>
                    <a:pt x="473503" y="30957"/>
                  </a:lnTo>
                  <a:lnTo>
                    <a:pt x="429282" y="14102"/>
                  </a:lnTo>
                  <a:lnTo>
                    <a:pt x="382304" y="3611"/>
                  </a:lnTo>
                  <a:lnTo>
                    <a:pt x="333082" y="0"/>
                  </a:lnTo>
                  <a:lnTo>
                    <a:pt x="283861" y="3611"/>
                  </a:lnTo>
                  <a:lnTo>
                    <a:pt x="236883" y="14102"/>
                  </a:lnTo>
                  <a:lnTo>
                    <a:pt x="192662" y="30957"/>
                  </a:lnTo>
                  <a:lnTo>
                    <a:pt x="151714" y="53660"/>
                  </a:lnTo>
                  <a:lnTo>
                    <a:pt x="114554" y="81698"/>
                  </a:lnTo>
                  <a:lnTo>
                    <a:pt x="81698" y="114554"/>
                  </a:lnTo>
                  <a:lnTo>
                    <a:pt x="53660" y="151714"/>
                  </a:lnTo>
                  <a:lnTo>
                    <a:pt x="30957" y="192662"/>
                  </a:lnTo>
                  <a:lnTo>
                    <a:pt x="14102" y="236883"/>
                  </a:lnTo>
                  <a:lnTo>
                    <a:pt x="3611" y="283861"/>
                  </a:lnTo>
                  <a:lnTo>
                    <a:pt x="0" y="333082"/>
                  </a:lnTo>
                  <a:lnTo>
                    <a:pt x="3611" y="382304"/>
                  </a:lnTo>
                  <a:lnTo>
                    <a:pt x="14102" y="429282"/>
                  </a:lnTo>
                  <a:lnTo>
                    <a:pt x="30957" y="473503"/>
                  </a:lnTo>
                  <a:lnTo>
                    <a:pt x="53660" y="514451"/>
                  </a:lnTo>
                  <a:lnTo>
                    <a:pt x="81698" y="551610"/>
                  </a:lnTo>
                  <a:lnTo>
                    <a:pt x="114554" y="584467"/>
                  </a:lnTo>
                  <a:lnTo>
                    <a:pt x="151714" y="612504"/>
                  </a:lnTo>
                  <a:lnTo>
                    <a:pt x="192662" y="635208"/>
                  </a:lnTo>
                  <a:lnTo>
                    <a:pt x="236883" y="652063"/>
                  </a:lnTo>
                  <a:lnTo>
                    <a:pt x="283861" y="662554"/>
                  </a:lnTo>
                  <a:lnTo>
                    <a:pt x="333082" y="666165"/>
                  </a:lnTo>
                  <a:close/>
                </a:path>
              </a:pathLst>
            </a:custGeom>
            <a:solidFill>
              <a:schemeClr val="bg1"/>
            </a:solidFill>
            <a:ln w="12700">
              <a:solidFill>
                <a:srgbClr val="D7D8D6"/>
              </a:solidFill>
            </a:ln>
          </p:spPr>
          <p:txBody>
            <a:bodyPr wrap="square" lIns="0" tIns="0" rIns="0" bIns="0" rtlCol="0"/>
            <a:lstStyle/>
            <a:p>
              <a:endParaRPr/>
            </a:p>
          </p:txBody>
        </p:sp>
        <p:sp>
          <p:nvSpPr>
            <p:cNvPr id="64" name="object 29">
              <a:extLst>
                <a:ext uri="{FF2B5EF4-FFF2-40B4-BE49-F238E27FC236}">
                  <a16:creationId xmlns:a16="http://schemas.microsoft.com/office/drawing/2014/main" id="{B5CF2653-7E3B-48BD-BEB3-EF7BBAFA35B9}"/>
                </a:ext>
              </a:extLst>
            </p:cNvPr>
            <p:cNvSpPr/>
            <p:nvPr/>
          </p:nvSpPr>
          <p:spPr>
            <a:xfrm>
              <a:off x="8525525" y="2300917"/>
              <a:ext cx="588895" cy="574675"/>
            </a:xfrm>
            <a:custGeom>
              <a:avLst/>
              <a:gdLst/>
              <a:ahLst/>
              <a:cxnLst/>
              <a:rect l="l" t="t" r="r" b="b"/>
              <a:pathLst>
                <a:path w="574675" h="574675">
                  <a:moveTo>
                    <a:pt x="287134" y="0"/>
                  </a:moveTo>
                  <a:lnTo>
                    <a:pt x="240558" y="3758"/>
                  </a:lnTo>
                  <a:lnTo>
                    <a:pt x="196375" y="14639"/>
                  </a:lnTo>
                  <a:lnTo>
                    <a:pt x="155177" y="32051"/>
                  </a:lnTo>
                  <a:lnTo>
                    <a:pt x="117554" y="55403"/>
                  </a:lnTo>
                  <a:lnTo>
                    <a:pt x="84097" y="84104"/>
                  </a:lnTo>
                  <a:lnTo>
                    <a:pt x="55398" y="117562"/>
                  </a:lnTo>
                  <a:lnTo>
                    <a:pt x="32048" y="155187"/>
                  </a:lnTo>
                  <a:lnTo>
                    <a:pt x="14637" y="196387"/>
                  </a:lnTo>
                  <a:lnTo>
                    <a:pt x="3757" y="240570"/>
                  </a:lnTo>
                  <a:lnTo>
                    <a:pt x="0" y="287147"/>
                  </a:lnTo>
                  <a:lnTo>
                    <a:pt x="3757" y="333719"/>
                  </a:lnTo>
                  <a:lnTo>
                    <a:pt x="14637" y="377900"/>
                  </a:lnTo>
                  <a:lnTo>
                    <a:pt x="32048" y="419098"/>
                  </a:lnTo>
                  <a:lnTo>
                    <a:pt x="55398" y="456721"/>
                  </a:lnTo>
                  <a:lnTo>
                    <a:pt x="84097" y="490178"/>
                  </a:lnTo>
                  <a:lnTo>
                    <a:pt x="117554" y="518878"/>
                  </a:lnTo>
                  <a:lnTo>
                    <a:pt x="155177" y="542230"/>
                  </a:lnTo>
                  <a:lnTo>
                    <a:pt x="196375" y="559642"/>
                  </a:lnTo>
                  <a:lnTo>
                    <a:pt x="240558" y="570522"/>
                  </a:lnTo>
                  <a:lnTo>
                    <a:pt x="287134" y="574281"/>
                  </a:lnTo>
                  <a:lnTo>
                    <a:pt x="333710" y="570522"/>
                  </a:lnTo>
                  <a:lnTo>
                    <a:pt x="377894" y="559642"/>
                  </a:lnTo>
                  <a:lnTo>
                    <a:pt x="399870" y="550354"/>
                  </a:lnTo>
                  <a:lnTo>
                    <a:pt x="287134" y="550354"/>
                  </a:lnTo>
                  <a:lnTo>
                    <a:pt x="239882" y="546106"/>
                  </a:lnTo>
                  <a:lnTo>
                    <a:pt x="195385" y="533861"/>
                  </a:lnTo>
                  <a:lnTo>
                    <a:pt x="154390" y="514367"/>
                  </a:lnTo>
                  <a:lnTo>
                    <a:pt x="117647" y="488375"/>
                  </a:lnTo>
                  <a:lnTo>
                    <a:pt x="85905" y="456633"/>
                  </a:lnTo>
                  <a:lnTo>
                    <a:pt x="59913" y="419890"/>
                  </a:lnTo>
                  <a:lnTo>
                    <a:pt x="40420" y="378895"/>
                  </a:lnTo>
                  <a:lnTo>
                    <a:pt x="28174" y="334398"/>
                  </a:lnTo>
                  <a:lnTo>
                    <a:pt x="23926" y="287147"/>
                  </a:lnTo>
                  <a:lnTo>
                    <a:pt x="28174" y="239895"/>
                  </a:lnTo>
                  <a:lnTo>
                    <a:pt x="40420" y="195396"/>
                  </a:lnTo>
                  <a:lnTo>
                    <a:pt x="59913" y="154400"/>
                  </a:lnTo>
                  <a:lnTo>
                    <a:pt x="85905" y="117655"/>
                  </a:lnTo>
                  <a:lnTo>
                    <a:pt x="117647" y="85910"/>
                  </a:lnTo>
                  <a:lnTo>
                    <a:pt x="154390" y="59916"/>
                  </a:lnTo>
                  <a:lnTo>
                    <a:pt x="195385" y="40421"/>
                  </a:lnTo>
                  <a:lnTo>
                    <a:pt x="239882" y="28175"/>
                  </a:lnTo>
                  <a:lnTo>
                    <a:pt x="287134" y="23926"/>
                  </a:lnTo>
                  <a:lnTo>
                    <a:pt x="399870" y="23926"/>
                  </a:lnTo>
                  <a:lnTo>
                    <a:pt x="377894" y="14639"/>
                  </a:lnTo>
                  <a:lnTo>
                    <a:pt x="333710" y="3758"/>
                  </a:lnTo>
                  <a:lnTo>
                    <a:pt x="287134" y="0"/>
                  </a:lnTo>
                  <a:close/>
                </a:path>
                <a:path w="574675" h="574675">
                  <a:moveTo>
                    <a:pt x="399870" y="23926"/>
                  </a:moveTo>
                  <a:lnTo>
                    <a:pt x="287134" y="23926"/>
                  </a:lnTo>
                  <a:lnTo>
                    <a:pt x="334385" y="28175"/>
                  </a:lnTo>
                  <a:lnTo>
                    <a:pt x="378883" y="40421"/>
                  </a:lnTo>
                  <a:lnTo>
                    <a:pt x="419877" y="59916"/>
                  </a:lnTo>
                  <a:lnTo>
                    <a:pt x="456620" y="85910"/>
                  </a:lnTo>
                  <a:lnTo>
                    <a:pt x="488363" y="117655"/>
                  </a:lnTo>
                  <a:lnTo>
                    <a:pt x="514355" y="154400"/>
                  </a:lnTo>
                  <a:lnTo>
                    <a:pt x="533848" y="195396"/>
                  </a:lnTo>
                  <a:lnTo>
                    <a:pt x="546093" y="239895"/>
                  </a:lnTo>
                  <a:lnTo>
                    <a:pt x="550341" y="287147"/>
                  </a:lnTo>
                  <a:lnTo>
                    <a:pt x="546093" y="334398"/>
                  </a:lnTo>
                  <a:lnTo>
                    <a:pt x="533848" y="378895"/>
                  </a:lnTo>
                  <a:lnTo>
                    <a:pt x="514355" y="419890"/>
                  </a:lnTo>
                  <a:lnTo>
                    <a:pt x="488363" y="456633"/>
                  </a:lnTo>
                  <a:lnTo>
                    <a:pt x="456620" y="488375"/>
                  </a:lnTo>
                  <a:lnTo>
                    <a:pt x="419877" y="514367"/>
                  </a:lnTo>
                  <a:lnTo>
                    <a:pt x="378883" y="533861"/>
                  </a:lnTo>
                  <a:lnTo>
                    <a:pt x="334385" y="546106"/>
                  </a:lnTo>
                  <a:lnTo>
                    <a:pt x="287134" y="550354"/>
                  </a:lnTo>
                  <a:lnTo>
                    <a:pt x="399870" y="550354"/>
                  </a:lnTo>
                  <a:lnTo>
                    <a:pt x="456718" y="518878"/>
                  </a:lnTo>
                  <a:lnTo>
                    <a:pt x="490177" y="490178"/>
                  </a:lnTo>
                  <a:lnTo>
                    <a:pt x="518878" y="456721"/>
                  </a:lnTo>
                  <a:lnTo>
                    <a:pt x="542230" y="419098"/>
                  </a:lnTo>
                  <a:lnTo>
                    <a:pt x="559642" y="377900"/>
                  </a:lnTo>
                  <a:lnTo>
                    <a:pt x="570522" y="333719"/>
                  </a:lnTo>
                  <a:lnTo>
                    <a:pt x="574281" y="287147"/>
                  </a:lnTo>
                  <a:lnTo>
                    <a:pt x="570522" y="240570"/>
                  </a:lnTo>
                  <a:lnTo>
                    <a:pt x="559642" y="196387"/>
                  </a:lnTo>
                  <a:lnTo>
                    <a:pt x="542230" y="155187"/>
                  </a:lnTo>
                  <a:lnTo>
                    <a:pt x="518878" y="117562"/>
                  </a:lnTo>
                  <a:lnTo>
                    <a:pt x="490177" y="84104"/>
                  </a:lnTo>
                  <a:lnTo>
                    <a:pt x="456718" y="55403"/>
                  </a:lnTo>
                  <a:lnTo>
                    <a:pt x="419093" y="32051"/>
                  </a:lnTo>
                  <a:lnTo>
                    <a:pt x="399870" y="23926"/>
                  </a:lnTo>
                  <a:close/>
                </a:path>
              </a:pathLst>
            </a:custGeom>
            <a:solidFill>
              <a:srgbClr val="80C342"/>
            </a:solidFill>
            <a:ln>
              <a:solidFill>
                <a:srgbClr val="86BC25"/>
              </a:solidFill>
            </a:ln>
          </p:spPr>
          <p:txBody>
            <a:bodyPr wrap="square" lIns="0" tIns="0" rIns="0" bIns="0" rtlCol="0"/>
            <a:lstStyle/>
            <a:p>
              <a:endParaRPr/>
            </a:p>
          </p:txBody>
        </p:sp>
        <p:grpSp>
          <p:nvGrpSpPr>
            <p:cNvPr id="65" name="Group 64">
              <a:extLst>
                <a:ext uri="{FF2B5EF4-FFF2-40B4-BE49-F238E27FC236}">
                  <a16:creationId xmlns:a16="http://schemas.microsoft.com/office/drawing/2014/main" id="{33D01641-885B-42C3-B0B7-C0A3517EAEDE}"/>
                </a:ext>
              </a:extLst>
            </p:cNvPr>
            <p:cNvGrpSpPr/>
            <p:nvPr/>
          </p:nvGrpSpPr>
          <p:grpSpPr>
            <a:xfrm>
              <a:off x="8635765" y="2391662"/>
              <a:ext cx="368380" cy="393092"/>
              <a:chOff x="10990263" y="6654800"/>
              <a:chExt cx="654050" cy="663575"/>
            </a:xfrm>
            <a:solidFill>
              <a:srgbClr val="86BC25"/>
            </a:solidFill>
          </p:grpSpPr>
          <p:sp>
            <p:nvSpPr>
              <p:cNvPr id="66" name="Freeform 586">
                <a:extLst>
                  <a:ext uri="{FF2B5EF4-FFF2-40B4-BE49-F238E27FC236}">
                    <a16:creationId xmlns:a16="http://schemas.microsoft.com/office/drawing/2014/main" id="{2A29D6D8-5A06-4A0E-984A-49F019202509}"/>
                  </a:ext>
                </a:extLst>
              </p:cNvPr>
              <p:cNvSpPr>
                <a:spLocks/>
              </p:cNvSpPr>
              <p:nvPr/>
            </p:nvSpPr>
            <p:spPr bwMode="auto">
              <a:xfrm>
                <a:off x="11231563" y="6986588"/>
                <a:ext cx="127000" cy="320675"/>
              </a:xfrm>
              <a:custGeom>
                <a:avLst/>
                <a:gdLst>
                  <a:gd name="T0" fmla="*/ 39 w 47"/>
                  <a:gd name="T1" fmla="*/ 4 h 119"/>
                  <a:gd name="T2" fmla="*/ 34 w 47"/>
                  <a:gd name="T3" fmla="*/ 0 h 119"/>
                  <a:gd name="T4" fmla="*/ 30 w 47"/>
                  <a:gd name="T5" fmla="*/ 6 h 119"/>
                  <a:gd name="T6" fmla="*/ 2 w 47"/>
                  <a:gd name="T7" fmla="*/ 111 h 119"/>
                  <a:gd name="T8" fmla="*/ 2 w 47"/>
                  <a:gd name="T9" fmla="*/ 118 h 119"/>
                  <a:gd name="T10" fmla="*/ 5 w 47"/>
                  <a:gd name="T11" fmla="*/ 119 h 119"/>
                  <a:gd name="T12" fmla="*/ 9 w 47"/>
                  <a:gd name="T13" fmla="*/ 117 h 119"/>
                  <a:gd name="T14" fmla="*/ 39 w 47"/>
                  <a:gd name="T15" fmla="*/ 4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9">
                    <a:moveTo>
                      <a:pt x="39" y="4"/>
                    </a:moveTo>
                    <a:cubicBezTo>
                      <a:pt x="39" y="2"/>
                      <a:pt x="36" y="0"/>
                      <a:pt x="34" y="0"/>
                    </a:cubicBezTo>
                    <a:cubicBezTo>
                      <a:pt x="31" y="1"/>
                      <a:pt x="29" y="4"/>
                      <a:pt x="30" y="6"/>
                    </a:cubicBezTo>
                    <a:cubicBezTo>
                      <a:pt x="37" y="44"/>
                      <a:pt x="27" y="82"/>
                      <a:pt x="2" y="111"/>
                    </a:cubicBezTo>
                    <a:cubicBezTo>
                      <a:pt x="0" y="113"/>
                      <a:pt x="0" y="116"/>
                      <a:pt x="2" y="118"/>
                    </a:cubicBezTo>
                    <a:cubicBezTo>
                      <a:pt x="3" y="119"/>
                      <a:pt x="4" y="119"/>
                      <a:pt x="5" y="119"/>
                    </a:cubicBezTo>
                    <a:cubicBezTo>
                      <a:pt x="7" y="119"/>
                      <a:pt x="8" y="119"/>
                      <a:pt x="9" y="117"/>
                    </a:cubicBezTo>
                    <a:cubicBezTo>
                      <a:pt x="36" y="86"/>
                      <a:pt x="47" y="45"/>
                      <a:pt x="3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67" name="Freeform 587">
                <a:extLst>
                  <a:ext uri="{FF2B5EF4-FFF2-40B4-BE49-F238E27FC236}">
                    <a16:creationId xmlns:a16="http://schemas.microsoft.com/office/drawing/2014/main" id="{E15423D0-B268-496E-9CDC-FEB4EBF9D917}"/>
                  </a:ext>
                </a:extLst>
              </p:cNvPr>
              <p:cNvSpPr>
                <a:spLocks/>
              </p:cNvSpPr>
              <p:nvPr/>
            </p:nvSpPr>
            <p:spPr bwMode="auto">
              <a:xfrm>
                <a:off x="11231563" y="6908800"/>
                <a:ext cx="201613" cy="409575"/>
              </a:xfrm>
              <a:custGeom>
                <a:avLst/>
                <a:gdLst>
                  <a:gd name="T0" fmla="*/ 67 w 75"/>
                  <a:gd name="T1" fmla="*/ 28 h 152"/>
                  <a:gd name="T2" fmla="*/ 53 w 75"/>
                  <a:gd name="T3" fmla="*/ 7 h 152"/>
                  <a:gd name="T4" fmla="*/ 28 w 75"/>
                  <a:gd name="T5" fmla="*/ 2 h 152"/>
                  <a:gd name="T6" fmla="*/ 7 w 75"/>
                  <a:gd name="T7" fmla="*/ 16 h 152"/>
                  <a:gd name="T8" fmla="*/ 2 w 75"/>
                  <a:gd name="T9" fmla="*/ 41 h 152"/>
                  <a:gd name="T10" fmla="*/ 2 w 75"/>
                  <a:gd name="T11" fmla="*/ 41 h 152"/>
                  <a:gd name="T12" fmla="*/ 2 w 75"/>
                  <a:gd name="T13" fmla="*/ 42 h 152"/>
                  <a:gd name="T14" fmla="*/ 8 w 75"/>
                  <a:gd name="T15" fmla="*/ 45 h 152"/>
                  <a:gd name="T16" fmla="*/ 12 w 75"/>
                  <a:gd name="T17" fmla="*/ 39 h 152"/>
                  <a:gd name="T18" fmla="*/ 12 w 75"/>
                  <a:gd name="T19" fmla="*/ 39 h 152"/>
                  <a:gd name="T20" fmla="*/ 11 w 75"/>
                  <a:gd name="T21" fmla="*/ 38 h 152"/>
                  <a:gd name="T22" fmla="*/ 15 w 75"/>
                  <a:gd name="T23" fmla="*/ 21 h 152"/>
                  <a:gd name="T24" fmla="*/ 30 w 75"/>
                  <a:gd name="T25" fmla="*/ 11 h 152"/>
                  <a:gd name="T26" fmla="*/ 47 w 75"/>
                  <a:gd name="T27" fmla="*/ 15 h 152"/>
                  <a:gd name="T28" fmla="*/ 57 w 75"/>
                  <a:gd name="T29" fmla="*/ 29 h 152"/>
                  <a:gd name="T30" fmla="*/ 57 w 75"/>
                  <a:gd name="T31" fmla="*/ 30 h 152"/>
                  <a:gd name="T32" fmla="*/ 34 w 75"/>
                  <a:gd name="T33" fmla="*/ 144 h 152"/>
                  <a:gd name="T34" fmla="*/ 35 w 75"/>
                  <a:gd name="T35" fmla="*/ 151 h 152"/>
                  <a:gd name="T36" fmla="*/ 38 w 75"/>
                  <a:gd name="T37" fmla="*/ 152 h 152"/>
                  <a:gd name="T38" fmla="*/ 42 w 75"/>
                  <a:gd name="T39" fmla="*/ 150 h 152"/>
                  <a:gd name="T40" fmla="*/ 67 w 75"/>
                  <a:gd name="T41" fmla="*/ 28 h 152"/>
                  <a:gd name="T42" fmla="*/ 67 w 75"/>
                  <a:gd name="T43" fmla="*/ 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152">
                    <a:moveTo>
                      <a:pt x="67" y="28"/>
                    </a:moveTo>
                    <a:cubicBezTo>
                      <a:pt x="65" y="19"/>
                      <a:pt x="60" y="11"/>
                      <a:pt x="53" y="7"/>
                    </a:cubicBezTo>
                    <a:cubicBezTo>
                      <a:pt x="45" y="2"/>
                      <a:pt x="37" y="0"/>
                      <a:pt x="28" y="2"/>
                    </a:cubicBezTo>
                    <a:cubicBezTo>
                      <a:pt x="19" y="3"/>
                      <a:pt x="12" y="8"/>
                      <a:pt x="7" y="16"/>
                    </a:cubicBezTo>
                    <a:cubicBezTo>
                      <a:pt x="2" y="23"/>
                      <a:pt x="0" y="32"/>
                      <a:pt x="2" y="41"/>
                    </a:cubicBezTo>
                    <a:cubicBezTo>
                      <a:pt x="2" y="41"/>
                      <a:pt x="2" y="41"/>
                      <a:pt x="2" y="41"/>
                    </a:cubicBezTo>
                    <a:cubicBezTo>
                      <a:pt x="2" y="42"/>
                      <a:pt x="2" y="42"/>
                      <a:pt x="2" y="42"/>
                    </a:cubicBezTo>
                    <a:cubicBezTo>
                      <a:pt x="3" y="44"/>
                      <a:pt x="5" y="46"/>
                      <a:pt x="8" y="45"/>
                    </a:cubicBezTo>
                    <a:cubicBezTo>
                      <a:pt x="10" y="45"/>
                      <a:pt x="12" y="42"/>
                      <a:pt x="12" y="39"/>
                    </a:cubicBezTo>
                    <a:cubicBezTo>
                      <a:pt x="12" y="39"/>
                      <a:pt x="12" y="39"/>
                      <a:pt x="12" y="39"/>
                    </a:cubicBezTo>
                    <a:cubicBezTo>
                      <a:pt x="12" y="39"/>
                      <a:pt x="11" y="38"/>
                      <a:pt x="11" y="38"/>
                    </a:cubicBezTo>
                    <a:cubicBezTo>
                      <a:pt x="10" y="32"/>
                      <a:pt x="12" y="26"/>
                      <a:pt x="15" y="21"/>
                    </a:cubicBezTo>
                    <a:cubicBezTo>
                      <a:pt x="18" y="16"/>
                      <a:pt x="24" y="12"/>
                      <a:pt x="30" y="11"/>
                    </a:cubicBezTo>
                    <a:cubicBezTo>
                      <a:pt x="36" y="10"/>
                      <a:pt x="42" y="11"/>
                      <a:pt x="47" y="15"/>
                    </a:cubicBezTo>
                    <a:cubicBezTo>
                      <a:pt x="53" y="18"/>
                      <a:pt x="56" y="23"/>
                      <a:pt x="57" y="29"/>
                    </a:cubicBezTo>
                    <a:cubicBezTo>
                      <a:pt x="57" y="29"/>
                      <a:pt x="57" y="29"/>
                      <a:pt x="57" y="30"/>
                    </a:cubicBezTo>
                    <a:cubicBezTo>
                      <a:pt x="66" y="70"/>
                      <a:pt x="57" y="110"/>
                      <a:pt x="34" y="144"/>
                    </a:cubicBezTo>
                    <a:cubicBezTo>
                      <a:pt x="33" y="147"/>
                      <a:pt x="33" y="150"/>
                      <a:pt x="35" y="151"/>
                    </a:cubicBezTo>
                    <a:cubicBezTo>
                      <a:pt x="36" y="152"/>
                      <a:pt x="37" y="152"/>
                      <a:pt x="38" y="152"/>
                    </a:cubicBezTo>
                    <a:cubicBezTo>
                      <a:pt x="40" y="152"/>
                      <a:pt x="41" y="151"/>
                      <a:pt x="42" y="150"/>
                    </a:cubicBezTo>
                    <a:cubicBezTo>
                      <a:pt x="67" y="114"/>
                      <a:pt x="75" y="71"/>
                      <a:pt x="67" y="28"/>
                    </a:cubicBezTo>
                    <a:cubicBezTo>
                      <a:pt x="67" y="28"/>
                      <a:pt x="67" y="28"/>
                      <a:pt x="67"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68" name="Freeform 588">
                <a:extLst>
                  <a:ext uri="{FF2B5EF4-FFF2-40B4-BE49-F238E27FC236}">
                    <a16:creationId xmlns:a16="http://schemas.microsoft.com/office/drawing/2014/main" id="{A542C2F3-E21F-4504-B28B-AA14D7A01B8D}"/>
                  </a:ext>
                </a:extLst>
              </p:cNvPr>
              <p:cNvSpPr>
                <a:spLocks/>
              </p:cNvSpPr>
              <p:nvPr/>
            </p:nvSpPr>
            <p:spPr bwMode="auto">
              <a:xfrm>
                <a:off x="11155363" y="7054850"/>
                <a:ext cx="112713" cy="220663"/>
              </a:xfrm>
              <a:custGeom>
                <a:avLst/>
                <a:gdLst>
                  <a:gd name="T0" fmla="*/ 37 w 42"/>
                  <a:gd name="T1" fmla="*/ 0 h 82"/>
                  <a:gd name="T2" fmla="*/ 37 w 42"/>
                  <a:gd name="T3" fmla="*/ 0 h 82"/>
                  <a:gd name="T4" fmla="*/ 32 w 42"/>
                  <a:gd name="T5" fmla="*/ 4 h 82"/>
                  <a:gd name="T6" fmla="*/ 2 w 42"/>
                  <a:gd name="T7" fmla="*/ 74 h 82"/>
                  <a:gd name="T8" fmla="*/ 2 w 42"/>
                  <a:gd name="T9" fmla="*/ 81 h 82"/>
                  <a:gd name="T10" fmla="*/ 5 w 42"/>
                  <a:gd name="T11" fmla="*/ 82 h 82"/>
                  <a:gd name="T12" fmla="*/ 9 w 42"/>
                  <a:gd name="T13" fmla="*/ 81 h 82"/>
                  <a:gd name="T14" fmla="*/ 42 w 42"/>
                  <a:gd name="T15" fmla="*/ 4 h 82"/>
                  <a:gd name="T16" fmla="*/ 37 w 42"/>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2">
                    <a:moveTo>
                      <a:pt x="37" y="0"/>
                    </a:moveTo>
                    <a:cubicBezTo>
                      <a:pt x="37" y="0"/>
                      <a:pt x="37" y="0"/>
                      <a:pt x="37" y="0"/>
                    </a:cubicBezTo>
                    <a:cubicBezTo>
                      <a:pt x="34" y="0"/>
                      <a:pt x="32" y="2"/>
                      <a:pt x="32" y="4"/>
                    </a:cubicBezTo>
                    <a:cubicBezTo>
                      <a:pt x="32" y="31"/>
                      <a:pt x="21" y="56"/>
                      <a:pt x="2" y="74"/>
                    </a:cubicBezTo>
                    <a:cubicBezTo>
                      <a:pt x="0" y="76"/>
                      <a:pt x="0" y="79"/>
                      <a:pt x="2" y="81"/>
                    </a:cubicBezTo>
                    <a:cubicBezTo>
                      <a:pt x="3" y="82"/>
                      <a:pt x="4" y="82"/>
                      <a:pt x="5" y="82"/>
                    </a:cubicBezTo>
                    <a:cubicBezTo>
                      <a:pt x="7" y="82"/>
                      <a:pt x="8" y="82"/>
                      <a:pt x="9" y="81"/>
                    </a:cubicBezTo>
                    <a:cubicBezTo>
                      <a:pt x="30" y="61"/>
                      <a:pt x="42" y="33"/>
                      <a:pt x="42" y="4"/>
                    </a:cubicBezTo>
                    <a:cubicBezTo>
                      <a:pt x="42" y="2"/>
                      <a:pt x="39" y="0"/>
                      <a:pt x="3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589">
                <a:extLst>
                  <a:ext uri="{FF2B5EF4-FFF2-40B4-BE49-F238E27FC236}">
                    <a16:creationId xmlns:a16="http://schemas.microsoft.com/office/drawing/2014/main" id="{83F0FCEA-BF6C-4CCD-BA8C-F3E59AD4DCF1}"/>
                  </a:ext>
                </a:extLst>
              </p:cNvPr>
              <p:cNvSpPr>
                <a:spLocks/>
              </p:cNvSpPr>
              <p:nvPr/>
            </p:nvSpPr>
            <p:spPr bwMode="auto">
              <a:xfrm>
                <a:off x="11417300" y="7118350"/>
                <a:ext cx="76200" cy="177800"/>
              </a:xfrm>
              <a:custGeom>
                <a:avLst/>
                <a:gdLst>
                  <a:gd name="T0" fmla="*/ 24 w 28"/>
                  <a:gd name="T1" fmla="*/ 0 h 66"/>
                  <a:gd name="T2" fmla="*/ 18 w 28"/>
                  <a:gd name="T3" fmla="*/ 4 h 66"/>
                  <a:gd name="T4" fmla="*/ 2 w 28"/>
                  <a:gd name="T5" fmla="*/ 59 h 66"/>
                  <a:gd name="T6" fmla="*/ 4 w 28"/>
                  <a:gd name="T7" fmla="*/ 66 h 66"/>
                  <a:gd name="T8" fmla="*/ 6 w 28"/>
                  <a:gd name="T9" fmla="*/ 66 h 66"/>
                  <a:gd name="T10" fmla="*/ 10 w 28"/>
                  <a:gd name="T11" fmla="*/ 64 h 66"/>
                  <a:gd name="T12" fmla="*/ 28 w 28"/>
                  <a:gd name="T13" fmla="*/ 5 h 66"/>
                  <a:gd name="T14" fmla="*/ 24 w 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6">
                    <a:moveTo>
                      <a:pt x="24" y="0"/>
                    </a:moveTo>
                    <a:cubicBezTo>
                      <a:pt x="21" y="0"/>
                      <a:pt x="19" y="1"/>
                      <a:pt x="18" y="4"/>
                    </a:cubicBezTo>
                    <a:cubicBezTo>
                      <a:pt x="16" y="23"/>
                      <a:pt x="10" y="42"/>
                      <a:pt x="2" y="59"/>
                    </a:cubicBezTo>
                    <a:cubicBezTo>
                      <a:pt x="0" y="62"/>
                      <a:pt x="1" y="65"/>
                      <a:pt x="4" y="66"/>
                    </a:cubicBezTo>
                    <a:cubicBezTo>
                      <a:pt x="5" y="66"/>
                      <a:pt x="5" y="66"/>
                      <a:pt x="6" y="66"/>
                    </a:cubicBezTo>
                    <a:cubicBezTo>
                      <a:pt x="8" y="66"/>
                      <a:pt x="10" y="65"/>
                      <a:pt x="10" y="64"/>
                    </a:cubicBezTo>
                    <a:cubicBezTo>
                      <a:pt x="19" y="45"/>
                      <a:pt x="25" y="26"/>
                      <a:pt x="28" y="5"/>
                    </a:cubicBezTo>
                    <a:cubicBezTo>
                      <a:pt x="28" y="3"/>
                      <a:pt x="26" y="0"/>
                      <a:pt x="2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590">
                <a:extLst>
                  <a:ext uri="{FF2B5EF4-FFF2-40B4-BE49-F238E27FC236}">
                    <a16:creationId xmlns:a16="http://schemas.microsoft.com/office/drawing/2014/main" id="{861D106D-F13F-4FE6-A9A4-7132D93395FC}"/>
                  </a:ext>
                </a:extLst>
              </p:cNvPr>
              <p:cNvSpPr>
                <a:spLocks/>
              </p:cNvSpPr>
              <p:nvPr/>
            </p:nvSpPr>
            <p:spPr bwMode="auto">
              <a:xfrm>
                <a:off x="11093450" y="6819900"/>
                <a:ext cx="404813" cy="409575"/>
              </a:xfrm>
              <a:custGeom>
                <a:avLst/>
                <a:gdLst>
                  <a:gd name="T0" fmla="*/ 73 w 150"/>
                  <a:gd name="T1" fmla="*/ 7 h 152"/>
                  <a:gd name="T2" fmla="*/ 34 w 150"/>
                  <a:gd name="T3" fmla="*/ 33 h 152"/>
                  <a:gd name="T4" fmla="*/ 25 w 150"/>
                  <a:gd name="T5" fmla="*/ 79 h 152"/>
                  <a:gd name="T6" fmla="*/ 26 w 150"/>
                  <a:gd name="T7" fmla="*/ 80 h 152"/>
                  <a:gd name="T8" fmla="*/ 3 w 150"/>
                  <a:gd name="T9" fmla="*/ 143 h 152"/>
                  <a:gd name="T10" fmla="*/ 2 w 150"/>
                  <a:gd name="T11" fmla="*/ 150 h 152"/>
                  <a:gd name="T12" fmla="*/ 6 w 150"/>
                  <a:gd name="T13" fmla="*/ 152 h 152"/>
                  <a:gd name="T14" fmla="*/ 9 w 150"/>
                  <a:gd name="T15" fmla="*/ 151 h 152"/>
                  <a:gd name="T16" fmla="*/ 35 w 150"/>
                  <a:gd name="T17" fmla="*/ 77 h 152"/>
                  <a:gd name="T18" fmla="*/ 35 w 150"/>
                  <a:gd name="T19" fmla="*/ 77 h 152"/>
                  <a:gd name="T20" fmla="*/ 75 w 150"/>
                  <a:gd name="T21" fmla="*/ 17 h 152"/>
                  <a:gd name="T22" fmla="*/ 114 w 150"/>
                  <a:gd name="T23" fmla="*/ 24 h 152"/>
                  <a:gd name="T24" fmla="*/ 136 w 150"/>
                  <a:gd name="T25" fmla="*/ 57 h 152"/>
                  <a:gd name="T26" fmla="*/ 140 w 150"/>
                  <a:gd name="T27" fmla="*/ 98 h 152"/>
                  <a:gd name="T28" fmla="*/ 144 w 150"/>
                  <a:gd name="T29" fmla="*/ 103 h 152"/>
                  <a:gd name="T30" fmla="*/ 149 w 150"/>
                  <a:gd name="T31" fmla="*/ 98 h 152"/>
                  <a:gd name="T32" fmla="*/ 146 w 150"/>
                  <a:gd name="T33" fmla="*/ 55 h 152"/>
                  <a:gd name="T34" fmla="*/ 73 w 150"/>
                  <a:gd name="T3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2">
                    <a:moveTo>
                      <a:pt x="73" y="7"/>
                    </a:moveTo>
                    <a:cubicBezTo>
                      <a:pt x="57" y="10"/>
                      <a:pt x="43" y="20"/>
                      <a:pt x="34" y="33"/>
                    </a:cubicBezTo>
                    <a:cubicBezTo>
                      <a:pt x="25" y="47"/>
                      <a:pt x="22" y="63"/>
                      <a:pt x="25" y="79"/>
                    </a:cubicBezTo>
                    <a:cubicBezTo>
                      <a:pt x="25" y="80"/>
                      <a:pt x="25" y="80"/>
                      <a:pt x="26" y="80"/>
                    </a:cubicBezTo>
                    <a:cubicBezTo>
                      <a:pt x="30" y="104"/>
                      <a:pt x="21" y="128"/>
                      <a:pt x="3" y="143"/>
                    </a:cubicBezTo>
                    <a:cubicBezTo>
                      <a:pt x="1" y="145"/>
                      <a:pt x="0" y="148"/>
                      <a:pt x="2" y="150"/>
                    </a:cubicBezTo>
                    <a:cubicBezTo>
                      <a:pt x="3" y="151"/>
                      <a:pt x="4" y="152"/>
                      <a:pt x="6" y="152"/>
                    </a:cubicBezTo>
                    <a:cubicBezTo>
                      <a:pt x="7" y="152"/>
                      <a:pt x="8" y="152"/>
                      <a:pt x="9" y="151"/>
                    </a:cubicBezTo>
                    <a:cubicBezTo>
                      <a:pt x="30" y="133"/>
                      <a:pt x="40" y="105"/>
                      <a:pt x="35" y="77"/>
                    </a:cubicBezTo>
                    <a:cubicBezTo>
                      <a:pt x="35" y="77"/>
                      <a:pt x="35" y="77"/>
                      <a:pt x="35" y="77"/>
                    </a:cubicBezTo>
                    <a:cubicBezTo>
                      <a:pt x="30" y="49"/>
                      <a:pt x="48" y="22"/>
                      <a:pt x="75" y="17"/>
                    </a:cubicBezTo>
                    <a:cubicBezTo>
                      <a:pt x="89" y="14"/>
                      <a:pt x="103" y="17"/>
                      <a:pt x="114" y="24"/>
                    </a:cubicBezTo>
                    <a:cubicBezTo>
                      <a:pt x="126" y="32"/>
                      <a:pt x="133" y="43"/>
                      <a:pt x="136" y="57"/>
                    </a:cubicBezTo>
                    <a:cubicBezTo>
                      <a:pt x="139" y="70"/>
                      <a:pt x="140" y="84"/>
                      <a:pt x="140" y="98"/>
                    </a:cubicBezTo>
                    <a:cubicBezTo>
                      <a:pt x="139" y="100"/>
                      <a:pt x="142" y="103"/>
                      <a:pt x="144" y="103"/>
                    </a:cubicBezTo>
                    <a:cubicBezTo>
                      <a:pt x="147" y="103"/>
                      <a:pt x="149" y="101"/>
                      <a:pt x="149" y="98"/>
                    </a:cubicBezTo>
                    <a:cubicBezTo>
                      <a:pt x="150" y="84"/>
                      <a:pt x="148" y="69"/>
                      <a:pt x="146" y="55"/>
                    </a:cubicBezTo>
                    <a:cubicBezTo>
                      <a:pt x="139" y="22"/>
                      <a:pt x="107" y="0"/>
                      <a:pt x="7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71" name="Freeform 591">
                <a:extLst>
                  <a:ext uri="{FF2B5EF4-FFF2-40B4-BE49-F238E27FC236}">
                    <a16:creationId xmlns:a16="http://schemas.microsoft.com/office/drawing/2014/main" id="{0E187712-CB93-4B8D-905C-6E8CA1E43CA2}"/>
                  </a:ext>
                </a:extLst>
              </p:cNvPr>
              <p:cNvSpPr>
                <a:spLocks/>
              </p:cNvSpPr>
              <p:nvPr/>
            </p:nvSpPr>
            <p:spPr bwMode="auto">
              <a:xfrm>
                <a:off x="11390313" y="6773863"/>
                <a:ext cx="188913" cy="455613"/>
              </a:xfrm>
              <a:custGeom>
                <a:avLst/>
                <a:gdLst>
                  <a:gd name="T0" fmla="*/ 63 w 70"/>
                  <a:gd name="T1" fmla="*/ 66 h 169"/>
                  <a:gd name="T2" fmla="*/ 8 w 70"/>
                  <a:gd name="T3" fmla="*/ 1 h 169"/>
                  <a:gd name="T4" fmla="*/ 1 w 70"/>
                  <a:gd name="T5" fmla="*/ 3 h 169"/>
                  <a:gd name="T6" fmla="*/ 4 w 70"/>
                  <a:gd name="T7" fmla="*/ 10 h 169"/>
                  <a:gd name="T8" fmla="*/ 54 w 70"/>
                  <a:gd name="T9" fmla="*/ 68 h 169"/>
                  <a:gd name="T10" fmla="*/ 54 w 70"/>
                  <a:gd name="T11" fmla="*/ 69 h 169"/>
                  <a:gd name="T12" fmla="*/ 51 w 70"/>
                  <a:gd name="T13" fmla="*/ 162 h 169"/>
                  <a:gd name="T14" fmla="*/ 54 w 70"/>
                  <a:gd name="T15" fmla="*/ 168 h 169"/>
                  <a:gd name="T16" fmla="*/ 56 w 70"/>
                  <a:gd name="T17" fmla="*/ 169 h 169"/>
                  <a:gd name="T18" fmla="*/ 60 w 70"/>
                  <a:gd name="T19" fmla="*/ 165 h 169"/>
                  <a:gd name="T20" fmla="*/ 63 w 70"/>
                  <a:gd name="T21" fmla="*/ 66 h 169"/>
                  <a:gd name="T22" fmla="*/ 63 w 70"/>
                  <a:gd name="T23" fmla="*/ 6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9">
                    <a:moveTo>
                      <a:pt x="63" y="66"/>
                    </a:moveTo>
                    <a:cubicBezTo>
                      <a:pt x="57" y="36"/>
                      <a:pt x="36" y="12"/>
                      <a:pt x="8" y="1"/>
                    </a:cubicBezTo>
                    <a:cubicBezTo>
                      <a:pt x="5" y="0"/>
                      <a:pt x="2" y="1"/>
                      <a:pt x="1" y="3"/>
                    </a:cubicBezTo>
                    <a:cubicBezTo>
                      <a:pt x="0" y="6"/>
                      <a:pt x="2" y="9"/>
                      <a:pt x="4" y="10"/>
                    </a:cubicBezTo>
                    <a:cubicBezTo>
                      <a:pt x="30" y="20"/>
                      <a:pt x="48" y="42"/>
                      <a:pt x="54" y="68"/>
                    </a:cubicBezTo>
                    <a:cubicBezTo>
                      <a:pt x="54" y="69"/>
                      <a:pt x="54" y="69"/>
                      <a:pt x="54" y="69"/>
                    </a:cubicBezTo>
                    <a:cubicBezTo>
                      <a:pt x="60" y="100"/>
                      <a:pt x="59" y="132"/>
                      <a:pt x="51" y="162"/>
                    </a:cubicBezTo>
                    <a:cubicBezTo>
                      <a:pt x="50" y="165"/>
                      <a:pt x="52" y="168"/>
                      <a:pt x="54" y="168"/>
                    </a:cubicBezTo>
                    <a:cubicBezTo>
                      <a:pt x="55" y="169"/>
                      <a:pt x="55" y="169"/>
                      <a:pt x="56" y="169"/>
                    </a:cubicBezTo>
                    <a:cubicBezTo>
                      <a:pt x="58" y="169"/>
                      <a:pt x="60" y="167"/>
                      <a:pt x="60" y="165"/>
                    </a:cubicBezTo>
                    <a:cubicBezTo>
                      <a:pt x="69" y="133"/>
                      <a:pt x="70" y="99"/>
                      <a:pt x="63" y="66"/>
                    </a:cubicBezTo>
                    <a:cubicBezTo>
                      <a:pt x="63" y="66"/>
                      <a:pt x="63" y="66"/>
                      <a:pt x="63"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72" name="Freeform 592">
                <a:extLst>
                  <a:ext uri="{FF2B5EF4-FFF2-40B4-BE49-F238E27FC236}">
                    <a16:creationId xmlns:a16="http://schemas.microsoft.com/office/drawing/2014/main" id="{D18AEE75-AFE0-4D65-834E-288BE34E12EC}"/>
                  </a:ext>
                </a:extLst>
              </p:cNvPr>
              <p:cNvSpPr>
                <a:spLocks/>
              </p:cNvSpPr>
              <p:nvPr/>
            </p:nvSpPr>
            <p:spPr bwMode="auto">
              <a:xfrm>
                <a:off x="11088688" y="6757988"/>
                <a:ext cx="285750" cy="204788"/>
              </a:xfrm>
              <a:custGeom>
                <a:avLst/>
                <a:gdLst>
                  <a:gd name="T0" fmla="*/ 4 w 106"/>
                  <a:gd name="T1" fmla="*/ 76 h 76"/>
                  <a:gd name="T2" fmla="*/ 5 w 106"/>
                  <a:gd name="T3" fmla="*/ 76 h 76"/>
                  <a:gd name="T4" fmla="*/ 10 w 106"/>
                  <a:gd name="T5" fmla="*/ 72 h 76"/>
                  <a:gd name="T6" fmla="*/ 72 w 106"/>
                  <a:gd name="T7" fmla="*/ 12 h 76"/>
                  <a:gd name="T8" fmla="*/ 100 w 106"/>
                  <a:gd name="T9" fmla="*/ 11 h 76"/>
                  <a:gd name="T10" fmla="*/ 105 w 106"/>
                  <a:gd name="T11" fmla="*/ 7 h 76"/>
                  <a:gd name="T12" fmla="*/ 101 w 106"/>
                  <a:gd name="T13" fmla="*/ 2 h 76"/>
                  <a:gd name="T14" fmla="*/ 70 w 106"/>
                  <a:gd name="T15" fmla="*/ 2 h 76"/>
                  <a:gd name="T16" fmla="*/ 0 w 106"/>
                  <a:gd name="T17" fmla="*/ 70 h 76"/>
                  <a:gd name="T18" fmla="*/ 4 w 106"/>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6">
                    <a:moveTo>
                      <a:pt x="4" y="76"/>
                    </a:moveTo>
                    <a:cubicBezTo>
                      <a:pt x="4" y="76"/>
                      <a:pt x="5" y="76"/>
                      <a:pt x="5" y="76"/>
                    </a:cubicBezTo>
                    <a:cubicBezTo>
                      <a:pt x="7" y="76"/>
                      <a:pt x="9" y="75"/>
                      <a:pt x="10" y="72"/>
                    </a:cubicBezTo>
                    <a:cubicBezTo>
                      <a:pt x="17" y="42"/>
                      <a:pt x="41" y="18"/>
                      <a:pt x="72" y="12"/>
                    </a:cubicBezTo>
                    <a:cubicBezTo>
                      <a:pt x="81" y="10"/>
                      <a:pt x="90" y="10"/>
                      <a:pt x="100" y="11"/>
                    </a:cubicBezTo>
                    <a:cubicBezTo>
                      <a:pt x="103" y="12"/>
                      <a:pt x="105" y="10"/>
                      <a:pt x="105" y="7"/>
                    </a:cubicBezTo>
                    <a:cubicBezTo>
                      <a:pt x="106" y="5"/>
                      <a:pt x="104" y="2"/>
                      <a:pt x="101" y="2"/>
                    </a:cubicBezTo>
                    <a:cubicBezTo>
                      <a:pt x="91" y="0"/>
                      <a:pt x="80" y="0"/>
                      <a:pt x="70" y="2"/>
                    </a:cubicBezTo>
                    <a:cubicBezTo>
                      <a:pt x="35" y="9"/>
                      <a:pt x="8" y="36"/>
                      <a:pt x="0" y="70"/>
                    </a:cubicBezTo>
                    <a:cubicBezTo>
                      <a:pt x="0" y="73"/>
                      <a:pt x="1" y="75"/>
                      <a:pt x="4" y="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73" name="Freeform 593">
                <a:extLst>
                  <a:ext uri="{FF2B5EF4-FFF2-40B4-BE49-F238E27FC236}">
                    <a16:creationId xmlns:a16="http://schemas.microsoft.com/office/drawing/2014/main" id="{82FE5C4D-2B07-4858-A88B-CF3902A54E30}"/>
                  </a:ext>
                </a:extLst>
              </p:cNvPr>
              <p:cNvSpPr>
                <a:spLocks/>
              </p:cNvSpPr>
              <p:nvPr/>
            </p:nvSpPr>
            <p:spPr bwMode="auto">
              <a:xfrm>
                <a:off x="11047413" y="6983413"/>
                <a:ext cx="76200" cy="187325"/>
              </a:xfrm>
              <a:custGeom>
                <a:avLst/>
                <a:gdLst>
                  <a:gd name="T0" fmla="*/ 24 w 28"/>
                  <a:gd name="T1" fmla="*/ 22 h 69"/>
                  <a:gd name="T2" fmla="*/ 24 w 28"/>
                  <a:gd name="T3" fmla="*/ 21 h 69"/>
                  <a:gd name="T4" fmla="*/ 23 w 28"/>
                  <a:gd name="T5" fmla="*/ 5 h 69"/>
                  <a:gd name="T6" fmla="*/ 18 w 28"/>
                  <a:gd name="T7" fmla="*/ 0 h 69"/>
                  <a:gd name="T8" fmla="*/ 18 w 28"/>
                  <a:gd name="T9" fmla="*/ 0 h 69"/>
                  <a:gd name="T10" fmla="*/ 13 w 28"/>
                  <a:gd name="T11" fmla="*/ 5 h 69"/>
                  <a:gd name="T12" fmla="*/ 15 w 28"/>
                  <a:gd name="T13" fmla="*/ 24 h 69"/>
                  <a:gd name="T14" fmla="*/ 15 w 28"/>
                  <a:gd name="T15" fmla="*/ 24 h 69"/>
                  <a:gd name="T16" fmla="*/ 2 w 28"/>
                  <a:gd name="T17" fmla="*/ 60 h 69"/>
                  <a:gd name="T18" fmla="*/ 2 w 28"/>
                  <a:gd name="T19" fmla="*/ 67 h 69"/>
                  <a:gd name="T20" fmla="*/ 5 w 28"/>
                  <a:gd name="T21" fmla="*/ 69 h 69"/>
                  <a:gd name="T22" fmla="*/ 8 w 28"/>
                  <a:gd name="T23" fmla="*/ 67 h 69"/>
                  <a:gd name="T24" fmla="*/ 24 w 28"/>
                  <a:gd name="T2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69">
                    <a:moveTo>
                      <a:pt x="24" y="22"/>
                    </a:moveTo>
                    <a:cubicBezTo>
                      <a:pt x="24" y="22"/>
                      <a:pt x="24" y="22"/>
                      <a:pt x="24" y="21"/>
                    </a:cubicBezTo>
                    <a:cubicBezTo>
                      <a:pt x="23" y="16"/>
                      <a:pt x="23" y="11"/>
                      <a:pt x="23" y="5"/>
                    </a:cubicBezTo>
                    <a:cubicBezTo>
                      <a:pt x="23" y="2"/>
                      <a:pt x="21" y="0"/>
                      <a:pt x="18" y="0"/>
                    </a:cubicBezTo>
                    <a:cubicBezTo>
                      <a:pt x="18" y="0"/>
                      <a:pt x="18" y="0"/>
                      <a:pt x="18" y="0"/>
                    </a:cubicBezTo>
                    <a:cubicBezTo>
                      <a:pt x="15" y="0"/>
                      <a:pt x="13" y="2"/>
                      <a:pt x="13" y="5"/>
                    </a:cubicBezTo>
                    <a:cubicBezTo>
                      <a:pt x="13" y="11"/>
                      <a:pt x="13" y="18"/>
                      <a:pt x="15" y="24"/>
                    </a:cubicBezTo>
                    <a:cubicBezTo>
                      <a:pt x="15" y="24"/>
                      <a:pt x="15" y="24"/>
                      <a:pt x="15" y="24"/>
                    </a:cubicBezTo>
                    <a:cubicBezTo>
                      <a:pt x="17" y="38"/>
                      <a:pt x="12" y="51"/>
                      <a:pt x="2" y="60"/>
                    </a:cubicBezTo>
                    <a:cubicBezTo>
                      <a:pt x="0" y="62"/>
                      <a:pt x="0" y="65"/>
                      <a:pt x="2" y="67"/>
                    </a:cubicBezTo>
                    <a:cubicBezTo>
                      <a:pt x="3" y="68"/>
                      <a:pt x="4" y="69"/>
                      <a:pt x="5" y="69"/>
                    </a:cubicBezTo>
                    <a:cubicBezTo>
                      <a:pt x="6" y="69"/>
                      <a:pt x="8" y="68"/>
                      <a:pt x="8" y="67"/>
                    </a:cubicBezTo>
                    <a:cubicBezTo>
                      <a:pt x="22" y="56"/>
                      <a:pt x="28" y="39"/>
                      <a:pt x="24"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74" name="Freeform 594">
                <a:extLst>
                  <a:ext uri="{FF2B5EF4-FFF2-40B4-BE49-F238E27FC236}">
                    <a16:creationId xmlns:a16="http://schemas.microsoft.com/office/drawing/2014/main" id="{347B24AA-7CC2-4F45-894A-80DF360C138E}"/>
                  </a:ext>
                </a:extLst>
              </p:cNvPr>
              <p:cNvSpPr>
                <a:spLocks/>
              </p:cNvSpPr>
              <p:nvPr/>
            </p:nvSpPr>
            <p:spPr bwMode="auto">
              <a:xfrm>
                <a:off x="11131550" y="6654800"/>
                <a:ext cx="512763" cy="363538"/>
              </a:xfrm>
              <a:custGeom>
                <a:avLst/>
                <a:gdLst>
                  <a:gd name="T0" fmla="*/ 187 w 190"/>
                  <a:gd name="T1" fmla="*/ 105 h 135"/>
                  <a:gd name="T2" fmla="*/ 187 w 190"/>
                  <a:gd name="T3" fmla="*/ 104 h 135"/>
                  <a:gd name="T4" fmla="*/ 48 w 190"/>
                  <a:gd name="T5" fmla="*/ 13 h 135"/>
                  <a:gd name="T6" fmla="*/ 3 w 190"/>
                  <a:gd name="T7" fmla="*/ 33 h 135"/>
                  <a:gd name="T8" fmla="*/ 2 w 190"/>
                  <a:gd name="T9" fmla="*/ 39 h 135"/>
                  <a:gd name="T10" fmla="*/ 8 w 190"/>
                  <a:gd name="T11" fmla="*/ 40 h 135"/>
                  <a:gd name="T12" fmla="*/ 50 w 190"/>
                  <a:gd name="T13" fmla="*/ 22 h 135"/>
                  <a:gd name="T14" fmla="*/ 177 w 190"/>
                  <a:gd name="T15" fmla="*/ 107 h 135"/>
                  <a:gd name="T16" fmla="*/ 178 w 190"/>
                  <a:gd name="T17" fmla="*/ 108 h 135"/>
                  <a:gd name="T18" fmla="*/ 180 w 190"/>
                  <a:gd name="T19" fmla="*/ 130 h 135"/>
                  <a:gd name="T20" fmla="*/ 184 w 190"/>
                  <a:gd name="T21" fmla="*/ 135 h 135"/>
                  <a:gd name="T22" fmla="*/ 184 w 190"/>
                  <a:gd name="T23" fmla="*/ 135 h 135"/>
                  <a:gd name="T24" fmla="*/ 189 w 190"/>
                  <a:gd name="T25" fmla="*/ 131 h 135"/>
                  <a:gd name="T26" fmla="*/ 187 w 190"/>
                  <a:gd name="T27" fmla="*/ 10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35">
                    <a:moveTo>
                      <a:pt x="187" y="105"/>
                    </a:moveTo>
                    <a:cubicBezTo>
                      <a:pt x="187" y="105"/>
                      <a:pt x="187" y="104"/>
                      <a:pt x="187" y="104"/>
                    </a:cubicBezTo>
                    <a:cubicBezTo>
                      <a:pt x="174" y="41"/>
                      <a:pt x="112" y="0"/>
                      <a:pt x="48" y="13"/>
                    </a:cubicBezTo>
                    <a:cubicBezTo>
                      <a:pt x="32" y="16"/>
                      <a:pt x="16" y="23"/>
                      <a:pt x="3" y="33"/>
                    </a:cubicBezTo>
                    <a:cubicBezTo>
                      <a:pt x="0" y="34"/>
                      <a:pt x="0" y="37"/>
                      <a:pt x="2" y="39"/>
                    </a:cubicBezTo>
                    <a:cubicBezTo>
                      <a:pt x="3" y="42"/>
                      <a:pt x="6" y="42"/>
                      <a:pt x="8" y="40"/>
                    </a:cubicBezTo>
                    <a:cubicBezTo>
                      <a:pt x="21" y="31"/>
                      <a:pt x="35" y="25"/>
                      <a:pt x="50" y="22"/>
                    </a:cubicBezTo>
                    <a:cubicBezTo>
                      <a:pt x="109" y="10"/>
                      <a:pt x="166" y="48"/>
                      <a:pt x="177" y="107"/>
                    </a:cubicBezTo>
                    <a:cubicBezTo>
                      <a:pt x="178" y="107"/>
                      <a:pt x="178" y="107"/>
                      <a:pt x="178" y="108"/>
                    </a:cubicBezTo>
                    <a:cubicBezTo>
                      <a:pt x="179" y="115"/>
                      <a:pt x="180" y="123"/>
                      <a:pt x="180" y="130"/>
                    </a:cubicBezTo>
                    <a:cubicBezTo>
                      <a:pt x="180" y="133"/>
                      <a:pt x="182" y="135"/>
                      <a:pt x="184" y="135"/>
                    </a:cubicBezTo>
                    <a:cubicBezTo>
                      <a:pt x="184" y="135"/>
                      <a:pt x="184" y="135"/>
                      <a:pt x="184" y="135"/>
                    </a:cubicBezTo>
                    <a:cubicBezTo>
                      <a:pt x="187" y="135"/>
                      <a:pt x="189" y="133"/>
                      <a:pt x="189" y="131"/>
                    </a:cubicBezTo>
                    <a:cubicBezTo>
                      <a:pt x="190" y="122"/>
                      <a:pt x="189" y="113"/>
                      <a:pt x="187"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75" name="Freeform 595">
                <a:extLst>
                  <a:ext uri="{FF2B5EF4-FFF2-40B4-BE49-F238E27FC236}">
                    <a16:creationId xmlns:a16="http://schemas.microsoft.com/office/drawing/2014/main" id="{B938CBD2-6D33-4964-80BB-A5F08CA971F3}"/>
                  </a:ext>
                </a:extLst>
              </p:cNvPr>
              <p:cNvSpPr>
                <a:spLocks/>
              </p:cNvSpPr>
              <p:nvPr/>
            </p:nvSpPr>
            <p:spPr bwMode="auto">
              <a:xfrm>
                <a:off x="10990263" y="6770688"/>
                <a:ext cx="133350" cy="315913"/>
              </a:xfrm>
              <a:custGeom>
                <a:avLst/>
                <a:gdLst>
                  <a:gd name="T0" fmla="*/ 18 w 49"/>
                  <a:gd name="T1" fmla="*/ 107 h 117"/>
                  <a:gd name="T2" fmla="*/ 17 w 49"/>
                  <a:gd name="T3" fmla="*/ 106 h 117"/>
                  <a:gd name="T4" fmla="*/ 47 w 49"/>
                  <a:gd name="T5" fmla="*/ 9 h 117"/>
                  <a:gd name="T6" fmla="*/ 47 w 49"/>
                  <a:gd name="T7" fmla="*/ 2 h 117"/>
                  <a:gd name="T8" fmla="*/ 40 w 49"/>
                  <a:gd name="T9" fmla="*/ 2 h 117"/>
                  <a:gd name="T10" fmla="*/ 8 w 49"/>
                  <a:gd name="T11" fmla="*/ 108 h 117"/>
                  <a:gd name="T12" fmla="*/ 8 w 49"/>
                  <a:gd name="T13" fmla="*/ 109 h 117"/>
                  <a:gd name="T14" fmla="*/ 9 w 49"/>
                  <a:gd name="T15" fmla="*/ 113 h 117"/>
                  <a:gd name="T16" fmla="*/ 14 w 49"/>
                  <a:gd name="T17" fmla="*/ 117 h 117"/>
                  <a:gd name="T18" fmla="*/ 15 w 49"/>
                  <a:gd name="T19" fmla="*/ 117 h 117"/>
                  <a:gd name="T20" fmla="*/ 19 w 49"/>
                  <a:gd name="T21" fmla="*/ 111 h 117"/>
                  <a:gd name="T22" fmla="*/ 18 w 49"/>
                  <a:gd name="T23"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17">
                    <a:moveTo>
                      <a:pt x="18" y="107"/>
                    </a:moveTo>
                    <a:cubicBezTo>
                      <a:pt x="18" y="106"/>
                      <a:pt x="17" y="106"/>
                      <a:pt x="17" y="106"/>
                    </a:cubicBezTo>
                    <a:cubicBezTo>
                      <a:pt x="11" y="70"/>
                      <a:pt x="22" y="34"/>
                      <a:pt x="47" y="9"/>
                    </a:cubicBezTo>
                    <a:cubicBezTo>
                      <a:pt x="49" y="7"/>
                      <a:pt x="49" y="4"/>
                      <a:pt x="47" y="2"/>
                    </a:cubicBezTo>
                    <a:cubicBezTo>
                      <a:pt x="45" y="0"/>
                      <a:pt x="42" y="0"/>
                      <a:pt x="40" y="2"/>
                    </a:cubicBezTo>
                    <a:cubicBezTo>
                      <a:pt x="12" y="30"/>
                      <a:pt x="0" y="70"/>
                      <a:pt x="8" y="108"/>
                    </a:cubicBezTo>
                    <a:cubicBezTo>
                      <a:pt x="8" y="109"/>
                      <a:pt x="8" y="109"/>
                      <a:pt x="8" y="109"/>
                    </a:cubicBezTo>
                    <a:cubicBezTo>
                      <a:pt x="9" y="111"/>
                      <a:pt x="9" y="112"/>
                      <a:pt x="9" y="113"/>
                    </a:cubicBezTo>
                    <a:cubicBezTo>
                      <a:pt x="10" y="116"/>
                      <a:pt x="12" y="117"/>
                      <a:pt x="14" y="117"/>
                    </a:cubicBezTo>
                    <a:cubicBezTo>
                      <a:pt x="14" y="117"/>
                      <a:pt x="15" y="117"/>
                      <a:pt x="15" y="117"/>
                    </a:cubicBezTo>
                    <a:cubicBezTo>
                      <a:pt x="18" y="116"/>
                      <a:pt x="19" y="114"/>
                      <a:pt x="19" y="111"/>
                    </a:cubicBezTo>
                    <a:cubicBezTo>
                      <a:pt x="18" y="110"/>
                      <a:pt x="18" y="108"/>
                      <a:pt x="18" y="10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76" name="Group 75">
            <a:extLst>
              <a:ext uri="{FF2B5EF4-FFF2-40B4-BE49-F238E27FC236}">
                <a16:creationId xmlns:a16="http://schemas.microsoft.com/office/drawing/2014/main" id="{90FDCC93-7B59-43BB-8560-B02A866ADADB}"/>
              </a:ext>
            </a:extLst>
          </p:cNvPr>
          <p:cNvGrpSpPr/>
          <p:nvPr/>
        </p:nvGrpSpPr>
        <p:grpSpPr>
          <a:xfrm>
            <a:off x="7516115" y="1889272"/>
            <a:ext cx="666750" cy="666750"/>
            <a:chOff x="7358527" y="2209689"/>
            <a:chExt cx="666750" cy="666750"/>
          </a:xfrm>
        </p:grpSpPr>
        <p:sp>
          <p:nvSpPr>
            <p:cNvPr id="77" name="object 32">
              <a:extLst>
                <a:ext uri="{FF2B5EF4-FFF2-40B4-BE49-F238E27FC236}">
                  <a16:creationId xmlns:a16="http://schemas.microsoft.com/office/drawing/2014/main" id="{BE67BCFE-4F80-46AE-840E-7112C0E8946D}"/>
                </a:ext>
              </a:extLst>
            </p:cNvPr>
            <p:cNvSpPr/>
            <p:nvPr/>
          </p:nvSpPr>
          <p:spPr>
            <a:xfrm>
              <a:off x="7358527" y="2209689"/>
              <a:ext cx="666750" cy="666750"/>
            </a:xfrm>
            <a:custGeom>
              <a:avLst/>
              <a:gdLst/>
              <a:ahLst/>
              <a:cxnLst/>
              <a:rect l="l" t="t" r="r" b="b"/>
              <a:pathLst>
                <a:path w="666750" h="666750">
                  <a:moveTo>
                    <a:pt x="333082" y="666165"/>
                  </a:moveTo>
                  <a:lnTo>
                    <a:pt x="382304" y="662554"/>
                  </a:lnTo>
                  <a:lnTo>
                    <a:pt x="429282" y="652063"/>
                  </a:lnTo>
                  <a:lnTo>
                    <a:pt x="473503" y="635208"/>
                  </a:lnTo>
                  <a:lnTo>
                    <a:pt x="514451" y="612504"/>
                  </a:lnTo>
                  <a:lnTo>
                    <a:pt x="551610" y="584467"/>
                  </a:lnTo>
                  <a:lnTo>
                    <a:pt x="584467" y="551610"/>
                  </a:lnTo>
                  <a:lnTo>
                    <a:pt x="612504" y="514451"/>
                  </a:lnTo>
                  <a:lnTo>
                    <a:pt x="635208" y="473503"/>
                  </a:lnTo>
                  <a:lnTo>
                    <a:pt x="652063" y="429282"/>
                  </a:lnTo>
                  <a:lnTo>
                    <a:pt x="662554" y="382304"/>
                  </a:lnTo>
                  <a:lnTo>
                    <a:pt x="666165" y="333082"/>
                  </a:lnTo>
                  <a:lnTo>
                    <a:pt x="662554" y="283861"/>
                  </a:lnTo>
                  <a:lnTo>
                    <a:pt x="652063" y="236883"/>
                  </a:lnTo>
                  <a:lnTo>
                    <a:pt x="635208" y="192662"/>
                  </a:lnTo>
                  <a:lnTo>
                    <a:pt x="612504" y="151714"/>
                  </a:lnTo>
                  <a:lnTo>
                    <a:pt x="584467" y="114554"/>
                  </a:lnTo>
                  <a:lnTo>
                    <a:pt x="551610" y="81698"/>
                  </a:lnTo>
                  <a:lnTo>
                    <a:pt x="514451" y="53660"/>
                  </a:lnTo>
                  <a:lnTo>
                    <a:pt x="473503" y="30957"/>
                  </a:lnTo>
                  <a:lnTo>
                    <a:pt x="429282" y="14102"/>
                  </a:lnTo>
                  <a:lnTo>
                    <a:pt x="382304" y="3611"/>
                  </a:lnTo>
                  <a:lnTo>
                    <a:pt x="333082" y="0"/>
                  </a:lnTo>
                  <a:lnTo>
                    <a:pt x="283861" y="3611"/>
                  </a:lnTo>
                  <a:lnTo>
                    <a:pt x="236883" y="14102"/>
                  </a:lnTo>
                  <a:lnTo>
                    <a:pt x="192662" y="30957"/>
                  </a:lnTo>
                  <a:lnTo>
                    <a:pt x="151714" y="53660"/>
                  </a:lnTo>
                  <a:lnTo>
                    <a:pt x="114554" y="81698"/>
                  </a:lnTo>
                  <a:lnTo>
                    <a:pt x="81698" y="114554"/>
                  </a:lnTo>
                  <a:lnTo>
                    <a:pt x="53660" y="151714"/>
                  </a:lnTo>
                  <a:lnTo>
                    <a:pt x="30957" y="192662"/>
                  </a:lnTo>
                  <a:lnTo>
                    <a:pt x="14102" y="236883"/>
                  </a:lnTo>
                  <a:lnTo>
                    <a:pt x="3611" y="283861"/>
                  </a:lnTo>
                  <a:lnTo>
                    <a:pt x="0" y="333082"/>
                  </a:lnTo>
                  <a:lnTo>
                    <a:pt x="3611" y="382304"/>
                  </a:lnTo>
                  <a:lnTo>
                    <a:pt x="14102" y="429282"/>
                  </a:lnTo>
                  <a:lnTo>
                    <a:pt x="30957" y="473503"/>
                  </a:lnTo>
                  <a:lnTo>
                    <a:pt x="53660" y="514451"/>
                  </a:lnTo>
                  <a:lnTo>
                    <a:pt x="81698" y="551610"/>
                  </a:lnTo>
                  <a:lnTo>
                    <a:pt x="114554" y="584467"/>
                  </a:lnTo>
                  <a:lnTo>
                    <a:pt x="151714" y="612504"/>
                  </a:lnTo>
                  <a:lnTo>
                    <a:pt x="192662" y="635208"/>
                  </a:lnTo>
                  <a:lnTo>
                    <a:pt x="236883" y="652063"/>
                  </a:lnTo>
                  <a:lnTo>
                    <a:pt x="283861" y="662554"/>
                  </a:lnTo>
                  <a:lnTo>
                    <a:pt x="333082" y="666165"/>
                  </a:lnTo>
                  <a:close/>
                </a:path>
              </a:pathLst>
            </a:custGeom>
            <a:solidFill>
              <a:schemeClr val="bg1"/>
            </a:solidFill>
            <a:ln w="12700">
              <a:solidFill>
                <a:srgbClr val="D7D8D6"/>
              </a:solidFill>
            </a:ln>
          </p:spPr>
          <p:txBody>
            <a:bodyPr wrap="square" lIns="0" tIns="0" rIns="0" bIns="0" rtlCol="0"/>
            <a:lstStyle/>
            <a:p>
              <a:endParaRPr/>
            </a:p>
          </p:txBody>
        </p:sp>
        <p:sp>
          <p:nvSpPr>
            <p:cNvPr id="78" name="object 35">
              <a:extLst>
                <a:ext uri="{FF2B5EF4-FFF2-40B4-BE49-F238E27FC236}">
                  <a16:creationId xmlns:a16="http://schemas.microsoft.com/office/drawing/2014/main" id="{EC5573C6-B5B0-46AF-995F-242A3DB77AFD}"/>
                </a:ext>
              </a:extLst>
            </p:cNvPr>
            <p:cNvSpPr/>
            <p:nvPr/>
          </p:nvSpPr>
          <p:spPr>
            <a:xfrm>
              <a:off x="7404565" y="2255727"/>
              <a:ext cx="574675" cy="574675"/>
            </a:xfrm>
            <a:custGeom>
              <a:avLst/>
              <a:gdLst/>
              <a:ahLst/>
              <a:cxnLst/>
              <a:rect l="l" t="t" r="r" b="b"/>
              <a:pathLst>
                <a:path w="574675" h="574675">
                  <a:moveTo>
                    <a:pt x="287147" y="0"/>
                  </a:moveTo>
                  <a:lnTo>
                    <a:pt x="240570" y="3758"/>
                  </a:lnTo>
                  <a:lnTo>
                    <a:pt x="196387" y="14639"/>
                  </a:lnTo>
                  <a:lnTo>
                    <a:pt x="155187" y="32051"/>
                  </a:lnTo>
                  <a:lnTo>
                    <a:pt x="117562" y="55403"/>
                  </a:lnTo>
                  <a:lnTo>
                    <a:pt x="84104" y="84104"/>
                  </a:lnTo>
                  <a:lnTo>
                    <a:pt x="55403" y="117562"/>
                  </a:lnTo>
                  <a:lnTo>
                    <a:pt x="32051" y="155187"/>
                  </a:lnTo>
                  <a:lnTo>
                    <a:pt x="14639" y="196387"/>
                  </a:lnTo>
                  <a:lnTo>
                    <a:pt x="3758" y="240570"/>
                  </a:lnTo>
                  <a:lnTo>
                    <a:pt x="0" y="287147"/>
                  </a:lnTo>
                  <a:lnTo>
                    <a:pt x="3758" y="333719"/>
                  </a:lnTo>
                  <a:lnTo>
                    <a:pt x="14639" y="377900"/>
                  </a:lnTo>
                  <a:lnTo>
                    <a:pt x="32051" y="419098"/>
                  </a:lnTo>
                  <a:lnTo>
                    <a:pt x="55403" y="456721"/>
                  </a:lnTo>
                  <a:lnTo>
                    <a:pt x="84104" y="490178"/>
                  </a:lnTo>
                  <a:lnTo>
                    <a:pt x="117562" y="518878"/>
                  </a:lnTo>
                  <a:lnTo>
                    <a:pt x="155187" y="542230"/>
                  </a:lnTo>
                  <a:lnTo>
                    <a:pt x="196387" y="559642"/>
                  </a:lnTo>
                  <a:lnTo>
                    <a:pt x="240570" y="570522"/>
                  </a:lnTo>
                  <a:lnTo>
                    <a:pt x="287147" y="574281"/>
                  </a:lnTo>
                  <a:lnTo>
                    <a:pt x="333722" y="570522"/>
                  </a:lnTo>
                  <a:lnTo>
                    <a:pt x="377905" y="559642"/>
                  </a:lnTo>
                  <a:lnTo>
                    <a:pt x="399881" y="550354"/>
                  </a:lnTo>
                  <a:lnTo>
                    <a:pt x="287147" y="550354"/>
                  </a:lnTo>
                  <a:lnTo>
                    <a:pt x="239895" y="546106"/>
                  </a:lnTo>
                  <a:lnTo>
                    <a:pt x="195396" y="533861"/>
                  </a:lnTo>
                  <a:lnTo>
                    <a:pt x="154400" y="514367"/>
                  </a:lnTo>
                  <a:lnTo>
                    <a:pt x="117655" y="488375"/>
                  </a:lnTo>
                  <a:lnTo>
                    <a:pt x="85910" y="456633"/>
                  </a:lnTo>
                  <a:lnTo>
                    <a:pt x="59916" y="419890"/>
                  </a:lnTo>
                  <a:lnTo>
                    <a:pt x="40421" y="378895"/>
                  </a:lnTo>
                  <a:lnTo>
                    <a:pt x="28175" y="334398"/>
                  </a:lnTo>
                  <a:lnTo>
                    <a:pt x="23926" y="287147"/>
                  </a:lnTo>
                  <a:lnTo>
                    <a:pt x="28175" y="239895"/>
                  </a:lnTo>
                  <a:lnTo>
                    <a:pt x="40421" y="195396"/>
                  </a:lnTo>
                  <a:lnTo>
                    <a:pt x="59916" y="154400"/>
                  </a:lnTo>
                  <a:lnTo>
                    <a:pt x="85910" y="117655"/>
                  </a:lnTo>
                  <a:lnTo>
                    <a:pt x="117655" y="85910"/>
                  </a:lnTo>
                  <a:lnTo>
                    <a:pt x="154400" y="59916"/>
                  </a:lnTo>
                  <a:lnTo>
                    <a:pt x="195396" y="40421"/>
                  </a:lnTo>
                  <a:lnTo>
                    <a:pt x="239895" y="28175"/>
                  </a:lnTo>
                  <a:lnTo>
                    <a:pt x="287147" y="23926"/>
                  </a:lnTo>
                  <a:lnTo>
                    <a:pt x="399880" y="23926"/>
                  </a:lnTo>
                  <a:lnTo>
                    <a:pt x="377905" y="14639"/>
                  </a:lnTo>
                  <a:lnTo>
                    <a:pt x="333722" y="3758"/>
                  </a:lnTo>
                  <a:lnTo>
                    <a:pt x="287147" y="0"/>
                  </a:lnTo>
                  <a:close/>
                </a:path>
                <a:path w="574675" h="574675">
                  <a:moveTo>
                    <a:pt x="399880" y="23926"/>
                  </a:moveTo>
                  <a:lnTo>
                    <a:pt x="287147" y="23926"/>
                  </a:lnTo>
                  <a:lnTo>
                    <a:pt x="334398" y="28175"/>
                  </a:lnTo>
                  <a:lnTo>
                    <a:pt x="378895" y="40421"/>
                  </a:lnTo>
                  <a:lnTo>
                    <a:pt x="419890" y="59916"/>
                  </a:lnTo>
                  <a:lnTo>
                    <a:pt x="456633" y="85910"/>
                  </a:lnTo>
                  <a:lnTo>
                    <a:pt x="488375" y="117655"/>
                  </a:lnTo>
                  <a:lnTo>
                    <a:pt x="514367" y="154400"/>
                  </a:lnTo>
                  <a:lnTo>
                    <a:pt x="533861" y="195396"/>
                  </a:lnTo>
                  <a:lnTo>
                    <a:pt x="546106" y="239895"/>
                  </a:lnTo>
                  <a:lnTo>
                    <a:pt x="550354" y="287147"/>
                  </a:lnTo>
                  <a:lnTo>
                    <a:pt x="546106" y="334398"/>
                  </a:lnTo>
                  <a:lnTo>
                    <a:pt x="533861" y="378895"/>
                  </a:lnTo>
                  <a:lnTo>
                    <a:pt x="514367" y="419890"/>
                  </a:lnTo>
                  <a:lnTo>
                    <a:pt x="488375" y="456633"/>
                  </a:lnTo>
                  <a:lnTo>
                    <a:pt x="456633" y="488375"/>
                  </a:lnTo>
                  <a:lnTo>
                    <a:pt x="419890" y="514367"/>
                  </a:lnTo>
                  <a:lnTo>
                    <a:pt x="378895" y="533861"/>
                  </a:lnTo>
                  <a:lnTo>
                    <a:pt x="334398" y="546106"/>
                  </a:lnTo>
                  <a:lnTo>
                    <a:pt x="287147" y="550354"/>
                  </a:lnTo>
                  <a:lnTo>
                    <a:pt x="399881" y="550354"/>
                  </a:lnTo>
                  <a:lnTo>
                    <a:pt x="456726" y="518878"/>
                  </a:lnTo>
                  <a:lnTo>
                    <a:pt x="490183" y="490178"/>
                  </a:lnTo>
                  <a:lnTo>
                    <a:pt x="518882" y="456721"/>
                  </a:lnTo>
                  <a:lnTo>
                    <a:pt x="542232" y="419098"/>
                  </a:lnTo>
                  <a:lnTo>
                    <a:pt x="559643" y="377900"/>
                  </a:lnTo>
                  <a:lnTo>
                    <a:pt x="570523" y="333719"/>
                  </a:lnTo>
                  <a:lnTo>
                    <a:pt x="574281" y="287147"/>
                  </a:lnTo>
                  <a:lnTo>
                    <a:pt x="570523" y="240570"/>
                  </a:lnTo>
                  <a:lnTo>
                    <a:pt x="559643" y="196387"/>
                  </a:lnTo>
                  <a:lnTo>
                    <a:pt x="542232" y="155187"/>
                  </a:lnTo>
                  <a:lnTo>
                    <a:pt x="518882" y="117562"/>
                  </a:lnTo>
                  <a:lnTo>
                    <a:pt x="490183" y="84104"/>
                  </a:lnTo>
                  <a:lnTo>
                    <a:pt x="456726" y="55403"/>
                  </a:lnTo>
                  <a:lnTo>
                    <a:pt x="419103" y="32051"/>
                  </a:lnTo>
                  <a:lnTo>
                    <a:pt x="399880" y="23926"/>
                  </a:lnTo>
                  <a:close/>
                </a:path>
              </a:pathLst>
            </a:custGeom>
            <a:solidFill>
              <a:srgbClr val="00AAE7"/>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79" name="Graphic 78" descr="Robot">
              <a:extLst>
                <a:ext uri="{FF2B5EF4-FFF2-40B4-BE49-F238E27FC236}">
                  <a16:creationId xmlns:a16="http://schemas.microsoft.com/office/drawing/2014/main" id="{3B30B666-C36C-4025-A62F-7089875298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475067" y="2326229"/>
              <a:ext cx="433670" cy="433670"/>
            </a:xfrm>
            <a:prstGeom prst="rect">
              <a:avLst/>
            </a:prstGeom>
          </p:spPr>
        </p:pic>
      </p:grpSp>
      <p:grpSp>
        <p:nvGrpSpPr>
          <p:cNvPr id="80" name="Group 79">
            <a:extLst>
              <a:ext uri="{FF2B5EF4-FFF2-40B4-BE49-F238E27FC236}">
                <a16:creationId xmlns:a16="http://schemas.microsoft.com/office/drawing/2014/main" id="{63816807-B336-41FC-A8BF-D7CFC4B1FFD7}"/>
              </a:ext>
            </a:extLst>
          </p:cNvPr>
          <p:cNvGrpSpPr/>
          <p:nvPr/>
        </p:nvGrpSpPr>
        <p:grpSpPr>
          <a:xfrm>
            <a:off x="10793787" y="1889272"/>
            <a:ext cx="666750" cy="666750"/>
            <a:chOff x="10736297" y="2206429"/>
            <a:chExt cx="666750" cy="666750"/>
          </a:xfrm>
        </p:grpSpPr>
        <p:sp>
          <p:nvSpPr>
            <p:cNvPr id="81" name="object 24">
              <a:extLst>
                <a:ext uri="{FF2B5EF4-FFF2-40B4-BE49-F238E27FC236}">
                  <a16:creationId xmlns:a16="http://schemas.microsoft.com/office/drawing/2014/main" id="{780474BB-D3C2-49F1-A9DD-2E98F7ACC98A}"/>
                </a:ext>
              </a:extLst>
            </p:cNvPr>
            <p:cNvSpPr/>
            <p:nvPr/>
          </p:nvSpPr>
          <p:spPr>
            <a:xfrm>
              <a:off x="10736297" y="2206429"/>
              <a:ext cx="666750" cy="666750"/>
            </a:xfrm>
            <a:custGeom>
              <a:avLst/>
              <a:gdLst/>
              <a:ahLst/>
              <a:cxnLst/>
              <a:rect l="l" t="t" r="r" b="b"/>
              <a:pathLst>
                <a:path w="666750" h="666750">
                  <a:moveTo>
                    <a:pt x="333082" y="666165"/>
                  </a:moveTo>
                  <a:lnTo>
                    <a:pt x="382304" y="662554"/>
                  </a:lnTo>
                  <a:lnTo>
                    <a:pt x="429282" y="652063"/>
                  </a:lnTo>
                  <a:lnTo>
                    <a:pt x="473503" y="635208"/>
                  </a:lnTo>
                  <a:lnTo>
                    <a:pt x="514451" y="612504"/>
                  </a:lnTo>
                  <a:lnTo>
                    <a:pt x="551610" y="584467"/>
                  </a:lnTo>
                  <a:lnTo>
                    <a:pt x="584467" y="551610"/>
                  </a:lnTo>
                  <a:lnTo>
                    <a:pt x="612504" y="514451"/>
                  </a:lnTo>
                  <a:lnTo>
                    <a:pt x="635208" y="473503"/>
                  </a:lnTo>
                  <a:lnTo>
                    <a:pt x="652063" y="429282"/>
                  </a:lnTo>
                  <a:lnTo>
                    <a:pt x="662554" y="382304"/>
                  </a:lnTo>
                  <a:lnTo>
                    <a:pt x="666165" y="333082"/>
                  </a:lnTo>
                  <a:lnTo>
                    <a:pt x="662554" y="283861"/>
                  </a:lnTo>
                  <a:lnTo>
                    <a:pt x="652063" y="236883"/>
                  </a:lnTo>
                  <a:lnTo>
                    <a:pt x="635208" y="192662"/>
                  </a:lnTo>
                  <a:lnTo>
                    <a:pt x="612504" y="151714"/>
                  </a:lnTo>
                  <a:lnTo>
                    <a:pt x="584467" y="114554"/>
                  </a:lnTo>
                  <a:lnTo>
                    <a:pt x="551610" y="81698"/>
                  </a:lnTo>
                  <a:lnTo>
                    <a:pt x="514451" y="53660"/>
                  </a:lnTo>
                  <a:lnTo>
                    <a:pt x="473503" y="30957"/>
                  </a:lnTo>
                  <a:lnTo>
                    <a:pt x="429282" y="14102"/>
                  </a:lnTo>
                  <a:lnTo>
                    <a:pt x="382304" y="3611"/>
                  </a:lnTo>
                  <a:lnTo>
                    <a:pt x="333082" y="0"/>
                  </a:lnTo>
                  <a:lnTo>
                    <a:pt x="283861" y="3611"/>
                  </a:lnTo>
                  <a:lnTo>
                    <a:pt x="236883" y="14102"/>
                  </a:lnTo>
                  <a:lnTo>
                    <a:pt x="192662" y="30957"/>
                  </a:lnTo>
                  <a:lnTo>
                    <a:pt x="151714" y="53660"/>
                  </a:lnTo>
                  <a:lnTo>
                    <a:pt x="114554" y="81698"/>
                  </a:lnTo>
                  <a:lnTo>
                    <a:pt x="81698" y="114554"/>
                  </a:lnTo>
                  <a:lnTo>
                    <a:pt x="53660" y="151714"/>
                  </a:lnTo>
                  <a:lnTo>
                    <a:pt x="30957" y="192662"/>
                  </a:lnTo>
                  <a:lnTo>
                    <a:pt x="14102" y="236883"/>
                  </a:lnTo>
                  <a:lnTo>
                    <a:pt x="3611" y="283861"/>
                  </a:lnTo>
                  <a:lnTo>
                    <a:pt x="0" y="333082"/>
                  </a:lnTo>
                  <a:lnTo>
                    <a:pt x="3611" y="382304"/>
                  </a:lnTo>
                  <a:lnTo>
                    <a:pt x="14102" y="429282"/>
                  </a:lnTo>
                  <a:lnTo>
                    <a:pt x="30957" y="473503"/>
                  </a:lnTo>
                  <a:lnTo>
                    <a:pt x="53660" y="514451"/>
                  </a:lnTo>
                  <a:lnTo>
                    <a:pt x="81698" y="551610"/>
                  </a:lnTo>
                  <a:lnTo>
                    <a:pt x="114554" y="584467"/>
                  </a:lnTo>
                  <a:lnTo>
                    <a:pt x="151714" y="612504"/>
                  </a:lnTo>
                  <a:lnTo>
                    <a:pt x="192662" y="635208"/>
                  </a:lnTo>
                  <a:lnTo>
                    <a:pt x="236883" y="652063"/>
                  </a:lnTo>
                  <a:lnTo>
                    <a:pt x="283861" y="662554"/>
                  </a:lnTo>
                  <a:lnTo>
                    <a:pt x="333082" y="666165"/>
                  </a:lnTo>
                  <a:close/>
                </a:path>
              </a:pathLst>
            </a:custGeom>
            <a:solidFill>
              <a:schemeClr val="bg1"/>
            </a:solidFill>
            <a:ln w="12700">
              <a:solidFill>
                <a:srgbClr val="D7D8D6"/>
              </a:solidFill>
            </a:ln>
          </p:spPr>
          <p:txBody>
            <a:bodyPr wrap="square" lIns="0" tIns="0" rIns="0" bIns="0" rtlCol="0"/>
            <a:lstStyle/>
            <a:p>
              <a:endParaRPr/>
            </a:p>
          </p:txBody>
        </p:sp>
        <p:grpSp>
          <p:nvGrpSpPr>
            <p:cNvPr id="82" name="Group 81">
              <a:extLst>
                <a:ext uri="{FF2B5EF4-FFF2-40B4-BE49-F238E27FC236}">
                  <a16:creationId xmlns:a16="http://schemas.microsoft.com/office/drawing/2014/main" id="{47942781-CCCB-4EC0-996E-49117F0918F9}"/>
                </a:ext>
              </a:extLst>
            </p:cNvPr>
            <p:cNvGrpSpPr/>
            <p:nvPr/>
          </p:nvGrpSpPr>
          <p:grpSpPr>
            <a:xfrm>
              <a:off x="10782335" y="2252467"/>
              <a:ext cx="574675" cy="574675"/>
              <a:chOff x="10782335" y="2252467"/>
              <a:chExt cx="574675" cy="574675"/>
            </a:xfrm>
          </p:grpSpPr>
          <p:sp>
            <p:nvSpPr>
              <p:cNvPr id="83" name="object 26">
                <a:extLst>
                  <a:ext uri="{FF2B5EF4-FFF2-40B4-BE49-F238E27FC236}">
                    <a16:creationId xmlns:a16="http://schemas.microsoft.com/office/drawing/2014/main" id="{79D5B1AD-373D-4549-9FB4-ED683E9552A0}"/>
                  </a:ext>
                </a:extLst>
              </p:cNvPr>
              <p:cNvSpPr/>
              <p:nvPr/>
            </p:nvSpPr>
            <p:spPr>
              <a:xfrm>
                <a:off x="10782335" y="2252467"/>
                <a:ext cx="574675" cy="574675"/>
              </a:xfrm>
              <a:custGeom>
                <a:avLst/>
                <a:gdLst/>
                <a:ahLst/>
                <a:cxnLst/>
                <a:rect l="l" t="t" r="r" b="b"/>
                <a:pathLst>
                  <a:path w="574675" h="574675">
                    <a:moveTo>
                      <a:pt x="287147" y="0"/>
                    </a:moveTo>
                    <a:lnTo>
                      <a:pt x="240570" y="3758"/>
                    </a:lnTo>
                    <a:lnTo>
                      <a:pt x="196387" y="14639"/>
                    </a:lnTo>
                    <a:lnTo>
                      <a:pt x="155187" y="32050"/>
                    </a:lnTo>
                    <a:lnTo>
                      <a:pt x="117562" y="55402"/>
                    </a:lnTo>
                    <a:lnTo>
                      <a:pt x="84104" y="84102"/>
                    </a:lnTo>
                    <a:lnTo>
                      <a:pt x="55403" y="117559"/>
                    </a:lnTo>
                    <a:lnTo>
                      <a:pt x="32051" y="155182"/>
                    </a:lnTo>
                    <a:lnTo>
                      <a:pt x="14639" y="196380"/>
                    </a:lnTo>
                    <a:lnTo>
                      <a:pt x="3758" y="240561"/>
                    </a:lnTo>
                    <a:lnTo>
                      <a:pt x="0" y="287134"/>
                    </a:lnTo>
                    <a:lnTo>
                      <a:pt x="3758" y="333710"/>
                    </a:lnTo>
                    <a:lnTo>
                      <a:pt x="14639" y="377894"/>
                    </a:lnTo>
                    <a:lnTo>
                      <a:pt x="32051" y="419093"/>
                    </a:lnTo>
                    <a:lnTo>
                      <a:pt x="55403" y="456718"/>
                    </a:lnTo>
                    <a:lnTo>
                      <a:pt x="84104" y="490177"/>
                    </a:lnTo>
                    <a:lnTo>
                      <a:pt x="117562" y="518878"/>
                    </a:lnTo>
                    <a:lnTo>
                      <a:pt x="155187" y="542230"/>
                    </a:lnTo>
                    <a:lnTo>
                      <a:pt x="196387" y="559642"/>
                    </a:lnTo>
                    <a:lnTo>
                      <a:pt x="240570" y="570522"/>
                    </a:lnTo>
                    <a:lnTo>
                      <a:pt x="287147" y="574281"/>
                    </a:lnTo>
                    <a:lnTo>
                      <a:pt x="333723" y="570522"/>
                    </a:lnTo>
                    <a:lnTo>
                      <a:pt x="377906" y="559642"/>
                    </a:lnTo>
                    <a:lnTo>
                      <a:pt x="399883" y="550354"/>
                    </a:lnTo>
                    <a:lnTo>
                      <a:pt x="287147" y="550354"/>
                    </a:lnTo>
                    <a:lnTo>
                      <a:pt x="239895" y="546105"/>
                    </a:lnTo>
                    <a:lnTo>
                      <a:pt x="195398" y="533859"/>
                    </a:lnTo>
                    <a:lnTo>
                      <a:pt x="154403" y="514364"/>
                    </a:lnTo>
                    <a:lnTo>
                      <a:pt x="117660" y="488370"/>
                    </a:lnTo>
                    <a:lnTo>
                      <a:pt x="85918" y="456626"/>
                    </a:lnTo>
                    <a:lnTo>
                      <a:pt x="59926" y="419881"/>
                    </a:lnTo>
                    <a:lnTo>
                      <a:pt x="40432" y="378884"/>
                    </a:lnTo>
                    <a:lnTo>
                      <a:pt x="28187" y="334386"/>
                    </a:lnTo>
                    <a:lnTo>
                      <a:pt x="23939" y="287134"/>
                    </a:lnTo>
                    <a:lnTo>
                      <a:pt x="28187" y="239886"/>
                    </a:lnTo>
                    <a:lnTo>
                      <a:pt x="40432" y="195390"/>
                    </a:lnTo>
                    <a:lnTo>
                      <a:pt x="59926" y="154396"/>
                    </a:lnTo>
                    <a:lnTo>
                      <a:pt x="85918" y="117652"/>
                    </a:lnTo>
                    <a:lnTo>
                      <a:pt x="117660" y="85909"/>
                    </a:lnTo>
                    <a:lnTo>
                      <a:pt x="154403" y="59916"/>
                    </a:lnTo>
                    <a:lnTo>
                      <a:pt x="195398" y="40421"/>
                    </a:lnTo>
                    <a:lnTo>
                      <a:pt x="239895" y="28175"/>
                    </a:lnTo>
                    <a:lnTo>
                      <a:pt x="287147" y="23926"/>
                    </a:lnTo>
                    <a:lnTo>
                      <a:pt x="399883" y="23926"/>
                    </a:lnTo>
                    <a:lnTo>
                      <a:pt x="377906" y="14639"/>
                    </a:lnTo>
                    <a:lnTo>
                      <a:pt x="333723" y="3758"/>
                    </a:lnTo>
                    <a:lnTo>
                      <a:pt x="287147" y="0"/>
                    </a:lnTo>
                    <a:close/>
                  </a:path>
                  <a:path w="574675" h="574675">
                    <a:moveTo>
                      <a:pt x="399883" y="23926"/>
                    </a:moveTo>
                    <a:lnTo>
                      <a:pt x="287147" y="23926"/>
                    </a:lnTo>
                    <a:lnTo>
                      <a:pt x="334398" y="28175"/>
                    </a:lnTo>
                    <a:lnTo>
                      <a:pt x="378895" y="40421"/>
                    </a:lnTo>
                    <a:lnTo>
                      <a:pt x="419890" y="59916"/>
                    </a:lnTo>
                    <a:lnTo>
                      <a:pt x="456633" y="85909"/>
                    </a:lnTo>
                    <a:lnTo>
                      <a:pt x="488375" y="117652"/>
                    </a:lnTo>
                    <a:lnTo>
                      <a:pt x="514367" y="154396"/>
                    </a:lnTo>
                    <a:lnTo>
                      <a:pt x="533861" y="195390"/>
                    </a:lnTo>
                    <a:lnTo>
                      <a:pt x="546106" y="239886"/>
                    </a:lnTo>
                    <a:lnTo>
                      <a:pt x="550354" y="287134"/>
                    </a:lnTo>
                    <a:lnTo>
                      <a:pt x="546106" y="334386"/>
                    </a:lnTo>
                    <a:lnTo>
                      <a:pt x="533861" y="378884"/>
                    </a:lnTo>
                    <a:lnTo>
                      <a:pt x="514367" y="419881"/>
                    </a:lnTo>
                    <a:lnTo>
                      <a:pt x="488375" y="456626"/>
                    </a:lnTo>
                    <a:lnTo>
                      <a:pt x="456633" y="488370"/>
                    </a:lnTo>
                    <a:lnTo>
                      <a:pt x="419890" y="514364"/>
                    </a:lnTo>
                    <a:lnTo>
                      <a:pt x="378895" y="533859"/>
                    </a:lnTo>
                    <a:lnTo>
                      <a:pt x="334398" y="546105"/>
                    </a:lnTo>
                    <a:lnTo>
                      <a:pt x="287147" y="550354"/>
                    </a:lnTo>
                    <a:lnTo>
                      <a:pt x="399883" y="550354"/>
                    </a:lnTo>
                    <a:lnTo>
                      <a:pt x="456731" y="518878"/>
                    </a:lnTo>
                    <a:lnTo>
                      <a:pt x="490189" y="490177"/>
                    </a:lnTo>
                    <a:lnTo>
                      <a:pt x="518890" y="456718"/>
                    </a:lnTo>
                    <a:lnTo>
                      <a:pt x="542242" y="419093"/>
                    </a:lnTo>
                    <a:lnTo>
                      <a:pt x="559654" y="377894"/>
                    </a:lnTo>
                    <a:lnTo>
                      <a:pt x="570535" y="333710"/>
                    </a:lnTo>
                    <a:lnTo>
                      <a:pt x="574294" y="287134"/>
                    </a:lnTo>
                    <a:lnTo>
                      <a:pt x="570535" y="240561"/>
                    </a:lnTo>
                    <a:lnTo>
                      <a:pt x="559654" y="196380"/>
                    </a:lnTo>
                    <a:lnTo>
                      <a:pt x="542242" y="155182"/>
                    </a:lnTo>
                    <a:lnTo>
                      <a:pt x="518890" y="117559"/>
                    </a:lnTo>
                    <a:lnTo>
                      <a:pt x="490189" y="84102"/>
                    </a:lnTo>
                    <a:lnTo>
                      <a:pt x="456731" y="55402"/>
                    </a:lnTo>
                    <a:lnTo>
                      <a:pt x="419106" y="32050"/>
                    </a:lnTo>
                    <a:lnTo>
                      <a:pt x="399883" y="23926"/>
                    </a:lnTo>
                    <a:close/>
                  </a:path>
                </a:pathLst>
              </a:custGeom>
              <a:solidFill>
                <a:srgbClr val="52B9E9"/>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grpSp>
            <p:nvGrpSpPr>
              <p:cNvPr id="84" name="Group 83">
                <a:extLst>
                  <a:ext uri="{FF2B5EF4-FFF2-40B4-BE49-F238E27FC236}">
                    <a16:creationId xmlns:a16="http://schemas.microsoft.com/office/drawing/2014/main" id="{A8DFB96F-EA8F-44F9-B24D-348EF2D5CD07}"/>
                  </a:ext>
                </a:extLst>
              </p:cNvPr>
              <p:cNvGrpSpPr/>
              <p:nvPr/>
            </p:nvGrpSpPr>
            <p:grpSpPr>
              <a:xfrm>
                <a:off x="10920509" y="2347550"/>
                <a:ext cx="298327" cy="384601"/>
                <a:chOff x="176213" y="98425"/>
                <a:chExt cx="400051" cy="657225"/>
              </a:xfrm>
              <a:solidFill>
                <a:srgbClr val="6AC3EC"/>
              </a:solidFill>
            </p:grpSpPr>
            <p:sp>
              <p:nvSpPr>
                <p:cNvPr id="85" name="Freeform 9">
                  <a:extLst>
                    <a:ext uri="{FF2B5EF4-FFF2-40B4-BE49-F238E27FC236}">
                      <a16:creationId xmlns:a16="http://schemas.microsoft.com/office/drawing/2014/main" id="{5DC1C222-2E4A-4EA4-8ABE-4FB4399CA1BA}"/>
                    </a:ext>
                  </a:extLst>
                </p:cNvPr>
                <p:cNvSpPr>
                  <a:spLocks/>
                </p:cNvSpPr>
                <p:nvPr/>
              </p:nvSpPr>
              <p:spPr bwMode="auto">
                <a:xfrm>
                  <a:off x="176213" y="387350"/>
                  <a:ext cx="100013" cy="174625"/>
                </a:xfrm>
                <a:custGeom>
                  <a:avLst/>
                  <a:gdLst>
                    <a:gd name="T0" fmla="*/ 30 w 37"/>
                    <a:gd name="T1" fmla="*/ 42 h 64"/>
                    <a:gd name="T2" fmla="*/ 10 w 37"/>
                    <a:gd name="T3" fmla="*/ 51 h 64"/>
                    <a:gd name="T4" fmla="*/ 31 w 37"/>
                    <a:gd name="T5" fmla="*/ 9 h 64"/>
                    <a:gd name="T6" fmla="*/ 30 w 37"/>
                    <a:gd name="T7" fmla="*/ 2 h 64"/>
                    <a:gd name="T8" fmla="*/ 23 w 37"/>
                    <a:gd name="T9" fmla="*/ 3 h 64"/>
                    <a:gd name="T10" fmla="*/ 0 w 37"/>
                    <a:gd name="T11" fmla="*/ 59 h 64"/>
                    <a:gd name="T12" fmla="*/ 2 w 37"/>
                    <a:gd name="T13" fmla="*/ 63 h 64"/>
                    <a:gd name="T14" fmla="*/ 5 w 37"/>
                    <a:gd name="T15" fmla="*/ 64 h 64"/>
                    <a:gd name="T16" fmla="*/ 7 w 37"/>
                    <a:gd name="T17" fmla="*/ 63 h 64"/>
                    <a:gd name="T18" fmla="*/ 34 w 37"/>
                    <a:gd name="T19" fmla="*/ 51 h 64"/>
                    <a:gd name="T20" fmla="*/ 36 w 37"/>
                    <a:gd name="T21" fmla="*/ 44 h 64"/>
                    <a:gd name="T22" fmla="*/ 30 w 37"/>
                    <a:gd name="T23"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4">
                      <a:moveTo>
                        <a:pt x="30" y="42"/>
                      </a:moveTo>
                      <a:cubicBezTo>
                        <a:pt x="10" y="51"/>
                        <a:pt x="10" y="51"/>
                        <a:pt x="10" y="51"/>
                      </a:cubicBezTo>
                      <a:cubicBezTo>
                        <a:pt x="14" y="32"/>
                        <a:pt x="26" y="16"/>
                        <a:pt x="31" y="9"/>
                      </a:cubicBezTo>
                      <a:cubicBezTo>
                        <a:pt x="33" y="7"/>
                        <a:pt x="32" y="3"/>
                        <a:pt x="30" y="2"/>
                      </a:cubicBezTo>
                      <a:cubicBezTo>
                        <a:pt x="28" y="0"/>
                        <a:pt x="25" y="0"/>
                        <a:pt x="23" y="3"/>
                      </a:cubicBezTo>
                      <a:cubicBezTo>
                        <a:pt x="15" y="13"/>
                        <a:pt x="0" y="35"/>
                        <a:pt x="0" y="59"/>
                      </a:cubicBezTo>
                      <a:cubicBezTo>
                        <a:pt x="0" y="60"/>
                        <a:pt x="1" y="62"/>
                        <a:pt x="2" y="63"/>
                      </a:cubicBezTo>
                      <a:cubicBezTo>
                        <a:pt x="3" y="63"/>
                        <a:pt x="4" y="64"/>
                        <a:pt x="5" y="64"/>
                      </a:cubicBezTo>
                      <a:cubicBezTo>
                        <a:pt x="5" y="64"/>
                        <a:pt x="6" y="64"/>
                        <a:pt x="7" y="63"/>
                      </a:cubicBezTo>
                      <a:cubicBezTo>
                        <a:pt x="34" y="51"/>
                        <a:pt x="34" y="51"/>
                        <a:pt x="34" y="51"/>
                      </a:cubicBezTo>
                      <a:cubicBezTo>
                        <a:pt x="36" y="50"/>
                        <a:pt x="37" y="47"/>
                        <a:pt x="36" y="44"/>
                      </a:cubicBezTo>
                      <a:cubicBezTo>
                        <a:pt x="35" y="42"/>
                        <a:pt x="32" y="41"/>
                        <a:pt x="30"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86" name="Freeform 10">
                  <a:extLst>
                    <a:ext uri="{FF2B5EF4-FFF2-40B4-BE49-F238E27FC236}">
                      <a16:creationId xmlns:a16="http://schemas.microsoft.com/office/drawing/2014/main" id="{32F19434-F532-442B-9F7F-373D1A974247}"/>
                    </a:ext>
                  </a:extLst>
                </p:cNvPr>
                <p:cNvSpPr>
                  <a:spLocks/>
                </p:cNvSpPr>
                <p:nvPr/>
              </p:nvSpPr>
              <p:spPr bwMode="auto">
                <a:xfrm>
                  <a:off x="476251" y="385763"/>
                  <a:ext cx="100013" cy="176213"/>
                </a:xfrm>
                <a:custGeom>
                  <a:avLst/>
                  <a:gdLst>
                    <a:gd name="T0" fmla="*/ 13 w 37"/>
                    <a:gd name="T1" fmla="*/ 3 h 65"/>
                    <a:gd name="T2" fmla="*/ 6 w 37"/>
                    <a:gd name="T3" fmla="*/ 2 h 65"/>
                    <a:gd name="T4" fmla="*/ 5 w 37"/>
                    <a:gd name="T5" fmla="*/ 9 h 65"/>
                    <a:gd name="T6" fmla="*/ 27 w 37"/>
                    <a:gd name="T7" fmla="*/ 52 h 65"/>
                    <a:gd name="T8" fmla="*/ 7 w 37"/>
                    <a:gd name="T9" fmla="*/ 43 h 65"/>
                    <a:gd name="T10" fmla="*/ 1 w 37"/>
                    <a:gd name="T11" fmla="*/ 45 h 65"/>
                    <a:gd name="T12" fmla="*/ 3 w 37"/>
                    <a:gd name="T13" fmla="*/ 52 h 65"/>
                    <a:gd name="T14" fmla="*/ 30 w 37"/>
                    <a:gd name="T15" fmla="*/ 64 h 65"/>
                    <a:gd name="T16" fmla="*/ 32 w 37"/>
                    <a:gd name="T17" fmla="*/ 65 h 65"/>
                    <a:gd name="T18" fmla="*/ 35 w 37"/>
                    <a:gd name="T19" fmla="*/ 64 h 65"/>
                    <a:gd name="T20" fmla="*/ 37 w 37"/>
                    <a:gd name="T21" fmla="*/ 60 h 65"/>
                    <a:gd name="T22" fmla="*/ 13 w 37"/>
                    <a:gd name="T23"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5">
                      <a:moveTo>
                        <a:pt x="13" y="3"/>
                      </a:moveTo>
                      <a:cubicBezTo>
                        <a:pt x="11" y="1"/>
                        <a:pt x="8" y="0"/>
                        <a:pt x="6" y="2"/>
                      </a:cubicBezTo>
                      <a:cubicBezTo>
                        <a:pt x="4" y="4"/>
                        <a:pt x="4" y="7"/>
                        <a:pt x="5" y="9"/>
                      </a:cubicBezTo>
                      <a:cubicBezTo>
                        <a:pt x="11" y="16"/>
                        <a:pt x="23" y="33"/>
                        <a:pt x="27" y="52"/>
                      </a:cubicBezTo>
                      <a:cubicBezTo>
                        <a:pt x="7" y="43"/>
                        <a:pt x="7" y="43"/>
                        <a:pt x="7" y="43"/>
                      </a:cubicBezTo>
                      <a:cubicBezTo>
                        <a:pt x="5" y="42"/>
                        <a:pt x="2" y="43"/>
                        <a:pt x="1" y="45"/>
                      </a:cubicBezTo>
                      <a:cubicBezTo>
                        <a:pt x="0" y="48"/>
                        <a:pt x="1" y="51"/>
                        <a:pt x="3" y="52"/>
                      </a:cubicBezTo>
                      <a:cubicBezTo>
                        <a:pt x="30" y="64"/>
                        <a:pt x="30" y="64"/>
                        <a:pt x="30" y="64"/>
                      </a:cubicBezTo>
                      <a:cubicBezTo>
                        <a:pt x="31" y="65"/>
                        <a:pt x="32" y="65"/>
                        <a:pt x="32" y="65"/>
                      </a:cubicBezTo>
                      <a:cubicBezTo>
                        <a:pt x="33" y="65"/>
                        <a:pt x="34" y="64"/>
                        <a:pt x="35" y="64"/>
                      </a:cubicBezTo>
                      <a:cubicBezTo>
                        <a:pt x="37" y="63"/>
                        <a:pt x="37" y="61"/>
                        <a:pt x="37" y="60"/>
                      </a:cubicBezTo>
                      <a:cubicBezTo>
                        <a:pt x="37" y="36"/>
                        <a:pt x="22" y="14"/>
                        <a:pt x="1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87" name="Freeform 11">
                  <a:extLst>
                    <a:ext uri="{FF2B5EF4-FFF2-40B4-BE49-F238E27FC236}">
                      <a16:creationId xmlns:a16="http://schemas.microsoft.com/office/drawing/2014/main" id="{EF4C9B7D-401F-4A3C-994B-9F4DE4E8961C}"/>
                    </a:ext>
                  </a:extLst>
                </p:cNvPr>
                <p:cNvSpPr>
                  <a:spLocks noEditPoints="1"/>
                </p:cNvSpPr>
                <p:nvPr/>
              </p:nvSpPr>
              <p:spPr bwMode="auto">
                <a:xfrm>
                  <a:off x="271463" y="98425"/>
                  <a:ext cx="211138" cy="441325"/>
                </a:xfrm>
                <a:custGeom>
                  <a:avLst/>
                  <a:gdLst>
                    <a:gd name="T0" fmla="*/ 78 w 78"/>
                    <a:gd name="T1" fmla="*/ 56 h 163"/>
                    <a:gd name="T2" fmla="*/ 68 w 78"/>
                    <a:gd name="T3" fmla="*/ 22 h 163"/>
                    <a:gd name="T4" fmla="*/ 39 w 78"/>
                    <a:gd name="T5" fmla="*/ 0 h 163"/>
                    <a:gd name="T6" fmla="*/ 10 w 78"/>
                    <a:gd name="T7" fmla="*/ 22 h 163"/>
                    <a:gd name="T8" fmla="*/ 0 w 78"/>
                    <a:gd name="T9" fmla="*/ 57 h 163"/>
                    <a:gd name="T10" fmla="*/ 11 w 78"/>
                    <a:gd name="T11" fmla="*/ 155 h 163"/>
                    <a:gd name="T12" fmla="*/ 19 w 78"/>
                    <a:gd name="T13" fmla="*/ 163 h 163"/>
                    <a:gd name="T14" fmla="*/ 59 w 78"/>
                    <a:gd name="T15" fmla="*/ 163 h 163"/>
                    <a:gd name="T16" fmla="*/ 67 w 78"/>
                    <a:gd name="T17" fmla="*/ 155 h 163"/>
                    <a:gd name="T18" fmla="*/ 78 w 78"/>
                    <a:gd name="T19" fmla="*/ 57 h 163"/>
                    <a:gd name="T20" fmla="*/ 78 w 78"/>
                    <a:gd name="T21" fmla="*/ 56 h 163"/>
                    <a:gd name="T22" fmla="*/ 57 w 78"/>
                    <a:gd name="T23" fmla="*/ 153 h 163"/>
                    <a:gd name="T24" fmla="*/ 20 w 78"/>
                    <a:gd name="T25" fmla="*/ 153 h 163"/>
                    <a:gd name="T26" fmla="*/ 10 w 78"/>
                    <a:gd name="T27" fmla="*/ 56 h 163"/>
                    <a:gd name="T28" fmla="*/ 19 w 78"/>
                    <a:gd name="T29" fmla="*/ 27 h 163"/>
                    <a:gd name="T30" fmla="*/ 39 w 78"/>
                    <a:gd name="T31" fmla="*/ 10 h 163"/>
                    <a:gd name="T32" fmla="*/ 59 w 78"/>
                    <a:gd name="T33" fmla="*/ 27 h 163"/>
                    <a:gd name="T34" fmla="*/ 68 w 78"/>
                    <a:gd name="T35" fmla="*/ 56 h 163"/>
                    <a:gd name="T36" fmla="*/ 57 w 78"/>
                    <a:gd name="T37" fmla="*/ 15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163">
                      <a:moveTo>
                        <a:pt x="78" y="56"/>
                      </a:moveTo>
                      <a:cubicBezTo>
                        <a:pt x="78" y="46"/>
                        <a:pt x="74" y="33"/>
                        <a:pt x="68" y="22"/>
                      </a:cubicBezTo>
                      <a:cubicBezTo>
                        <a:pt x="60" y="8"/>
                        <a:pt x="49" y="0"/>
                        <a:pt x="39" y="0"/>
                      </a:cubicBezTo>
                      <a:cubicBezTo>
                        <a:pt x="28" y="0"/>
                        <a:pt x="18" y="8"/>
                        <a:pt x="10" y="22"/>
                      </a:cubicBezTo>
                      <a:cubicBezTo>
                        <a:pt x="4" y="33"/>
                        <a:pt x="0" y="47"/>
                        <a:pt x="0" y="57"/>
                      </a:cubicBezTo>
                      <a:cubicBezTo>
                        <a:pt x="11" y="155"/>
                        <a:pt x="11" y="155"/>
                        <a:pt x="11" y="155"/>
                      </a:cubicBezTo>
                      <a:cubicBezTo>
                        <a:pt x="11" y="159"/>
                        <a:pt x="15" y="163"/>
                        <a:pt x="19" y="163"/>
                      </a:cubicBezTo>
                      <a:cubicBezTo>
                        <a:pt x="59" y="163"/>
                        <a:pt x="59" y="163"/>
                        <a:pt x="59" y="163"/>
                      </a:cubicBezTo>
                      <a:cubicBezTo>
                        <a:pt x="63" y="163"/>
                        <a:pt x="67" y="159"/>
                        <a:pt x="67" y="155"/>
                      </a:cubicBezTo>
                      <a:cubicBezTo>
                        <a:pt x="78" y="57"/>
                        <a:pt x="78" y="57"/>
                        <a:pt x="78" y="57"/>
                      </a:cubicBezTo>
                      <a:lnTo>
                        <a:pt x="78" y="56"/>
                      </a:lnTo>
                      <a:close/>
                      <a:moveTo>
                        <a:pt x="57" y="153"/>
                      </a:moveTo>
                      <a:cubicBezTo>
                        <a:pt x="20" y="153"/>
                        <a:pt x="20" y="153"/>
                        <a:pt x="20" y="153"/>
                      </a:cubicBezTo>
                      <a:cubicBezTo>
                        <a:pt x="10" y="56"/>
                        <a:pt x="10" y="56"/>
                        <a:pt x="10" y="56"/>
                      </a:cubicBezTo>
                      <a:cubicBezTo>
                        <a:pt x="10" y="48"/>
                        <a:pt x="14" y="36"/>
                        <a:pt x="19" y="27"/>
                      </a:cubicBezTo>
                      <a:cubicBezTo>
                        <a:pt x="25" y="16"/>
                        <a:pt x="32" y="10"/>
                        <a:pt x="39" y="10"/>
                      </a:cubicBezTo>
                      <a:cubicBezTo>
                        <a:pt x="46" y="10"/>
                        <a:pt x="53" y="16"/>
                        <a:pt x="59" y="27"/>
                      </a:cubicBezTo>
                      <a:cubicBezTo>
                        <a:pt x="64" y="36"/>
                        <a:pt x="68" y="48"/>
                        <a:pt x="68" y="56"/>
                      </a:cubicBezTo>
                      <a:lnTo>
                        <a:pt x="57" y="1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88" name="Freeform 12">
                  <a:extLst>
                    <a:ext uri="{FF2B5EF4-FFF2-40B4-BE49-F238E27FC236}">
                      <a16:creationId xmlns:a16="http://schemas.microsoft.com/office/drawing/2014/main" id="{6B11CA66-FD59-4977-A0C9-331B96EDC015}"/>
                    </a:ext>
                  </a:extLst>
                </p:cNvPr>
                <p:cNvSpPr>
                  <a:spLocks noEditPoints="1"/>
                </p:cNvSpPr>
                <p:nvPr/>
              </p:nvSpPr>
              <p:spPr bwMode="auto">
                <a:xfrm>
                  <a:off x="325438" y="233363"/>
                  <a:ext cx="100013" cy="100013"/>
                </a:xfrm>
                <a:custGeom>
                  <a:avLst/>
                  <a:gdLst>
                    <a:gd name="T0" fmla="*/ 19 w 37"/>
                    <a:gd name="T1" fmla="*/ 0 h 37"/>
                    <a:gd name="T2" fmla="*/ 0 w 37"/>
                    <a:gd name="T3" fmla="*/ 19 h 37"/>
                    <a:gd name="T4" fmla="*/ 19 w 37"/>
                    <a:gd name="T5" fmla="*/ 37 h 37"/>
                    <a:gd name="T6" fmla="*/ 19 w 37"/>
                    <a:gd name="T7" fmla="*/ 37 h 37"/>
                    <a:gd name="T8" fmla="*/ 37 w 37"/>
                    <a:gd name="T9" fmla="*/ 19 h 37"/>
                    <a:gd name="T10" fmla="*/ 19 w 37"/>
                    <a:gd name="T11" fmla="*/ 0 h 37"/>
                    <a:gd name="T12" fmla="*/ 19 w 37"/>
                    <a:gd name="T13" fmla="*/ 27 h 37"/>
                    <a:gd name="T14" fmla="*/ 10 w 37"/>
                    <a:gd name="T15" fmla="*/ 19 h 37"/>
                    <a:gd name="T16" fmla="*/ 13 w 37"/>
                    <a:gd name="T17" fmla="*/ 13 h 37"/>
                    <a:gd name="T18" fmla="*/ 19 w 37"/>
                    <a:gd name="T19" fmla="*/ 10 h 37"/>
                    <a:gd name="T20" fmla="*/ 27 w 37"/>
                    <a:gd name="T21" fmla="*/ 19 h 37"/>
                    <a:gd name="T22" fmla="*/ 19 w 37"/>
                    <a:gd name="T23"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19" y="0"/>
                      </a:moveTo>
                      <a:cubicBezTo>
                        <a:pt x="9" y="0"/>
                        <a:pt x="0" y="9"/>
                        <a:pt x="0" y="19"/>
                      </a:cubicBezTo>
                      <a:cubicBezTo>
                        <a:pt x="0" y="29"/>
                        <a:pt x="9" y="37"/>
                        <a:pt x="19" y="37"/>
                      </a:cubicBezTo>
                      <a:cubicBezTo>
                        <a:pt x="19" y="37"/>
                        <a:pt x="19" y="37"/>
                        <a:pt x="19" y="37"/>
                      </a:cubicBezTo>
                      <a:cubicBezTo>
                        <a:pt x="29" y="37"/>
                        <a:pt x="37" y="29"/>
                        <a:pt x="37" y="19"/>
                      </a:cubicBezTo>
                      <a:cubicBezTo>
                        <a:pt x="37" y="9"/>
                        <a:pt x="29" y="0"/>
                        <a:pt x="19" y="0"/>
                      </a:cubicBezTo>
                      <a:close/>
                      <a:moveTo>
                        <a:pt x="19" y="27"/>
                      </a:moveTo>
                      <a:cubicBezTo>
                        <a:pt x="14" y="27"/>
                        <a:pt x="10" y="24"/>
                        <a:pt x="10" y="19"/>
                      </a:cubicBezTo>
                      <a:cubicBezTo>
                        <a:pt x="10" y="17"/>
                        <a:pt x="11" y="14"/>
                        <a:pt x="13" y="13"/>
                      </a:cubicBezTo>
                      <a:cubicBezTo>
                        <a:pt x="14" y="11"/>
                        <a:pt x="17" y="10"/>
                        <a:pt x="19" y="10"/>
                      </a:cubicBezTo>
                      <a:cubicBezTo>
                        <a:pt x="24" y="10"/>
                        <a:pt x="27" y="14"/>
                        <a:pt x="27" y="19"/>
                      </a:cubicBezTo>
                      <a:cubicBezTo>
                        <a:pt x="27" y="24"/>
                        <a:pt x="24" y="27"/>
                        <a:pt x="19"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13">
                  <a:extLst>
                    <a:ext uri="{FF2B5EF4-FFF2-40B4-BE49-F238E27FC236}">
                      <a16:creationId xmlns:a16="http://schemas.microsoft.com/office/drawing/2014/main" id="{45394DCD-E74A-4DC8-891C-4277B74EC5C6}"/>
                    </a:ext>
                  </a:extLst>
                </p:cNvPr>
                <p:cNvSpPr>
                  <a:spLocks noEditPoints="1"/>
                </p:cNvSpPr>
                <p:nvPr/>
              </p:nvSpPr>
              <p:spPr bwMode="auto">
                <a:xfrm>
                  <a:off x="317501" y="561975"/>
                  <a:ext cx="119063" cy="193675"/>
                </a:xfrm>
                <a:custGeom>
                  <a:avLst/>
                  <a:gdLst>
                    <a:gd name="T0" fmla="*/ 34 w 44"/>
                    <a:gd name="T1" fmla="*/ 1 h 72"/>
                    <a:gd name="T2" fmla="*/ 30 w 44"/>
                    <a:gd name="T3" fmla="*/ 1 h 72"/>
                    <a:gd name="T4" fmla="*/ 27 w 44"/>
                    <a:gd name="T5" fmla="*/ 4 h 72"/>
                    <a:gd name="T6" fmla="*/ 22 w 44"/>
                    <a:gd name="T7" fmla="*/ 15 h 72"/>
                    <a:gd name="T8" fmla="*/ 17 w 44"/>
                    <a:gd name="T9" fmla="*/ 4 h 72"/>
                    <a:gd name="T10" fmla="*/ 14 w 44"/>
                    <a:gd name="T11" fmla="*/ 1 h 72"/>
                    <a:gd name="T12" fmla="*/ 10 w 44"/>
                    <a:gd name="T13" fmla="*/ 1 h 72"/>
                    <a:gd name="T14" fmla="*/ 0 w 44"/>
                    <a:gd name="T15" fmla="*/ 17 h 72"/>
                    <a:gd name="T16" fmla="*/ 22 w 44"/>
                    <a:gd name="T17" fmla="*/ 72 h 72"/>
                    <a:gd name="T18" fmla="*/ 22 w 44"/>
                    <a:gd name="T19" fmla="*/ 72 h 72"/>
                    <a:gd name="T20" fmla="*/ 44 w 44"/>
                    <a:gd name="T21" fmla="*/ 17 h 72"/>
                    <a:gd name="T22" fmla="*/ 34 w 44"/>
                    <a:gd name="T23" fmla="*/ 1 h 72"/>
                    <a:gd name="T24" fmla="*/ 22 w 44"/>
                    <a:gd name="T25" fmla="*/ 62 h 72"/>
                    <a:gd name="T26" fmla="*/ 10 w 44"/>
                    <a:gd name="T27" fmla="*/ 17 h 72"/>
                    <a:gd name="T28" fmla="*/ 10 w 44"/>
                    <a:gd name="T29" fmla="*/ 15 h 72"/>
                    <a:gd name="T30" fmla="*/ 22 w 44"/>
                    <a:gd name="T31" fmla="*/ 25 h 72"/>
                    <a:gd name="T32" fmla="*/ 34 w 44"/>
                    <a:gd name="T33" fmla="*/ 15 h 72"/>
                    <a:gd name="T34" fmla="*/ 34 w 44"/>
                    <a:gd name="T35" fmla="*/ 17 h 72"/>
                    <a:gd name="T36" fmla="*/ 22 w 44"/>
                    <a:gd name="T37"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72">
                      <a:moveTo>
                        <a:pt x="34" y="1"/>
                      </a:moveTo>
                      <a:cubicBezTo>
                        <a:pt x="33" y="0"/>
                        <a:pt x="31" y="0"/>
                        <a:pt x="30" y="1"/>
                      </a:cubicBezTo>
                      <a:cubicBezTo>
                        <a:pt x="29" y="1"/>
                        <a:pt x="28" y="2"/>
                        <a:pt x="27" y="4"/>
                      </a:cubicBezTo>
                      <a:cubicBezTo>
                        <a:pt x="25" y="11"/>
                        <a:pt x="23" y="14"/>
                        <a:pt x="22" y="15"/>
                      </a:cubicBezTo>
                      <a:cubicBezTo>
                        <a:pt x="21" y="14"/>
                        <a:pt x="19" y="11"/>
                        <a:pt x="17" y="4"/>
                      </a:cubicBezTo>
                      <a:cubicBezTo>
                        <a:pt x="16" y="2"/>
                        <a:pt x="15" y="1"/>
                        <a:pt x="14" y="1"/>
                      </a:cubicBezTo>
                      <a:cubicBezTo>
                        <a:pt x="13" y="0"/>
                        <a:pt x="11" y="0"/>
                        <a:pt x="10" y="1"/>
                      </a:cubicBezTo>
                      <a:cubicBezTo>
                        <a:pt x="5" y="3"/>
                        <a:pt x="0" y="7"/>
                        <a:pt x="0" y="17"/>
                      </a:cubicBezTo>
                      <a:cubicBezTo>
                        <a:pt x="0" y="17"/>
                        <a:pt x="5" y="72"/>
                        <a:pt x="22" y="72"/>
                      </a:cubicBezTo>
                      <a:cubicBezTo>
                        <a:pt x="22" y="72"/>
                        <a:pt x="22" y="72"/>
                        <a:pt x="22" y="72"/>
                      </a:cubicBezTo>
                      <a:cubicBezTo>
                        <a:pt x="39" y="72"/>
                        <a:pt x="44" y="17"/>
                        <a:pt x="44" y="17"/>
                      </a:cubicBezTo>
                      <a:cubicBezTo>
                        <a:pt x="44" y="7"/>
                        <a:pt x="38" y="3"/>
                        <a:pt x="34" y="1"/>
                      </a:cubicBezTo>
                      <a:close/>
                      <a:moveTo>
                        <a:pt x="22" y="62"/>
                      </a:moveTo>
                      <a:cubicBezTo>
                        <a:pt x="17" y="57"/>
                        <a:pt x="10" y="28"/>
                        <a:pt x="10" y="17"/>
                      </a:cubicBezTo>
                      <a:cubicBezTo>
                        <a:pt x="10" y="16"/>
                        <a:pt x="10" y="15"/>
                        <a:pt x="10" y="15"/>
                      </a:cubicBezTo>
                      <a:cubicBezTo>
                        <a:pt x="14" y="22"/>
                        <a:pt x="17" y="25"/>
                        <a:pt x="22" y="25"/>
                      </a:cubicBezTo>
                      <a:cubicBezTo>
                        <a:pt x="26" y="25"/>
                        <a:pt x="30" y="22"/>
                        <a:pt x="34" y="15"/>
                      </a:cubicBezTo>
                      <a:cubicBezTo>
                        <a:pt x="34" y="15"/>
                        <a:pt x="34" y="16"/>
                        <a:pt x="34" y="17"/>
                      </a:cubicBezTo>
                      <a:cubicBezTo>
                        <a:pt x="34" y="28"/>
                        <a:pt x="27" y="57"/>
                        <a:pt x="2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grpSp>
        </p:grpSp>
      </p:grpSp>
      <p:sp>
        <p:nvSpPr>
          <p:cNvPr id="90" name="Oval 89">
            <a:extLst>
              <a:ext uri="{FF2B5EF4-FFF2-40B4-BE49-F238E27FC236}">
                <a16:creationId xmlns:a16="http://schemas.microsoft.com/office/drawing/2014/main" id="{996895E0-6F97-4FEE-BBB1-102FD7D34C0D}"/>
              </a:ext>
            </a:extLst>
          </p:cNvPr>
          <p:cNvSpPr/>
          <p:nvPr/>
        </p:nvSpPr>
        <p:spPr bwMode="gray">
          <a:xfrm>
            <a:off x="5344716" y="2014755"/>
            <a:ext cx="466322" cy="446930"/>
          </a:xfrm>
          <a:prstGeom prst="ellips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91" name="Group 90">
            <a:extLst>
              <a:ext uri="{FF2B5EF4-FFF2-40B4-BE49-F238E27FC236}">
                <a16:creationId xmlns:a16="http://schemas.microsoft.com/office/drawing/2014/main" id="{C23D4575-3BEE-4E59-B7EB-22DE35E4BEBC}"/>
              </a:ext>
            </a:extLst>
          </p:cNvPr>
          <p:cNvGrpSpPr/>
          <p:nvPr/>
        </p:nvGrpSpPr>
        <p:grpSpPr>
          <a:xfrm>
            <a:off x="5318886" y="1883215"/>
            <a:ext cx="678865" cy="678865"/>
            <a:chOff x="5181581" y="2211761"/>
            <a:chExt cx="678865" cy="678865"/>
          </a:xfrm>
        </p:grpSpPr>
        <p:sp>
          <p:nvSpPr>
            <p:cNvPr id="92" name="object 36">
              <a:extLst>
                <a:ext uri="{FF2B5EF4-FFF2-40B4-BE49-F238E27FC236}">
                  <a16:creationId xmlns:a16="http://schemas.microsoft.com/office/drawing/2014/main" id="{0E033434-27A0-4C77-822D-130E74E0F91C}"/>
                </a:ext>
              </a:extLst>
            </p:cNvPr>
            <p:cNvSpPr/>
            <p:nvPr/>
          </p:nvSpPr>
          <p:spPr>
            <a:xfrm>
              <a:off x="5181581" y="2211761"/>
              <a:ext cx="678865" cy="678865"/>
            </a:xfrm>
            <a:prstGeom prst="rect">
              <a:avLst/>
            </a:prstGeom>
            <a:blipFill>
              <a:blip r:embed="rId4" cstate="print"/>
              <a:stretch>
                <a:fillRect/>
              </a:stretch>
            </a:blipFill>
          </p:spPr>
          <p:txBody>
            <a:bodyPr wrap="square" lIns="0" tIns="0" rIns="0" bIns="0" rtlCol="0"/>
            <a:lstStyle/>
            <a:p>
              <a:endParaRPr/>
            </a:p>
          </p:txBody>
        </p:sp>
        <p:pic>
          <p:nvPicPr>
            <p:cNvPr id="93" name="Graphic 92" descr="Head with gears">
              <a:extLst>
                <a:ext uri="{FF2B5EF4-FFF2-40B4-BE49-F238E27FC236}">
                  <a16:creationId xmlns:a16="http://schemas.microsoft.com/office/drawing/2014/main" id="{BBC826AC-4B85-46AB-9213-8154D27B11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307113" y="2331910"/>
              <a:ext cx="456853" cy="456853"/>
            </a:xfrm>
            <a:prstGeom prst="rect">
              <a:avLst/>
            </a:prstGeom>
          </p:spPr>
        </p:pic>
      </p:grpSp>
      <p:grpSp>
        <p:nvGrpSpPr>
          <p:cNvPr id="94" name="Group 93">
            <a:extLst>
              <a:ext uri="{FF2B5EF4-FFF2-40B4-BE49-F238E27FC236}">
                <a16:creationId xmlns:a16="http://schemas.microsoft.com/office/drawing/2014/main" id="{013EA2BD-58AF-445D-8A43-06B582FB9017}"/>
              </a:ext>
            </a:extLst>
          </p:cNvPr>
          <p:cNvGrpSpPr/>
          <p:nvPr/>
        </p:nvGrpSpPr>
        <p:grpSpPr>
          <a:xfrm>
            <a:off x="8359792" y="4064728"/>
            <a:ext cx="1069848" cy="342900"/>
            <a:chOff x="8093109" y="4381885"/>
            <a:chExt cx="1114654" cy="342900"/>
          </a:xfrm>
        </p:grpSpPr>
        <p:sp>
          <p:nvSpPr>
            <p:cNvPr id="95" name="object 48">
              <a:extLst>
                <a:ext uri="{FF2B5EF4-FFF2-40B4-BE49-F238E27FC236}">
                  <a16:creationId xmlns:a16="http://schemas.microsoft.com/office/drawing/2014/main" id="{C01F3362-C885-434E-9C72-321807EE61FD}"/>
                </a:ext>
              </a:extLst>
            </p:cNvPr>
            <p:cNvSpPr/>
            <p:nvPr/>
          </p:nvSpPr>
          <p:spPr>
            <a:xfrm>
              <a:off x="8093109" y="4381885"/>
              <a:ext cx="1114654" cy="342900"/>
            </a:xfrm>
            <a:custGeom>
              <a:avLst/>
              <a:gdLst/>
              <a:ahLst/>
              <a:cxnLst/>
              <a:rect l="l" t="t" r="r" b="b"/>
              <a:pathLst>
                <a:path w="1536064" h="342900">
                  <a:moveTo>
                    <a:pt x="0" y="342900"/>
                  </a:moveTo>
                  <a:lnTo>
                    <a:pt x="1535569" y="342900"/>
                  </a:lnTo>
                  <a:lnTo>
                    <a:pt x="1535569" y="0"/>
                  </a:lnTo>
                  <a:lnTo>
                    <a:pt x="0" y="0"/>
                  </a:lnTo>
                  <a:lnTo>
                    <a:pt x="0" y="342900"/>
                  </a:lnTo>
                  <a:close/>
                </a:path>
              </a:pathLst>
            </a:custGeom>
            <a:solidFill>
              <a:srgbClr val="B2B5B6"/>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6" name="object 51">
              <a:extLst>
                <a:ext uri="{FF2B5EF4-FFF2-40B4-BE49-F238E27FC236}">
                  <a16:creationId xmlns:a16="http://schemas.microsoft.com/office/drawing/2014/main" id="{49466A16-B97A-452C-97AC-87D4E0DE12B1}"/>
                </a:ext>
              </a:extLst>
            </p:cNvPr>
            <p:cNvSpPr txBox="1"/>
            <p:nvPr/>
          </p:nvSpPr>
          <p:spPr>
            <a:xfrm>
              <a:off x="8161487" y="4445613"/>
              <a:ext cx="977900" cy="215444"/>
            </a:xfrm>
            <a:prstGeom prst="rect">
              <a:avLst/>
            </a:prstGeom>
          </p:spPr>
          <p:txBody>
            <a:bodyPr vert="horz" wrap="square" lIns="0" tIns="0" rIns="0" bIns="0" rtlCol="0">
              <a:spAutoFit/>
            </a:bodyPr>
            <a:lstStyle/>
            <a:p>
              <a:pPr marL="12700" algn="ctr">
                <a:lnSpc>
                  <a:spcPct val="100000"/>
                </a:lnSpc>
              </a:pPr>
              <a:r>
                <a:rPr lang="en-US" sz="700" b="1" spc="5">
                  <a:solidFill>
                    <a:srgbClr val="FFFFFF"/>
                  </a:solidFill>
                  <a:latin typeface="Open Sans" panose="020B0606030504020204" pitchFamily="34" charset="0"/>
                  <a:ea typeface="Open Sans" panose="020B0606030504020204" pitchFamily="34" charset="0"/>
                  <a:cs typeface="Open Sans" panose="020B0606030504020204" pitchFamily="34" charset="0"/>
                </a:rPr>
                <a:t>Plug-and-Play Code Libraries</a:t>
              </a:r>
              <a:endParaRPr sz="7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7" name="Group 96">
            <a:extLst>
              <a:ext uri="{FF2B5EF4-FFF2-40B4-BE49-F238E27FC236}">
                <a16:creationId xmlns:a16="http://schemas.microsoft.com/office/drawing/2014/main" id="{037A55CD-277D-43DE-95A1-21106FD83EE4}"/>
              </a:ext>
            </a:extLst>
          </p:cNvPr>
          <p:cNvGrpSpPr/>
          <p:nvPr/>
        </p:nvGrpSpPr>
        <p:grpSpPr>
          <a:xfrm>
            <a:off x="4115160" y="4064728"/>
            <a:ext cx="1069848" cy="342900"/>
            <a:chOff x="4067018" y="4395995"/>
            <a:chExt cx="1301750" cy="342900"/>
          </a:xfrm>
        </p:grpSpPr>
        <p:sp>
          <p:nvSpPr>
            <p:cNvPr id="98" name="object 42">
              <a:extLst>
                <a:ext uri="{FF2B5EF4-FFF2-40B4-BE49-F238E27FC236}">
                  <a16:creationId xmlns:a16="http://schemas.microsoft.com/office/drawing/2014/main" id="{BA938EB9-4A5A-489F-9957-FF4B86C6BCDC}"/>
                </a:ext>
              </a:extLst>
            </p:cNvPr>
            <p:cNvSpPr/>
            <p:nvPr/>
          </p:nvSpPr>
          <p:spPr>
            <a:xfrm>
              <a:off x="4067018" y="4395995"/>
              <a:ext cx="1301750" cy="342900"/>
            </a:xfrm>
            <a:custGeom>
              <a:avLst/>
              <a:gdLst/>
              <a:ahLst/>
              <a:cxnLst/>
              <a:rect l="l" t="t" r="r" b="b"/>
              <a:pathLst>
                <a:path w="1301750" h="342900">
                  <a:moveTo>
                    <a:pt x="1301330" y="0"/>
                  </a:moveTo>
                  <a:lnTo>
                    <a:pt x="76200" y="0"/>
                  </a:lnTo>
                  <a:lnTo>
                    <a:pt x="32146" y="1190"/>
                  </a:lnTo>
                  <a:lnTo>
                    <a:pt x="9525" y="9525"/>
                  </a:lnTo>
                  <a:lnTo>
                    <a:pt x="1190" y="32146"/>
                  </a:lnTo>
                  <a:lnTo>
                    <a:pt x="0" y="76200"/>
                  </a:lnTo>
                  <a:lnTo>
                    <a:pt x="0" y="266700"/>
                  </a:lnTo>
                  <a:lnTo>
                    <a:pt x="1190" y="310753"/>
                  </a:lnTo>
                  <a:lnTo>
                    <a:pt x="9525" y="333375"/>
                  </a:lnTo>
                  <a:lnTo>
                    <a:pt x="32146" y="341709"/>
                  </a:lnTo>
                  <a:lnTo>
                    <a:pt x="76200" y="342900"/>
                  </a:lnTo>
                  <a:lnTo>
                    <a:pt x="1301330" y="342900"/>
                  </a:lnTo>
                  <a:lnTo>
                    <a:pt x="1301330" y="0"/>
                  </a:lnTo>
                  <a:close/>
                </a:path>
              </a:pathLst>
            </a:custGeom>
            <a:solidFill>
              <a:srgbClr val="B2B5B6"/>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9" name="object 45">
              <a:extLst>
                <a:ext uri="{FF2B5EF4-FFF2-40B4-BE49-F238E27FC236}">
                  <a16:creationId xmlns:a16="http://schemas.microsoft.com/office/drawing/2014/main" id="{50E228C0-8C64-4446-93D6-AEFBB08AABCA}"/>
                </a:ext>
              </a:extLst>
            </p:cNvPr>
            <p:cNvSpPr txBox="1"/>
            <p:nvPr/>
          </p:nvSpPr>
          <p:spPr>
            <a:xfrm>
              <a:off x="4158666" y="4513584"/>
              <a:ext cx="1118454" cy="107722"/>
            </a:xfrm>
            <a:prstGeom prst="rect">
              <a:avLst/>
            </a:prstGeom>
          </p:spPr>
          <p:txBody>
            <a:bodyPr vert="horz" wrap="square" lIns="0" tIns="0" rIns="0" bIns="0" rtlCol="0">
              <a:spAutoFit/>
            </a:bodyPr>
            <a:lstStyle/>
            <a:p>
              <a:pPr marL="12700" algn="ctr">
                <a:lnSpc>
                  <a:spcPct val="100000"/>
                </a:lnSpc>
              </a:pPr>
              <a:r>
                <a:rPr lang="en-US" sz="700" b="1" spc="5">
                  <a:solidFill>
                    <a:srgbClr val="FFFFFF"/>
                  </a:solidFill>
                  <a:latin typeface="Open Sans" panose="020B0606030504020204" pitchFamily="34" charset="0"/>
                  <a:ea typeface="Open Sans" panose="020B0606030504020204" pitchFamily="34" charset="0"/>
                  <a:cs typeface="Open Sans" panose="020B0606030504020204" pitchFamily="34" charset="0"/>
                </a:rPr>
                <a:t>Multi-level Security</a:t>
              </a:r>
              <a:endParaRPr sz="700">
                <a:latin typeface="Open Sans" panose="020B0606030504020204" pitchFamily="34" charset="0"/>
                <a:ea typeface="Open Sans" panose="020B0606030504020204" pitchFamily="34" charset="0"/>
                <a:cs typeface="Open Sans" panose="020B0606030504020204" pitchFamily="34" charset="0"/>
              </a:endParaRPr>
            </a:p>
          </p:txBody>
        </p:sp>
      </p:grpSp>
      <p:sp>
        <p:nvSpPr>
          <p:cNvPr id="100" name="object 16">
            <a:extLst>
              <a:ext uri="{FF2B5EF4-FFF2-40B4-BE49-F238E27FC236}">
                <a16:creationId xmlns:a16="http://schemas.microsoft.com/office/drawing/2014/main" id="{2CB48860-0A5F-4BD5-84CB-33B9C5E75019}"/>
              </a:ext>
            </a:extLst>
          </p:cNvPr>
          <p:cNvSpPr txBox="1"/>
          <p:nvPr/>
        </p:nvSpPr>
        <p:spPr>
          <a:xfrm>
            <a:off x="8403400" y="2630614"/>
            <a:ext cx="1115568" cy="1326004"/>
          </a:xfrm>
          <a:prstGeom prst="rect">
            <a:avLst/>
          </a:prstGeom>
        </p:spPr>
        <p:txBody>
          <a:bodyPr vert="horz" wrap="square" lIns="0" tIns="0" rIns="0" bIns="0" rtlCol="0">
            <a:spAutoFit/>
          </a:bodyPr>
          <a:lstStyle/>
          <a:p>
            <a:pPr marL="12700" algn="ctr">
              <a:lnSpc>
                <a:spcPct val="100000"/>
              </a:lnSpc>
            </a:pPr>
            <a:r>
              <a:rPr lang="en-US" sz="850" b="1" spc="10">
                <a:solidFill>
                  <a:schemeClr val="accent1"/>
                </a:solidFill>
                <a:latin typeface="Open Sans" panose="020B0606030504020204" pitchFamily="34" charset="0"/>
                <a:ea typeface="Open Sans" panose="020B0606030504020204" pitchFamily="34" charset="0"/>
                <a:cs typeface="Open Sans" panose="020B0606030504020204" pitchFamily="34" charset="0"/>
              </a:rPr>
              <a:t>Intelligent Automation</a:t>
            </a:r>
            <a:endParaRPr sz="85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102235" marR="5080" indent="-89535">
              <a:lnSpc>
                <a:spcPts val="1000"/>
              </a:lnSpc>
              <a:spcBef>
                <a:spcPts val="300"/>
              </a:spcBef>
              <a:buFont typeface="Open Sans"/>
              <a:buChar char="•"/>
              <a:tabLst>
                <a:tab pos="102870" algn="l"/>
              </a:tabLst>
            </a:pPr>
            <a:r>
              <a:rPr lang="en-US" sz="850">
                <a:solidFill>
                  <a:srgbClr val="231F20"/>
                </a:solidFill>
                <a:latin typeface="Open Sans" panose="020B0606030504020204" pitchFamily="34" charset="0"/>
                <a:ea typeface="Open Sans" panose="020B0606030504020204" pitchFamily="34" charset="0"/>
                <a:cs typeface="Open Sans" panose="020B0606030504020204" pitchFamily="34" charset="0"/>
              </a:rPr>
              <a:t>Intelligent handwriting and text recognition combined with ML to process high volume structured to unstructured documents</a:t>
            </a:r>
          </a:p>
        </p:txBody>
      </p:sp>
      <p:grpSp>
        <p:nvGrpSpPr>
          <p:cNvPr id="101" name="Group 100">
            <a:extLst>
              <a:ext uri="{FF2B5EF4-FFF2-40B4-BE49-F238E27FC236}">
                <a16:creationId xmlns:a16="http://schemas.microsoft.com/office/drawing/2014/main" id="{AF861889-E117-45D4-AE75-A8EC3D3D0772}"/>
              </a:ext>
            </a:extLst>
          </p:cNvPr>
          <p:cNvGrpSpPr/>
          <p:nvPr/>
        </p:nvGrpSpPr>
        <p:grpSpPr>
          <a:xfrm>
            <a:off x="6423558" y="1889272"/>
            <a:ext cx="666750" cy="666750"/>
            <a:chOff x="6229898" y="2202344"/>
            <a:chExt cx="666750" cy="666750"/>
          </a:xfrm>
        </p:grpSpPr>
        <p:sp>
          <p:nvSpPr>
            <p:cNvPr id="102" name="object 32">
              <a:extLst>
                <a:ext uri="{FF2B5EF4-FFF2-40B4-BE49-F238E27FC236}">
                  <a16:creationId xmlns:a16="http://schemas.microsoft.com/office/drawing/2014/main" id="{697EF1F8-6BAD-4536-A96A-3D125290D2DE}"/>
                </a:ext>
              </a:extLst>
            </p:cNvPr>
            <p:cNvSpPr/>
            <p:nvPr/>
          </p:nvSpPr>
          <p:spPr>
            <a:xfrm>
              <a:off x="6229898" y="2202344"/>
              <a:ext cx="666750" cy="666750"/>
            </a:xfrm>
            <a:custGeom>
              <a:avLst/>
              <a:gdLst/>
              <a:ahLst/>
              <a:cxnLst/>
              <a:rect l="l" t="t" r="r" b="b"/>
              <a:pathLst>
                <a:path w="666750" h="666750">
                  <a:moveTo>
                    <a:pt x="333082" y="666165"/>
                  </a:moveTo>
                  <a:lnTo>
                    <a:pt x="382304" y="662554"/>
                  </a:lnTo>
                  <a:lnTo>
                    <a:pt x="429282" y="652063"/>
                  </a:lnTo>
                  <a:lnTo>
                    <a:pt x="473503" y="635208"/>
                  </a:lnTo>
                  <a:lnTo>
                    <a:pt x="514451" y="612504"/>
                  </a:lnTo>
                  <a:lnTo>
                    <a:pt x="551610" y="584467"/>
                  </a:lnTo>
                  <a:lnTo>
                    <a:pt x="584467" y="551610"/>
                  </a:lnTo>
                  <a:lnTo>
                    <a:pt x="612504" y="514451"/>
                  </a:lnTo>
                  <a:lnTo>
                    <a:pt x="635208" y="473503"/>
                  </a:lnTo>
                  <a:lnTo>
                    <a:pt x="652063" y="429282"/>
                  </a:lnTo>
                  <a:lnTo>
                    <a:pt x="662554" y="382304"/>
                  </a:lnTo>
                  <a:lnTo>
                    <a:pt x="666165" y="333082"/>
                  </a:lnTo>
                  <a:lnTo>
                    <a:pt x="662554" y="283861"/>
                  </a:lnTo>
                  <a:lnTo>
                    <a:pt x="652063" y="236883"/>
                  </a:lnTo>
                  <a:lnTo>
                    <a:pt x="635208" y="192662"/>
                  </a:lnTo>
                  <a:lnTo>
                    <a:pt x="612504" y="151714"/>
                  </a:lnTo>
                  <a:lnTo>
                    <a:pt x="584467" y="114554"/>
                  </a:lnTo>
                  <a:lnTo>
                    <a:pt x="551610" y="81698"/>
                  </a:lnTo>
                  <a:lnTo>
                    <a:pt x="514451" y="53660"/>
                  </a:lnTo>
                  <a:lnTo>
                    <a:pt x="473503" y="30957"/>
                  </a:lnTo>
                  <a:lnTo>
                    <a:pt x="429282" y="14102"/>
                  </a:lnTo>
                  <a:lnTo>
                    <a:pt x="382304" y="3611"/>
                  </a:lnTo>
                  <a:lnTo>
                    <a:pt x="333082" y="0"/>
                  </a:lnTo>
                  <a:lnTo>
                    <a:pt x="283861" y="3611"/>
                  </a:lnTo>
                  <a:lnTo>
                    <a:pt x="236883" y="14102"/>
                  </a:lnTo>
                  <a:lnTo>
                    <a:pt x="192662" y="30957"/>
                  </a:lnTo>
                  <a:lnTo>
                    <a:pt x="151714" y="53660"/>
                  </a:lnTo>
                  <a:lnTo>
                    <a:pt x="114554" y="81698"/>
                  </a:lnTo>
                  <a:lnTo>
                    <a:pt x="81698" y="114554"/>
                  </a:lnTo>
                  <a:lnTo>
                    <a:pt x="53660" y="151714"/>
                  </a:lnTo>
                  <a:lnTo>
                    <a:pt x="30957" y="192662"/>
                  </a:lnTo>
                  <a:lnTo>
                    <a:pt x="14102" y="236883"/>
                  </a:lnTo>
                  <a:lnTo>
                    <a:pt x="3611" y="283861"/>
                  </a:lnTo>
                  <a:lnTo>
                    <a:pt x="0" y="333082"/>
                  </a:lnTo>
                  <a:lnTo>
                    <a:pt x="3611" y="382304"/>
                  </a:lnTo>
                  <a:lnTo>
                    <a:pt x="14102" y="429282"/>
                  </a:lnTo>
                  <a:lnTo>
                    <a:pt x="30957" y="473503"/>
                  </a:lnTo>
                  <a:lnTo>
                    <a:pt x="53660" y="514451"/>
                  </a:lnTo>
                  <a:lnTo>
                    <a:pt x="81698" y="551610"/>
                  </a:lnTo>
                  <a:lnTo>
                    <a:pt x="114554" y="584467"/>
                  </a:lnTo>
                  <a:lnTo>
                    <a:pt x="151714" y="612504"/>
                  </a:lnTo>
                  <a:lnTo>
                    <a:pt x="192662" y="635208"/>
                  </a:lnTo>
                  <a:lnTo>
                    <a:pt x="236883" y="652063"/>
                  </a:lnTo>
                  <a:lnTo>
                    <a:pt x="283861" y="662554"/>
                  </a:lnTo>
                  <a:lnTo>
                    <a:pt x="333082" y="666165"/>
                  </a:lnTo>
                  <a:close/>
                </a:path>
              </a:pathLst>
            </a:custGeom>
            <a:solidFill>
              <a:schemeClr val="bg1"/>
            </a:solidFill>
            <a:ln w="12700">
              <a:solidFill>
                <a:srgbClr val="D7D8D6"/>
              </a:solidFill>
            </a:ln>
          </p:spPr>
          <p:txBody>
            <a:bodyPr wrap="square" lIns="0" tIns="0" rIns="0" bIns="0" rtlCol="0"/>
            <a:lstStyle/>
            <a:p>
              <a:endParaRPr/>
            </a:p>
          </p:txBody>
        </p:sp>
        <p:grpSp>
          <p:nvGrpSpPr>
            <p:cNvPr id="103" name="Group 102">
              <a:extLst>
                <a:ext uri="{FF2B5EF4-FFF2-40B4-BE49-F238E27FC236}">
                  <a16:creationId xmlns:a16="http://schemas.microsoft.com/office/drawing/2014/main" id="{74C93FB6-9D08-4B54-A1C2-FF93109042AA}"/>
                </a:ext>
              </a:extLst>
            </p:cNvPr>
            <p:cNvGrpSpPr/>
            <p:nvPr/>
          </p:nvGrpSpPr>
          <p:grpSpPr>
            <a:xfrm>
              <a:off x="6275936" y="2248382"/>
              <a:ext cx="574675" cy="574675"/>
              <a:chOff x="6272163" y="2250607"/>
              <a:chExt cx="574675" cy="574675"/>
            </a:xfrm>
          </p:grpSpPr>
          <p:sp>
            <p:nvSpPr>
              <p:cNvPr id="104" name="object 29">
                <a:extLst>
                  <a:ext uri="{FF2B5EF4-FFF2-40B4-BE49-F238E27FC236}">
                    <a16:creationId xmlns:a16="http://schemas.microsoft.com/office/drawing/2014/main" id="{4C6C32F4-2476-454A-9C2F-ABF13D8B0068}"/>
                  </a:ext>
                </a:extLst>
              </p:cNvPr>
              <p:cNvSpPr/>
              <p:nvPr/>
            </p:nvSpPr>
            <p:spPr>
              <a:xfrm>
                <a:off x="6272163" y="2250607"/>
                <a:ext cx="574675" cy="574675"/>
              </a:xfrm>
              <a:custGeom>
                <a:avLst/>
                <a:gdLst/>
                <a:ahLst/>
                <a:cxnLst/>
                <a:rect l="l" t="t" r="r" b="b"/>
                <a:pathLst>
                  <a:path w="574675" h="574675">
                    <a:moveTo>
                      <a:pt x="287134" y="0"/>
                    </a:moveTo>
                    <a:lnTo>
                      <a:pt x="240558" y="3758"/>
                    </a:lnTo>
                    <a:lnTo>
                      <a:pt x="196375" y="14639"/>
                    </a:lnTo>
                    <a:lnTo>
                      <a:pt x="155177" y="32051"/>
                    </a:lnTo>
                    <a:lnTo>
                      <a:pt x="117554" y="55403"/>
                    </a:lnTo>
                    <a:lnTo>
                      <a:pt x="84097" y="84104"/>
                    </a:lnTo>
                    <a:lnTo>
                      <a:pt x="55398" y="117562"/>
                    </a:lnTo>
                    <a:lnTo>
                      <a:pt x="32048" y="155187"/>
                    </a:lnTo>
                    <a:lnTo>
                      <a:pt x="14637" y="196387"/>
                    </a:lnTo>
                    <a:lnTo>
                      <a:pt x="3757" y="240570"/>
                    </a:lnTo>
                    <a:lnTo>
                      <a:pt x="0" y="287147"/>
                    </a:lnTo>
                    <a:lnTo>
                      <a:pt x="3757" y="333719"/>
                    </a:lnTo>
                    <a:lnTo>
                      <a:pt x="14637" y="377900"/>
                    </a:lnTo>
                    <a:lnTo>
                      <a:pt x="32048" y="419098"/>
                    </a:lnTo>
                    <a:lnTo>
                      <a:pt x="55398" y="456721"/>
                    </a:lnTo>
                    <a:lnTo>
                      <a:pt x="84097" y="490178"/>
                    </a:lnTo>
                    <a:lnTo>
                      <a:pt x="117554" y="518878"/>
                    </a:lnTo>
                    <a:lnTo>
                      <a:pt x="155177" y="542230"/>
                    </a:lnTo>
                    <a:lnTo>
                      <a:pt x="196375" y="559642"/>
                    </a:lnTo>
                    <a:lnTo>
                      <a:pt x="240558" y="570522"/>
                    </a:lnTo>
                    <a:lnTo>
                      <a:pt x="287134" y="574281"/>
                    </a:lnTo>
                    <a:lnTo>
                      <a:pt x="333710" y="570522"/>
                    </a:lnTo>
                    <a:lnTo>
                      <a:pt x="377894" y="559642"/>
                    </a:lnTo>
                    <a:lnTo>
                      <a:pt x="399870" y="550354"/>
                    </a:lnTo>
                    <a:lnTo>
                      <a:pt x="287134" y="550354"/>
                    </a:lnTo>
                    <a:lnTo>
                      <a:pt x="239882" y="546106"/>
                    </a:lnTo>
                    <a:lnTo>
                      <a:pt x="195385" y="533861"/>
                    </a:lnTo>
                    <a:lnTo>
                      <a:pt x="154390" y="514367"/>
                    </a:lnTo>
                    <a:lnTo>
                      <a:pt x="117647" y="488375"/>
                    </a:lnTo>
                    <a:lnTo>
                      <a:pt x="85905" y="456633"/>
                    </a:lnTo>
                    <a:lnTo>
                      <a:pt x="59913" y="419890"/>
                    </a:lnTo>
                    <a:lnTo>
                      <a:pt x="40420" y="378895"/>
                    </a:lnTo>
                    <a:lnTo>
                      <a:pt x="28174" y="334398"/>
                    </a:lnTo>
                    <a:lnTo>
                      <a:pt x="23926" y="287147"/>
                    </a:lnTo>
                    <a:lnTo>
                      <a:pt x="28174" y="239895"/>
                    </a:lnTo>
                    <a:lnTo>
                      <a:pt x="40420" y="195396"/>
                    </a:lnTo>
                    <a:lnTo>
                      <a:pt x="59913" y="154400"/>
                    </a:lnTo>
                    <a:lnTo>
                      <a:pt x="85905" y="117655"/>
                    </a:lnTo>
                    <a:lnTo>
                      <a:pt x="117647" y="85910"/>
                    </a:lnTo>
                    <a:lnTo>
                      <a:pt x="154390" y="59916"/>
                    </a:lnTo>
                    <a:lnTo>
                      <a:pt x="195385" y="40421"/>
                    </a:lnTo>
                    <a:lnTo>
                      <a:pt x="239882" y="28175"/>
                    </a:lnTo>
                    <a:lnTo>
                      <a:pt x="287134" y="23926"/>
                    </a:lnTo>
                    <a:lnTo>
                      <a:pt x="399870" y="23926"/>
                    </a:lnTo>
                    <a:lnTo>
                      <a:pt x="377894" y="14639"/>
                    </a:lnTo>
                    <a:lnTo>
                      <a:pt x="333710" y="3758"/>
                    </a:lnTo>
                    <a:lnTo>
                      <a:pt x="287134" y="0"/>
                    </a:lnTo>
                    <a:close/>
                  </a:path>
                  <a:path w="574675" h="574675">
                    <a:moveTo>
                      <a:pt x="399870" y="23926"/>
                    </a:moveTo>
                    <a:lnTo>
                      <a:pt x="287134" y="23926"/>
                    </a:lnTo>
                    <a:lnTo>
                      <a:pt x="334385" y="28175"/>
                    </a:lnTo>
                    <a:lnTo>
                      <a:pt x="378883" y="40421"/>
                    </a:lnTo>
                    <a:lnTo>
                      <a:pt x="419877" y="59916"/>
                    </a:lnTo>
                    <a:lnTo>
                      <a:pt x="456620" y="85910"/>
                    </a:lnTo>
                    <a:lnTo>
                      <a:pt x="488363" y="117655"/>
                    </a:lnTo>
                    <a:lnTo>
                      <a:pt x="514355" y="154400"/>
                    </a:lnTo>
                    <a:lnTo>
                      <a:pt x="533848" y="195396"/>
                    </a:lnTo>
                    <a:lnTo>
                      <a:pt x="546093" y="239895"/>
                    </a:lnTo>
                    <a:lnTo>
                      <a:pt x="550341" y="287147"/>
                    </a:lnTo>
                    <a:lnTo>
                      <a:pt x="546093" y="334398"/>
                    </a:lnTo>
                    <a:lnTo>
                      <a:pt x="533848" y="378895"/>
                    </a:lnTo>
                    <a:lnTo>
                      <a:pt x="514355" y="419890"/>
                    </a:lnTo>
                    <a:lnTo>
                      <a:pt x="488363" y="456633"/>
                    </a:lnTo>
                    <a:lnTo>
                      <a:pt x="456620" y="488375"/>
                    </a:lnTo>
                    <a:lnTo>
                      <a:pt x="419877" y="514367"/>
                    </a:lnTo>
                    <a:lnTo>
                      <a:pt x="378883" y="533861"/>
                    </a:lnTo>
                    <a:lnTo>
                      <a:pt x="334385" y="546106"/>
                    </a:lnTo>
                    <a:lnTo>
                      <a:pt x="287134" y="550354"/>
                    </a:lnTo>
                    <a:lnTo>
                      <a:pt x="399870" y="550354"/>
                    </a:lnTo>
                    <a:lnTo>
                      <a:pt x="456718" y="518878"/>
                    </a:lnTo>
                    <a:lnTo>
                      <a:pt x="490177" y="490178"/>
                    </a:lnTo>
                    <a:lnTo>
                      <a:pt x="518878" y="456721"/>
                    </a:lnTo>
                    <a:lnTo>
                      <a:pt x="542230" y="419098"/>
                    </a:lnTo>
                    <a:lnTo>
                      <a:pt x="559642" y="377900"/>
                    </a:lnTo>
                    <a:lnTo>
                      <a:pt x="570522" y="333719"/>
                    </a:lnTo>
                    <a:lnTo>
                      <a:pt x="574281" y="287147"/>
                    </a:lnTo>
                    <a:lnTo>
                      <a:pt x="570522" y="240570"/>
                    </a:lnTo>
                    <a:lnTo>
                      <a:pt x="559642" y="196387"/>
                    </a:lnTo>
                    <a:lnTo>
                      <a:pt x="542230" y="155187"/>
                    </a:lnTo>
                    <a:lnTo>
                      <a:pt x="518878" y="117562"/>
                    </a:lnTo>
                    <a:lnTo>
                      <a:pt x="490177" y="84104"/>
                    </a:lnTo>
                    <a:lnTo>
                      <a:pt x="456718" y="55403"/>
                    </a:lnTo>
                    <a:lnTo>
                      <a:pt x="419093" y="32051"/>
                    </a:lnTo>
                    <a:lnTo>
                      <a:pt x="399870" y="23926"/>
                    </a:lnTo>
                    <a:close/>
                  </a:path>
                </a:pathLst>
              </a:custGeom>
              <a:solidFill>
                <a:srgbClr val="80C342"/>
              </a:solidFill>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578">
                <a:extLst>
                  <a:ext uri="{FF2B5EF4-FFF2-40B4-BE49-F238E27FC236}">
                    <a16:creationId xmlns:a16="http://schemas.microsoft.com/office/drawing/2014/main" id="{4AD4E72C-95C4-45A2-8A8E-F25C23740A4D}"/>
                  </a:ext>
                </a:extLst>
              </p:cNvPr>
              <p:cNvSpPr>
                <a:spLocks noEditPoints="1"/>
              </p:cNvSpPr>
              <p:nvPr/>
            </p:nvSpPr>
            <p:spPr bwMode="auto">
              <a:xfrm>
                <a:off x="6391590" y="2351171"/>
                <a:ext cx="335820" cy="373546"/>
              </a:xfrm>
              <a:custGeom>
                <a:avLst/>
                <a:gdLst>
                  <a:gd name="T0" fmla="*/ 56 w 196"/>
                  <a:gd name="T1" fmla="*/ 27 h 235"/>
                  <a:gd name="T2" fmla="*/ 55 w 196"/>
                  <a:gd name="T3" fmla="*/ 30 h 235"/>
                  <a:gd name="T4" fmla="*/ 55 w 196"/>
                  <a:gd name="T5" fmla="*/ 33 h 235"/>
                  <a:gd name="T6" fmla="*/ 0 w 196"/>
                  <a:gd name="T7" fmla="*/ 61 h 235"/>
                  <a:gd name="T8" fmla="*/ 0 w 196"/>
                  <a:gd name="T9" fmla="*/ 62 h 235"/>
                  <a:gd name="T10" fmla="*/ 0 w 196"/>
                  <a:gd name="T11" fmla="*/ 209 h 235"/>
                  <a:gd name="T12" fmla="*/ 139 w 196"/>
                  <a:gd name="T13" fmla="*/ 209 h 235"/>
                  <a:gd name="T14" fmla="*/ 140 w 196"/>
                  <a:gd name="T15" fmla="*/ 202 h 235"/>
                  <a:gd name="T16" fmla="*/ 196 w 196"/>
                  <a:gd name="T17" fmla="*/ 174 h 235"/>
                  <a:gd name="T18" fmla="*/ 125 w 196"/>
                  <a:gd name="T19" fmla="*/ 0 h 235"/>
                  <a:gd name="T20" fmla="*/ 125 w 196"/>
                  <a:gd name="T21" fmla="*/ 10 h 235"/>
                  <a:gd name="T22" fmla="*/ 185 w 196"/>
                  <a:gd name="T23" fmla="*/ 28 h 235"/>
                  <a:gd name="T24" fmla="*/ 130 w 196"/>
                  <a:gd name="T25" fmla="*/ 45 h 235"/>
                  <a:gd name="T26" fmla="*/ 69 w 196"/>
                  <a:gd name="T27" fmla="*/ 32 h 235"/>
                  <a:gd name="T28" fmla="*/ 130 w 196"/>
                  <a:gd name="T29" fmla="*/ 73 h 235"/>
                  <a:gd name="T30" fmla="*/ 130 w 196"/>
                  <a:gd name="T31" fmla="*/ 109 h 235"/>
                  <a:gd name="T32" fmla="*/ 69 w 196"/>
                  <a:gd name="T33" fmla="*/ 126 h 235"/>
                  <a:gd name="T34" fmla="*/ 9 w 196"/>
                  <a:gd name="T35" fmla="*/ 73 h 235"/>
                  <a:gd name="T36" fmla="*/ 130 w 196"/>
                  <a:gd name="T37" fmla="*/ 73 h 235"/>
                  <a:gd name="T38" fmla="*/ 69 w 196"/>
                  <a:gd name="T39" fmla="*/ 136 h 235"/>
                  <a:gd name="T40" fmla="*/ 130 w 196"/>
                  <a:gd name="T41" fmla="*/ 156 h 235"/>
                  <a:gd name="T42" fmla="*/ 130 w 196"/>
                  <a:gd name="T43" fmla="*/ 157 h 235"/>
                  <a:gd name="T44" fmla="*/ 9 w 196"/>
                  <a:gd name="T45" fmla="*/ 158 h 235"/>
                  <a:gd name="T46" fmla="*/ 70 w 196"/>
                  <a:gd name="T47" fmla="*/ 42 h 235"/>
                  <a:gd name="T48" fmla="*/ 130 w 196"/>
                  <a:gd name="T49" fmla="*/ 60 h 235"/>
                  <a:gd name="T50" fmla="*/ 69 w 196"/>
                  <a:gd name="T51" fmla="*/ 78 h 235"/>
                  <a:gd name="T52" fmla="*/ 70 w 196"/>
                  <a:gd name="T53" fmla="*/ 42 h 235"/>
                  <a:gd name="T54" fmla="*/ 70 w 196"/>
                  <a:gd name="T55" fmla="*/ 226 h 235"/>
                  <a:gd name="T56" fmla="*/ 9 w 196"/>
                  <a:gd name="T57" fmla="*/ 170 h 235"/>
                  <a:gd name="T58" fmla="*/ 130 w 196"/>
                  <a:gd name="T59" fmla="*/ 170 h 235"/>
                  <a:gd name="T60" fmla="*/ 130 w 196"/>
                  <a:gd name="T61" fmla="*/ 207 h 235"/>
                  <a:gd name="T62" fmla="*/ 186 w 196"/>
                  <a:gd name="T63" fmla="*/ 174 h 235"/>
                  <a:gd name="T64" fmla="*/ 140 w 196"/>
                  <a:gd name="T65" fmla="*/ 151 h 235"/>
                  <a:gd name="T66" fmla="*/ 186 w 196"/>
                  <a:gd name="T67" fmla="*/ 174 h 235"/>
                  <a:gd name="T68" fmla="*/ 185 w 196"/>
                  <a:gd name="T69" fmla="*/ 125 h 235"/>
                  <a:gd name="T70" fmla="*/ 140 w 196"/>
                  <a:gd name="T71" fmla="*/ 142 h 235"/>
                  <a:gd name="T72" fmla="*/ 186 w 196"/>
                  <a:gd name="T73" fmla="*/ 89 h 235"/>
                  <a:gd name="T74" fmla="*/ 186 w 196"/>
                  <a:gd name="T75" fmla="*/ 75 h 235"/>
                  <a:gd name="T76" fmla="*/ 185 w 196"/>
                  <a:gd name="T77" fmla="*/ 77 h 235"/>
                  <a:gd name="T78" fmla="*/ 140 w 196"/>
                  <a:gd name="T79" fmla="*/ 63 h 235"/>
                  <a:gd name="T80" fmla="*/ 186 w 196"/>
                  <a:gd name="T8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235">
                    <a:moveTo>
                      <a:pt x="125" y="0"/>
                    </a:moveTo>
                    <a:cubicBezTo>
                      <a:pt x="95" y="0"/>
                      <a:pt x="59" y="7"/>
                      <a:pt x="56" y="27"/>
                    </a:cubicBezTo>
                    <a:cubicBezTo>
                      <a:pt x="55" y="28"/>
                      <a:pt x="55" y="28"/>
                      <a:pt x="55" y="29"/>
                    </a:cubicBezTo>
                    <a:cubicBezTo>
                      <a:pt x="55" y="29"/>
                      <a:pt x="55" y="29"/>
                      <a:pt x="55" y="30"/>
                    </a:cubicBezTo>
                    <a:cubicBezTo>
                      <a:pt x="55" y="30"/>
                      <a:pt x="55" y="30"/>
                      <a:pt x="55" y="30"/>
                    </a:cubicBezTo>
                    <a:cubicBezTo>
                      <a:pt x="55" y="33"/>
                      <a:pt x="55" y="33"/>
                      <a:pt x="55" y="33"/>
                    </a:cubicBezTo>
                    <a:cubicBezTo>
                      <a:pt x="29" y="35"/>
                      <a:pt x="3" y="42"/>
                      <a:pt x="0" y="59"/>
                    </a:cubicBezTo>
                    <a:cubicBezTo>
                      <a:pt x="0" y="60"/>
                      <a:pt x="0" y="60"/>
                      <a:pt x="0" y="61"/>
                    </a:cubicBezTo>
                    <a:cubicBezTo>
                      <a:pt x="0" y="61"/>
                      <a:pt x="0" y="62"/>
                      <a:pt x="0" y="62"/>
                    </a:cubicBezTo>
                    <a:cubicBezTo>
                      <a:pt x="0" y="62"/>
                      <a:pt x="0" y="62"/>
                      <a:pt x="0" y="62"/>
                    </a:cubicBezTo>
                    <a:cubicBezTo>
                      <a:pt x="0" y="206"/>
                      <a:pt x="0" y="206"/>
                      <a:pt x="0" y="206"/>
                    </a:cubicBezTo>
                    <a:cubicBezTo>
                      <a:pt x="0" y="207"/>
                      <a:pt x="0" y="208"/>
                      <a:pt x="0" y="209"/>
                    </a:cubicBezTo>
                    <a:cubicBezTo>
                      <a:pt x="5" y="228"/>
                      <a:pt x="41" y="235"/>
                      <a:pt x="70" y="235"/>
                    </a:cubicBezTo>
                    <a:cubicBezTo>
                      <a:pt x="99" y="235"/>
                      <a:pt x="135" y="228"/>
                      <a:pt x="139" y="209"/>
                    </a:cubicBezTo>
                    <a:cubicBezTo>
                      <a:pt x="140" y="208"/>
                      <a:pt x="140" y="207"/>
                      <a:pt x="140" y="206"/>
                    </a:cubicBezTo>
                    <a:cubicBezTo>
                      <a:pt x="140" y="202"/>
                      <a:pt x="140" y="202"/>
                      <a:pt x="140" y="202"/>
                    </a:cubicBezTo>
                    <a:cubicBezTo>
                      <a:pt x="165" y="200"/>
                      <a:pt x="191" y="193"/>
                      <a:pt x="195" y="177"/>
                    </a:cubicBezTo>
                    <a:cubicBezTo>
                      <a:pt x="195" y="176"/>
                      <a:pt x="196" y="175"/>
                      <a:pt x="196" y="174"/>
                    </a:cubicBezTo>
                    <a:cubicBezTo>
                      <a:pt x="196" y="30"/>
                      <a:pt x="196" y="30"/>
                      <a:pt x="196" y="30"/>
                    </a:cubicBezTo>
                    <a:cubicBezTo>
                      <a:pt x="196" y="8"/>
                      <a:pt x="158" y="0"/>
                      <a:pt x="125" y="0"/>
                    </a:cubicBezTo>
                    <a:close/>
                    <a:moveTo>
                      <a:pt x="65" y="29"/>
                    </a:moveTo>
                    <a:cubicBezTo>
                      <a:pt x="67" y="18"/>
                      <a:pt x="93" y="10"/>
                      <a:pt x="125" y="10"/>
                    </a:cubicBezTo>
                    <a:cubicBezTo>
                      <a:pt x="157" y="10"/>
                      <a:pt x="182" y="17"/>
                      <a:pt x="185" y="28"/>
                    </a:cubicBezTo>
                    <a:cubicBezTo>
                      <a:pt x="185" y="28"/>
                      <a:pt x="185" y="28"/>
                      <a:pt x="185" y="28"/>
                    </a:cubicBezTo>
                    <a:cubicBezTo>
                      <a:pt x="185" y="28"/>
                      <a:pt x="185" y="28"/>
                      <a:pt x="185" y="28"/>
                    </a:cubicBezTo>
                    <a:cubicBezTo>
                      <a:pt x="184" y="32"/>
                      <a:pt x="166" y="44"/>
                      <a:pt x="130" y="45"/>
                    </a:cubicBezTo>
                    <a:cubicBezTo>
                      <a:pt x="117" y="36"/>
                      <a:pt x="92" y="32"/>
                      <a:pt x="70" y="32"/>
                    </a:cubicBezTo>
                    <a:cubicBezTo>
                      <a:pt x="69" y="32"/>
                      <a:pt x="69" y="32"/>
                      <a:pt x="69" y="32"/>
                    </a:cubicBezTo>
                    <a:cubicBezTo>
                      <a:pt x="67" y="31"/>
                      <a:pt x="66" y="30"/>
                      <a:pt x="65" y="29"/>
                    </a:cubicBezTo>
                    <a:close/>
                    <a:moveTo>
                      <a:pt x="130" y="73"/>
                    </a:moveTo>
                    <a:cubicBezTo>
                      <a:pt x="130" y="107"/>
                      <a:pt x="130" y="107"/>
                      <a:pt x="130" y="107"/>
                    </a:cubicBezTo>
                    <a:cubicBezTo>
                      <a:pt x="130" y="108"/>
                      <a:pt x="130" y="108"/>
                      <a:pt x="130" y="109"/>
                    </a:cubicBezTo>
                    <a:cubicBezTo>
                      <a:pt x="130" y="109"/>
                      <a:pt x="130" y="109"/>
                      <a:pt x="130" y="109"/>
                    </a:cubicBezTo>
                    <a:cubicBezTo>
                      <a:pt x="128" y="112"/>
                      <a:pt x="109" y="126"/>
                      <a:pt x="69" y="126"/>
                    </a:cubicBezTo>
                    <a:cubicBezTo>
                      <a:pt x="30" y="126"/>
                      <a:pt x="11" y="113"/>
                      <a:pt x="9" y="109"/>
                    </a:cubicBezTo>
                    <a:cubicBezTo>
                      <a:pt x="9" y="73"/>
                      <a:pt x="9" y="73"/>
                      <a:pt x="9" y="73"/>
                    </a:cubicBezTo>
                    <a:cubicBezTo>
                      <a:pt x="21" y="81"/>
                      <a:pt x="42" y="87"/>
                      <a:pt x="69" y="87"/>
                    </a:cubicBezTo>
                    <a:cubicBezTo>
                      <a:pt x="97" y="87"/>
                      <a:pt x="119" y="81"/>
                      <a:pt x="130" y="73"/>
                    </a:cubicBezTo>
                    <a:close/>
                    <a:moveTo>
                      <a:pt x="9" y="122"/>
                    </a:moveTo>
                    <a:cubicBezTo>
                      <a:pt x="21" y="129"/>
                      <a:pt x="42" y="136"/>
                      <a:pt x="69" y="136"/>
                    </a:cubicBezTo>
                    <a:cubicBezTo>
                      <a:pt x="97" y="136"/>
                      <a:pt x="119" y="129"/>
                      <a:pt x="130" y="121"/>
                    </a:cubicBezTo>
                    <a:cubicBezTo>
                      <a:pt x="130" y="156"/>
                      <a:pt x="130" y="156"/>
                      <a:pt x="130" y="156"/>
                    </a:cubicBezTo>
                    <a:cubicBezTo>
                      <a:pt x="130" y="156"/>
                      <a:pt x="130" y="156"/>
                      <a:pt x="130" y="157"/>
                    </a:cubicBezTo>
                    <a:cubicBezTo>
                      <a:pt x="130" y="157"/>
                      <a:pt x="130" y="157"/>
                      <a:pt x="130" y="157"/>
                    </a:cubicBezTo>
                    <a:cubicBezTo>
                      <a:pt x="128" y="161"/>
                      <a:pt x="109" y="175"/>
                      <a:pt x="69" y="175"/>
                    </a:cubicBezTo>
                    <a:cubicBezTo>
                      <a:pt x="30" y="175"/>
                      <a:pt x="11" y="161"/>
                      <a:pt x="9" y="158"/>
                    </a:cubicBezTo>
                    <a:lnTo>
                      <a:pt x="9" y="122"/>
                    </a:lnTo>
                    <a:close/>
                    <a:moveTo>
                      <a:pt x="70" y="42"/>
                    </a:moveTo>
                    <a:cubicBezTo>
                      <a:pt x="101" y="42"/>
                      <a:pt x="126" y="50"/>
                      <a:pt x="130" y="60"/>
                    </a:cubicBezTo>
                    <a:cubicBezTo>
                      <a:pt x="130" y="60"/>
                      <a:pt x="130" y="60"/>
                      <a:pt x="130" y="60"/>
                    </a:cubicBezTo>
                    <a:cubicBezTo>
                      <a:pt x="130" y="60"/>
                      <a:pt x="130" y="61"/>
                      <a:pt x="130" y="61"/>
                    </a:cubicBezTo>
                    <a:cubicBezTo>
                      <a:pt x="128" y="64"/>
                      <a:pt x="109" y="78"/>
                      <a:pt x="69" y="78"/>
                    </a:cubicBezTo>
                    <a:cubicBezTo>
                      <a:pt x="31" y="78"/>
                      <a:pt x="12" y="65"/>
                      <a:pt x="10" y="61"/>
                    </a:cubicBezTo>
                    <a:cubicBezTo>
                      <a:pt x="12" y="50"/>
                      <a:pt x="37" y="42"/>
                      <a:pt x="70" y="42"/>
                    </a:cubicBezTo>
                    <a:close/>
                    <a:moveTo>
                      <a:pt x="130" y="207"/>
                    </a:moveTo>
                    <a:cubicBezTo>
                      <a:pt x="127" y="217"/>
                      <a:pt x="102" y="226"/>
                      <a:pt x="70" y="226"/>
                    </a:cubicBezTo>
                    <a:cubicBezTo>
                      <a:pt x="38" y="226"/>
                      <a:pt x="12" y="217"/>
                      <a:pt x="10" y="207"/>
                    </a:cubicBezTo>
                    <a:cubicBezTo>
                      <a:pt x="9" y="170"/>
                      <a:pt x="9" y="170"/>
                      <a:pt x="9" y="170"/>
                    </a:cubicBezTo>
                    <a:cubicBezTo>
                      <a:pt x="21" y="178"/>
                      <a:pt x="42" y="184"/>
                      <a:pt x="69" y="184"/>
                    </a:cubicBezTo>
                    <a:cubicBezTo>
                      <a:pt x="97" y="184"/>
                      <a:pt x="119" y="177"/>
                      <a:pt x="130" y="170"/>
                    </a:cubicBezTo>
                    <a:cubicBezTo>
                      <a:pt x="130" y="206"/>
                      <a:pt x="130" y="206"/>
                      <a:pt x="130" y="206"/>
                    </a:cubicBezTo>
                    <a:lnTo>
                      <a:pt x="130" y="207"/>
                    </a:lnTo>
                    <a:close/>
                    <a:moveTo>
                      <a:pt x="186" y="174"/>
                    </a:moveTo>
                    <a:cubicBezTo>
                      <a:pt x="186" y="174"/>
                      <a:pt x="186" y="174"/>
                      <a:pt x="186" y="174"/>
                    </a:cubicBezTo>
                    <a:cubicBezTo>
                      <a:pt x="184" y="184"/>
                      <a:pt x="165" y="191"/>
                      <a:pt x="140" y="193"/>
                    </a:cubicBezTo>
                    <a:cubicBezTo>
                      <a:pt x="140" y="151"/>
                      <a:pt x="140" y="151"/>
                      <a:pt x="140" y="151"/>
                    </a:cubicBezTo>
                    <a:cubicBezTo>
                      <a:pt x="161" y="149"/>
                      <a:pt x="177" y="144"/>
                      <a:pt x="186" y="137"/>
                    </a:cubicBezTo>
                    <a:lnTo>
                      <a:pt x="186" y="174"/>
                    </a:lnTo>
                    <a:close/>
                    <a:moveTo>
                      <a:pt x="186" y="123"/>
                    </a:moveTo>
                    <a:cubicBezTo>
                      <a:pt x="186" y="124"/>
                      <a:pt x="185" y="124"/>
                      <a:pt x="185" y="125"/>
                    </a:cubicBezTo>
                    <a:cubicBezTo>
                      <a:pt x="185" y="125"/>
                      <a:pt x="185" y="125"/>
                      <a:pt x="185" y="125"/>
                    </a:cubicBezTo>
                    <a:cubicBezTo>
                      <a:pt x="184" y="128"/>
                      <a:pt x="170" y="139"/>
                      <a:pt x="140" y="142"/>
                    </a:cubicBezTo>
                    <a:cubicBezTo>
                      <a:pt x="140" y="103"/>
                      <a:pt x="140" y="103"/>
                      <a:pt x="140" y="103"/>
                    </a:cubicBezTo>
                    <a:cubicBezTo>
                      <a:pt x="161" y="101"/>
                      <a:pt x="177" y="95"/>
                      <a:pt x="186" y="89"/>
                    </a:cubicBezTo>
                    <a:lnTo>
                      <a:pt x="186" y="123"/>
                    </a:lnTo>
                    <a:close/>
                    <a:moveTo>
                      <a:pt x="186" y="75"/>
                    </a:moveTo>
                    <a:cubicBezTo>
                      <a:pt x="186" y="75"/>
                      <a:pt x="185" y="76"/>
                      <a:pt x="185" y="76"/>
                    </a:cubicBezTo>
                    <a:cubicBezTo>
                      <a:pt x="185" y="77"/>
                      <a:pt x="185" y="77"/>
                      <a:pt x="185" y="77"/>
                    </a:cubicBezTo>
                    <a:cubicBezTo>
                      <a:pt x="184" y="80"/>
                      <a:pt x="170" y="90"/>
                      <a:pt x="140" y="93"/>
                    </a:cubicBezTo>
                    <a:cubicBezTo>
                      <a:pt x="140" y="63"/>
                      <a:pt x="140" y="63"/>
                      <a:pt x="140" y="63"/>
                    </a:cubicBezTo>
                    <a:cubicBezTo>
                      <a:pt x="140" y="60"/>
                      <a:pt x="139" y="57"/>
                      <a:pt x="138" y="55"/>
                    </a:cubicBezTo>
                    <a:cubicBezTo>
                      <a:pt x="160" y="53"/>
                      <a:pt x="176" y="47"/>
                      <a:pt x="186" y="41"/>
                    </a:cubicBezTo>
                    <a:lnTo>
                      <a:pt x="186" y="75"/>
                    </a:lnTo>
                    <a:close/>
                  </a:path>
                </a:pathLst>
              </a:custGeom>
              <a:solidFill>
                <a:srgbClr val="BFE1A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06" name="object 20">
            <a:extLst>
              <a:ext uri="{FF2B5EF4-FFF2-40B4-BE49-F238E27FC236}">
                <a16:creationId xmlns:a16="http://schemas.microsoft.com/office/drawing/2014/main" id="{15CA5690-A277-49EF-B579-66277E63A6A3}"/>
              </a:ext>
            </a:extLst>
          </p:cNvPr>
          <p:cNvSpPr/>
          <p:nvPr/>
        </p:nvSpPr>
        <p:spPr>
          <a:xfrm>
            <a:off x="10706026" y="2169062"/>
            <a:ext cx="51435" cy="95885"/>
          </a:xfrm>
          <a:custGeom>
            <a:avLst/>
            <a:gdLst/>
            <a:ahLst/>
            <a:cxnLst/>
            <a:rect l="l" t="t" r="r" b="b"/>
            <a:pathLst>
              <a:path w="51435" h="95885">
                <a:moveTo>
                  <a:pt x="0" y="0"/>
                </a:moveTo>
                <a:lnTo>
                  <a:pt x="51409" y="47802"/>
                </a:lnTo>
                <a:lnTo>
                  <a:pt x="0" y="95592"/>
                </a:lnTo>
              </a:path>
            </a:pathLst>
          </a:custGeom>
          <a:ln w="13208">
            <a:solidFill>
              <a:srgbClr val="333740"/>
            </a:solidFill>
          </a:ln>
        </p:spPr>
        <p:txBody>
          <a:bodyPr wrap="square" lIns="0" tIns="0" rIns="0" bIns="0" rtlCol="0"/>
          <a:lstStyle/>
          <a:p>
            <a:endParaRPr>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4220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7EC0AC-43AF-407D-A4B0-297B0DB97191}"/>
              </a:ext>
            </a:extLst>
          </p:cNvPr>
          <p:cNvSpPr>
            <a:spLocks noGrp="1"/>
          </p:cNvSpPr>
          <p:nvPr>
            <p:ph type="body" sz="quarter" idx="10"/>
          </p:nvPr>
        </p:nvSpPr>
        <p:spPr/>
        <p:txBody>
          <a:bodyPr/>
          <a:lstStyle/>
          <a:p>
            <a:r>
              <a:rPr lang="en-US"/>
              <a:t>Global AI Fluency Program</a:t>
            </a:r>
          </a:p>
        </p:txBody>
      </p:sp>
      <p:sp>
        <p:nvSpPr>
          <p:cNvPr id="3" name="Text Placeholder 2">
            <a:extLst>
              <a:ext uri="{FF2B5EF4-FFF2-40B4-BE49-F238E27FC236}">
                <a16:creationId xmlns:a16="http://schemas.microsoft.com/office/drawing/2014/main" id="{5A126921-B04F-4003-AB63-361102CDA4D2}"/>
              </a:ext>
            </a:extLst>
          </p:cNvPr>
          <p:cNvSpPr>
            <a:spLocks noGrp="1"/>
          </p:cNvSpPr>
          <p:nvPr>
            <p:ph type="body" sz="quarter" idx="11"/>
          </p:nvPr>
        </p:nvSpPr>
        <p:spPr/>
        <p:txBody>
          <a:bodyPr/>
          <a:lstStyle/>
          <a:p>
            <a:r>
              <a:rPr lang="en-US">
                <a:solidFill>
                  <a:schemeClr val="tx1"/>
                </a:solidFill>
              </a:rPr>
              <a:t>We are continuously upskilling our practitioners to thrive in the Age of With through our Global AI Fluency Program</a:t>
            </a:r>
          </a:p>
        </p:txBody>
      </p:sp>
      <p:sp>
        <p:nvSpPr>
          <p:cNvPr id="4" name="Freeform: Shape 3">
            <a:extLst>
              <a:ext uri="{FF2B5EF4-FFF2-40B4-BE49-F238E27FC236}">
                <a16:creationId xmlns:a16="http://schemas.microsoft.com/office/drawing/2014/main" id="{0D30124F-ACD9-437A-B759-8E23B27D1DAD}"/>
              </a:ext>
            </a:extLst>
          </p:cNvPr>
          <p:cNvSpPr/>
          <p:nvPr/>
        </p:nvSpPr>
        <p:spPr>
          <a:xfrm rot="7200000">
            <a:off x="4449704" y="2969876"/>
            <a:ext cx="2220723" cy="3682812"/>
          </a:xfrm>
          <a:custGeom>
            <a:avLst/>
            <a:gdLst>
              <a:gd name="connsiteX0" fmla="*/ 1114815 w 2669507"/>
              <a:gd name="connsiteY0" fmla="*/ 4427068 h 4427068"/>
              <a:gd name="connsiteX1" fmla="*/ 1114815 w 2669507"/>
              <a:gd name="connsiteY1" fmla="*/ 2124349 h 4427068"/>
              <a:gd name="connsiteX2" fmla="*/ 1116358 w 2669507"/>
              <a:gd name="connsiteY2" fmla="*/ 2111387 h 4427068"/>
              <a:gd name="connsiteX3" fmla="*/ 1117362 w 2669507"/>
              <a:gd name="connsiteY3" fmla="*/ 2066437 h 4427068"/>
              <a:gd name="connsiteX4" fmla="*/ 1118827 w 2669507"/>
              <a:gd name="connsiteY4" fmla="*/ 2037422 h 4427068"/>
              <a:gd name="connsiteX5" fmla="*/ 1118260 w 2669507"/>
              <a:gd name="connsiteY5" fmla="*/ 2026201 h 4427068"/>
              <a:gd name="connsiteX6" fmla="*/ 1118647 w 2669507"/>
              <a:gd name="connsiteY6" fmla="*/ 2008882 h 4427068"/>
              <a:gd name="connsiteX7" fmla="*/ 1114767 w 2669507"/>
              <a:gd name="connsiteY7" fmla="*/ 1957023 h 4427068"/>
              <a:gd name="connsiteX8" fmla="*/ 1113340 w 2669507"/>
              <a:gd name="connsiteY8" fmla="*/ 1928758 h 4427068"/>
              <a:gd name="connsiteX9" fmla="*/ 1112741 w 2669507"/>
              <a:gd name="connsiteY9" fmla="*/ 1924833 h 4427068"/>
              <a:gd name="connsiteX10" fmla="*/ 1112741 w 2669507"/>
              <a:gd name="connsiteY10" fmla="*/ 1919716 h 4427068"/>
              <a:gd name="connsiteX11" fmla="*/ 1111976 w 2669507"/>
              <a:gd name="connsiteY11" fmla="*/ 1919716 h 4427068"/>
              <a:gd name="connsiteX12" fmla="*/ 1110954 w 2669507"/>
              <a:gd name="connsiteY12" fmla="*/ 1906049 h 4427068"/>
              <a:gd name="connsiteX13" fmla="*/ 1102339 w 2669507"/>
              <a:gd name="connsiteY13" fmla="*/ 1856674 h 4427068"/>
              <a:gd name="connsiteX14" fmla="*/ 1097235 w 2669507"/>
              <a:gd name="connsiteY14" fmla="*/ 1823233 h 4427068"/>
              <a:gd name="connsiteX15" fmla="*/ 1094961 w 2669507"/>
              <a:gd name="connsiteY15" fmla="*/ 1814388 h 4427068"/>
              <a:gd name="connsiteX16" fmla="*/ 1093081 w 2669507"/>
              <a:gd name="connsiteY16" fmla="*/ 1803617 h 4427068"/>
              <a:gd name="connsiteX17" fmla="*/ 1081646 w 2669507"/>
              <a:gd name="connsiteY17" fmla="*/ 1762604 h 4427068"/>
              <a:gd name="connsiteX18" fmla="*/ 1071046 w 2669507"/>
              <a:gd name="connsiteY18" fmla="*/ 1721381 h 4427068"/>
              <a:gd name="connsiteX19" fmla="*/ 1067289 w 2669507"/>
              <a:gd name="connsiteY19" fmla="*/ 1711116 h 4427068"/>
              <a:gd name="connsiteX20" fmla="*/ 1064836 w 2669507"/>
              <a:gd name="connsiteY20" fmla="*/ 1702317 h 4427068"/>
              <a:gd name="connsiteX21" fmla="*/ 1052530 w 2669507"/>
              <a:gd name="connsiteY21" fmla="*/ 1670792 h 4427068"/>
              <a:gd name="connsiteX22" fmla="*/ 1035307 w 2669507"/>
              <a:gd name="connsiteY22" fmla="*/ 1623736 h 4427068"/>
              <a:gd name="connsiteX23" fmla="*/ 1029272 w 2669507"/>
              <a:gd name="connsiteY23" fmla="*/ 1611206 h 4427068"/>
              <a:gd name="connsiteX24" fmla="*/ 1026020 w 2669507"/>
              <a:gd name="connsiteY24" fmla="*/ 1602876 h 4427068"/>
              <a:gd name="connsiteX25" fmla="*/ 1013118 w 2669507"/>
              <a:gd name="connsiteY25" fmla="*/ 1577673 h 4427068"/>
              <a:gd name="connsiteX26" fmla="*/ 990554 w 2669507"/>
              <a:gd name="connsiteY26" fmla="*/ 1530833 h 4427068"/>
              <a:gd name="connsiteX27" fmla="*/ 981561 w 2669507"/>
              <a:gd name="connsiteY27" fmla="*/ 1516031 h 4427068"/>
              <a:gd name="connsiteX28" fmla="*/ 976440 w 2669507"/>
              <a:gd name="connsiteY28" fmla="*/ 1506027 h 4427068"/>
              <a:gd name="connsiteX29" fmla="*/ 966707 w 2669507"/>
              <a:gd name="connsiteY29" fmla="*/ 1491580 h 4427068"/>
              <a:gd name="connsiteX30" fmla="*/ 937319 w 2669507"/>
              <a:gd name="connsiteY30" fmla="*/ 1443206 h 4427068"/>
              <a:gd name="connsiteX31" fmla="*/ 905000 w 2669507"/>
              <a:gd name="connsiteY31" fmla="*/ 1399985 h 4427068"/>
              <a:gd name="connsiteX32" fmla="*/ 893194 w 2669507"/>
              <a:gd name="connsiteY32" fmla="*/ 1382463 h 4427068"/>
              <a:gd name="connsiteX33" fmla="*/ 885410 w 2669507"/>
              <a:gd name="connsiteY33" fmla="*/ 1373789 h 4427068"/>
              <a:gd name="connsiteX34" fmla="*/ 876138 w 2669507"/>
              <a:gd name="connsiteY34" fmla="*/ 1361389 h 4427068"/>
              <a:gd name="connsiteX35" fmla="*/ 807543 w 2669507"/>
              <a:gd name="connsiteY35" fmla="*/ 1285916 h 4427068"/>
              <a:gd name="connsiteX36" fmla="*/ 802156 w 2669507"/>
              <a:gd name="connsiteY36" fmla="*/ 1281020 h 4427068"/>
              <a:gd name="connsiteX37" fmla="*/ 796048 w 2669507"/>
              <a:gd name="connsiteY37" fmla="*/ 1274214 h 4427068"/>
              <a:gd name="connsiteX38" fmla="*/ 775840 w 2669507"/>
              <a:gd name="connsiteY38" fmla="*/ 1257102 h 4427068"/>
              <a:gd name="connsiteX39" fmla="*/ 732070 w 2669507"/>
              <a:gd name="connsiteY39" fmla="*/ 1217321 h 4427068"/>
              <a:gd name="connsiteX40" fmla="*/ 704616 w 2669507"/>
              <a:gd name="connsiteY40" fmla="*/ 1196792 h 4427068"/>
              <a:gd name="connsiteX41" fmla="*/ 686899 w 2669507"/>
              <a:gd name="connsiteY41" fmla="*/ 1181789 h 4427068"/>
              <a:gd name="connsiteX42" fmla="*/ 670914 w 2669507"/>
              <a:gd name="connsiteY42" fmla="*/ 1171590 h 4427068"/>
              <a:gd name="connsiteX43" fmla="*/ 650253 w 2669507"/>
              <a:gd name="connsiteY43" fmla="*/ 1156140 h 4427068"/>
              <a:gd name="connsiteX44" fmla="*/ 576047 w 2669507"/>
              <a:gd name="connsiteY44" fmla="*/ 1111058 h 4427068"/>
              <a:gd name="connsiteX45" fmla="*/ 567643 w 2669507"/>
              <a:gd name="connsiteY45" fmla="*/ 1105696 h 4427068"/>
              <a:gd name="connsiteX46" fmla="*/ 565843 w 2669507"/>
              <a:gd name="connsiteY46" fmla="*/ 1104860 h 4427068"/>
              <a:gd name="connsiteX47" fmla="*/ 562626 w 2669507"/>
              <a:gd name="connsiteY47" fmla="*/ 1102905 h 4427068"/>
              <a:gd name="connsiteX48" fmla="*/ 469723 w 2669507"/>
              <a:gd name="connsiteY48" fmla="*/ 1058152 h 4427068"/>
              <a:gd name="connsiteX49" fmla="*/ 449222 w 2669507"/>
              <a:gd name="connsiteY49" fmla="*/ 1050648 h 4427068"/>
              <a:gd name="connsiteX50" fmla="*/ 440178 w 2669507"/>
              <a:gd name="connsiteY50" fmla="*/ 1046444 h 4427068"/>
              <a:gd name="connsiteX51" fmla="*/ 423235 w 2669507"/>
              <a:gd name="connsiteY51" fmla="*/ 1041137 h 4427068"/>
              <a:gd name="connsiteX52" fmla="*/ 372078 w 2669507"/>
              <a:gd name="connsiteY52" fmla="*/ 1022413 h 4427068"/>
              <a:gd name="connsiteX53" fmla="*/ 323967 w 2669507"/>
              <a:gd name="connsiteY53" fmla="*/ 1010042 h 4427068"/>
              <a:gd name="connsiteX54" fmla="*/ 306400 w 2669507"/>
              <a:gd name="connsiteY54" fmla="*/ 1004540 h 4427068"/>
              <a:gd name="connsiteX55" fmla="*/ 294542 w 2669507"/>
              <a:gd name="connsiteY55" fmla="*/ 1002477 h 4427068"/>
              <a:gd name="connsiteX56" fmla="*/ 270226 w 2669507"/>
              <a:gd name="connsiteY56" fmla="*/ 996224 h 4427068"/>
              <a:gd name="connsiteX57" fmla="*/ 175743 w 2669507"/>
              <a:gd name="connsiteY57" fmla="*/ 981805 h 4427068"/>
              <a:gd name="connsiteX58" fmla="*/ 168208 w 2669507"/>
              <a:gd name="connsiteY58" fmla="*/ 980493 h 4427068"/>
              <a:gd name="connsiteX59" fmla="*/ 166772 w 2669507"/>
              <a:gd name="connsiteY59" fmla="*/ 980435 h 4427068"/>
              <a:gd name="connsiteX60" fmla="*/ 164701 w 2669507"/>
              <a:gd name="connsiteY60" fmla="*/ 980119 h 4427068"/>
              <a:gd name="connsiteX61" fmla="*/ 56037 w 2669507"/>
              <a:gd name="connsiteY61" fmla="*/ 974632 h 4427068"/>
              <a:gd name="connsiteX62" fmla="*/ 41377 w 2669507"/>
              <a:gd name="connsiteY62" fmla="*/ 975372 h 4427068"/>
              <a:gd name="connsiteX63" fmla="*/ 27497 w 2669507"/>
              <a:gd name="connsiteY63" fmla="*/ 974812 h 4427068"/>
              <a:gd name="connsiteX64" fmla="*/ 0 w 2669507"/>
              <a:gd name="connsiteY64" fmla="*/ 976869 h 4427068"/>
              <a:gd name="connsiteX65" fmla="*/ 1691988 w 2669507"/>
              <a:gd name="connsiteY65" fmla="*/ 0 h 4427068"/>
              <a:gd name="connsiteX66" fmla="*/ 1763231 w 2669507"/>
              <a:gd name="connsiteY66" fmla="*/ 59563 h 4427068"/>
              <a:gd name="connsiteX67" fmla="*/ 1886257 w 2669507"/>
              <a:gd name="connsiteY67" fmla="*/ 171376 h 4427068"/>
              <a:gd name="connsiteX68" fmla="*/ 1920451 w 2669507"/>
              <a:gd name="connsiteY68" fmla="*/ 205407 h 4427068"/>
              <a:gd name="connsiteX69" fmla="*/ 2054399 w 2669507"/>
              <a:gd name="connsiteY69" fmla="*/ 352786 h 4427068"/>
              <a:gd name="connsiteX70" fmla="*/ 2079871 w 2669507"/>
              <a:gd name="connsiteY70" fmla="*/ 382253 h 4427068"/>
              <a:gd name="connsiteX71" fmla="*/ 2218217 w 2669507"/>
              <a:gd name="connsiteY71" fmla="*/ 567261 h 4427068"/>
              <a:gd name="connsiteX72" fmla="*/ 2251734 w 2669507"/>
              <a:gd name="connsiteY72" fmla="*/ 620546 h 4427068"/>
              <a:gd name="connsiteX73" fmla="*/ 2333176 w 2669507"/>
              <a:gd name="connsiteY73" fmla="*/ 754603 h 4427068"/>
              <a:gd name="connsiteX74" fmla="*/ 2410820 w 2669507"/>
              <a:gd name="connsiteY74" fmla="*/ 906272 h 4427068"/>
              <a:gd name="connsiteX75" fmla="*/ 2450561 w 2669507"/>
              <a:gd name="connsiteY75" fmla="*/ 988769 h 4427068"/>
              <a:gd name="connsiteX76" fmla="*/ 2507789 w 2669507"/>
              <a:gd name="connsiteY76" fmla="*/ 1135382 h 4427068"/>
              <a:gd name="connsiteX77" fmla="*/ 2544098 w 2669507"/>
              <a:gd name="connsiteY77" fmla="*/ 1234584 h 4427068"/>
              <a:gd name="connsiteX78" fmla="*/ 2579424 w 2669507"/>
              <a:gd name="connsiteY78" fmla="*/ 1361278 h 4427068"/>
              <a:gd name="connsiteX79" fmla="*/ 2612180 w 2669507"/>
              <a:gd name="connsiteY79" fmla="*/ 1488671 h 4427068"/>
              <a:gd name="connsiteX80" fmla="*/ 2630335 w 2669507"/>
              <a:gd name="connsiteY80" fmla="*/ 1592729 h 4427068"/>
              <a:gd name="connsiteX81" fmla="*/ 2654082 w 2669507"/>
              <a:gd name="connsiteY81" fmla="*/ 1748322 h 4427068"/>
              <a:gd name="connsiteX82" fmla="*/ 2660913 w 2669507"/>
              <a:gd name="connsiteY82" fmla="*/ 1839628 h 4427068"/>
              <a:gd name="connsiteX83" fmla="*/ 2669507 w 2669507"/>
              <a:gd name="connsiteY83" fmla="*/ 2009808 h 4427068"/>
              <a:gd name="connsiteX84" fmla="*/ 2665272 w 2669507"/>
              <a:gd name="connsiteY84" fmla="*/ 2199411 h 4427068"/>
              <a:gd name="connsiteX85" fmla="*/ 2664488 w 2669507"/>
              <a:gd name="connsiteY85" fmla="*/ 2221996 h 4427068"/>
              <a:gd name="connsiteX86" fmla="*/ 2664272 w 2669507"/>
              <a:gd name="connsiteY86" fmla="*/ 2224060 h 4427068"/>
              <a:gd name="connsiteX87" fmla="*/ 2637507 w 2669507"/>
              <a:gd name="connsiteY87" fmla="*/ 2448892 h 4427068"/>
              <a:gd name="connsiteX88" fmla="*/ 2629273 w 2669507"/>
              <a:gd name="connsiteY88" fmla="*/ 2495863 h 4427068"/>
              <a:gd name="connsiteX89" fmla="*/ 2584976 w 2669507"/>
              <a:gd name="connsiteY89" fmla="*/ 2699599 h 4427068"/>
              <a:gd name="connsiteX90" fmla="*/ 2579881 w 2669507"/>
              <a:gd name="connsiteY90" fmla="*/ 2720206 h 4427068"/>
              <a:gd name="connsiteX91" fmla="*/ 2506656 w 2669507"/>
              <a:gd name="connsiteY91" fmla="*/ 2949188 h 4427068"/>
              <a:gd name="connsiteX92" fmla="*/ 2501043 w 2669507"/>
              <a:gd name="connsiteY92" fmla="*/ 2963297 h 4427068"/>
              <a:gd name="connsiteX93" fmla="*/ 2416307 w 2669507"/>
              <a:gd name="connsiteY93" fmla="*/ 3160893 h 4427068"/>
              <a:gd name="connsiteX94" fmla="*/ 2397311 w 2669507"/>
              <a:gd name="connsiteY94" fmla="*/ 3200630 h 4427068"/>
              <a:gd name="connsiteX95" fmla="*/ 2288541 w 2669507"/>
              <a:gd name="connsiteY95" fmla="*/ 3399131 h 4427068"/>
              <a:gd name="connsiteX96" fmla="*/ 2268651 w 2669507"/>
              <a:gd name="connsiteY96" fmla="*/ 3429551 h 4427068"/>
              <a:gd name="connsiteX97" fmla="*/ 2165538 w 2669507"/>
              <a:gd name="connsiteY97" fmla="*/ 3580829 h 4427068"/>
              <a:gd name="connsiteX98" fmla="*/ 2117879 w 2669507"/>
              <a:gd name="connsiteY98" fmla="*/ 3644163 h 4427068"/>
              <a:gd name="connsiteX99" fmla="*/ 2000776 w 2669507"/>
              <a:gd name="connsiteY99" fmla="*/ 3784231 h 4427068"/>
              <a:gd name="connsiteX100" fmla="*/ 1981021 w 2669507"/>
              <a:gd name="connsiteY100" fmla="*/ 3807175 h 4427068"/>
              <a:gd name="connsiteX101" fmla="*/ 1946432 w 2669507"/>
              <a:gd name="connsiteY101" fmla="*/ 3842389 h 4427068"/>
              <a:gd name="connsiteX102" fmla="*/ 1822475 w 2669507"/>
              <a:gd name="connsiteY102" fmla="*/ 3963861 h 4427068"/>
              <a:gd name="connsiteX103" fmla="*/ 1765651 w 2669507"/>
              <a:gd name="connsiteY103" fmla="*/ 4014585 h 4427068"/>
              <a:gd name="connsiteX104" fmla="*/ 1591109 w 2669507"/>
              <a:gd name="connsiteY104" fmla="*/ 4154307 h 4427068"/>
              <a:gd name="connsiteX105" fmla="*/ 1577900 w 2669507"/>
              <a:gd name="connsiteY105" fmla="*/ 4163288 h 4427068"/>
              <a:gd name="connsiteX106" fmla="*/ 1382023 w 2669507"/>
              <a:gd name="connsiteY106" fmla="*/ 4289962 h 4427068"/>
              <a:gd name="connsiteX107" fmla="*/ 1348754 w 2669507"/>
              <a:gd name="connsiteY107" fmla="*/ 4309494 h 4427068"/>
              <a:gd name="connsiteX108" fmla="*/ 1187186 w 2669507"/>
              <a:gd name="connsiteY108" fmla="*/ 4392205 h 442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669507" h="4427068">
                <a:moveTo>
                  <a:pt x="1114815" y="4427068"/>
                </a:moveTo>
                <a:lnTo>
                  <a:pt x="1114815" y="2124349"/>
                </a:lnTo>
                <a:lnTo>
                  <a:pt x="1116358" y="2111387"/>
                </a:lnTo>
                <a:lnTo>
                  <a:pt x="1117362" y="2066437"/>
                </a:lnTo>
                <a:lnTo>
                  <a:pt x="1118827" y="2037422"/>
                </a:lnTo>
                <a:lnTo>
                  <a:pt x="1118260" y="2026201"/>
                </a:lnTo>
                <a:lnTo>
                  <a:pt x="1118647" y="2008882"/>
                </a:lnTo>
                <a:lnTo>
                  <a:pt x="1114767" y="1957023"/>
                </a:lnTo>
                <a:lnTo>
                  <a:pt x="1113340" y="1928758"/>
                </a:lnTo>
                <a:lnTo>
                  <a:pt x="1112741" y="1924833"/>
                </a:lnTo>
                <a:lnTo>
                  <a:pt x="1112741" y="1919716"/>
                </a:lnTo>
                <a:lnTo>
                  <a:pt x="1111976" y="1919716"/>
                </a:lnTo>
                <a:lnTo>
                  <a:pt x="1110954" y="1906049"/>
                </a:lnTo>
                <a:lnTo>
                  <a:pt x="1102339" y="1856674"/>
                </a:lnTo>
                <a:lnTo>
                  <a:pt x="1097235" y="1823233"/>
                </a:lnTo>
                <a:lnTo>
                  <a:pt x="1094961" y="1814388"/>
                </a:lnTo>
                <a:lnTo>
                  <a:pt x="1093081" y="1803617"/>
                </a:lnTo>
                <a:lnTo>
                  <a:pt x="1081646" y="1762604"/>
                </a:lnTo>
                <a:lnTo>
                  <a:pt x="1071046" y="1721381"/>
                </a:lnTo>
                <a:lnTo>
                  <a:pt x="1067289" y="1711116"/>
                </a:lnTo>
                <a:lnTo>
                  <a:pt x="1064836" y="1702317"/>
                </a:lnTo>
                <a:lnTo>
                  <a:pt x="1052530" y="1670792"/>
                </a:lnTo>
                <a:lnTo>
                  <a:pt x="1035307" y="1623736"/>
                </a:lnTo>
                <a:lnTo>
                  <a:pt x="1029272" y="1611206"/>
                </a:lnTo>
                <a:lnTo>
                  <a:pt x="1026020" y="1602876"/>
                </a:lnTo>
                <a:lnTo>
                  <a:pt x="1013118" y="1577673"/>
                </a:lnTo>
                <a:lnTo>
                  <a:pt x="990554" y="1530833"/>
                </a:lnTo>
                <a:lnTo>
                  <a:pt x="981561" y="1516031"/>
                </a:lnTo>
                <a:lnTo>
                  <a:pt x="976440" y="1506027"/>
                </a:lnTo>
                <a:lnTo>
                  <a:pt x="966707" y="1491580"/>
                </a:lnTo>
                <a:lnTo>
                  <a:pt x="937319" y="1443206"/>
                </a:lnTo>
                <a:lnTo>
                  <a:pt x="905000" y="1399985"/>
                </a:lnTo>
                <a:lnTo>
                  <a:pt x="893194" y="1382463"/>
                </a:lnTo>
                <a:lnTo>
                  <a:pt x="885410" y="1373789"/>
                </a:lnTo>
                <a:lnTo>
                  <a:pt x="876138" y="1361389"/>
                </a:lnTo>
                <a:cubicBezTo>
                  <a:pt x="854478" y="1335144"/>
                  <a:pt x="831584" y="1309957"/>
                  <a:pt x="807543" y="1285916"/>
                </a:cubicBezTo>
                <a:lnTo>
                  <a:pt x="802156" y="1281020"/>
                </a:lnTo>
                <a:lnTo>
                  <a:pt x="796048" y="1274214"/>
                </a:lnTo>
                <a:lnTo>
                  <a:pt x="775840" y="1257102"/>
                </a:lnTo>
                <a:lnTo>
                  <a:pt x="732070" y="1217321"/>
                </a:lnTo>
                <a:lnTo>
                  <a:pt x="704616" y="1196792"/>
                </a:lnTo>
                <a:lnTo>
                  <a:pt x="686899" y="1181789"/>
                </a:lnTo>
                <a:lnTo>
                  <a:pt x="670914" y="1171590"/>
                </a:lnTo>
                <a:lnTo>
                  <a:pt x="650253" y="1156140"/>
                </a:lnTo>
                <a:lnTo>
                  <a:pt x="576047" y="1111058"/>
                </a:lnTo>
                <a:lnTo>
                  <a:pt x="567643" y="1105696"/>
                </a:lnTo>
                <a:lnTo>
                  <a:pt x="565843" y="1104860"/>
                </a:lnTo>
                <a:lnTo>
                  <a:pt x="562626" y="1102905"/>
                </a:lnTo>
                <a:cubicBezTo>
                  <a:pt x="532508" y="1086544"/>
                  <a:pt x="501511" y="1071596"/>
                  <a:pt x="469723" y="1058152"/>
                </a:cubicBezTo>
                <a:lnTo>
                  <a:pt x="449222" y="1050648"/>
                </a:lnTo>
                <a:lnTo>
                  <a:pt x="440178" y="1046444"/>
                </a:lnTo>
                <a:lnTo>
                  <a:pt x="423235" y="1041137"/>
                </a:lnTo>
                <a:lnTo>
                  <a:pt x="372078" y="1022413"/>
                </a:lnTo>
                <a:lnTo>
                  <a:pt x="323967" y="1010042"/>
                </a:lnTo>
                <a:lnTo>
                  <a:pt x="306400" y="1004540"/>
                </a:lnTo>
                <a:lnTo>
                  <a:pt x="294542" y="1002477"/>
                </a:lnTo>
                <a:lnTo>
                  <a:pt x="270226" y="996224"/>
                </a:lnTo>
                <a:lnTo>
                  <a:pt x="175743" y="981805"/>
                </a:lnTo>
                <a:lnTo>
                  <a:pt x="168208" y="980493"/>
                </a:lnTo>
                <a:lnTo>
                  <a:pt x="166772" y="980435"/>
                </a:lnTo>
                <a:lnTo>
                  <a:pt x="164701" y="980119"/>
                </a:lnTo>
                <a:cubicBezTo>
                  <a:pt x="128973" y="976491"/>
                  <a:pt x="92722" y="974632"/>
                  <a:pt x="56037" y="974632"/>
                </a:cubicBezTo>
                <a:lnTo>
                  <a:pt x="41377" y="975372"/>
                </a:lnTo>
                <a:lnTo>
                  <a:pt x="27497" y="974812"/>
                </a:lnTo>
                <a:lnTo>
                  <a:pt x="0" y="976869"/>
                </a:lnTo>
                <a:lnTo>
                  <a:pt x="1691988" y="0"/>
                </a:lnTo>
                <a:lnTo>
                  <a:pt x="1763231" y="59563"/>
                </a:lnTo>
                <a:lnTo>
                  <a:pt x="1886257" y="171376"/>
                </a:lnTo>
                <a:lnTo>
                  <a:pt x="1920451" y="205407"/>
                </a:lnTo>
                <a:lnTo>
                  <a:pt x="2054399" y="352786"/>
                </a:lnTo>
                <a:lnTo>
                  <a:pt x="2079871" y="382253"/>
                </a:lnTo>
                <a:lnTo>
                  <a:pt x="2218217" y="567261"/>
                </a:lnTo>
                <a:lnTo>
                  <a:pt x="2251734" y="620546"/>
                </a:lnTo>
                <a:lnTo>
                  <a:pt x="2333176" y="754603"/>
                </a:lnTo>
                <a:lnTo>
                  <a:pt x="2410820" y="906272"/>
                </a:lnTo>
                <a:lnTo>
                  <a:pt x="2450561" y="988769"/>
                </a:lnTo>
                <a:lnTo>
                  <a:pt x="2507789" y="1135382"/>
                </a:lnTo>
                <a:lnTo>
                  <a:pt x="2544098" y="1234584"/>
                </a:lnTo>
                <a:lnTo>
                  <a:pt x="2579424" y="1361278"/>
                </a:lnTo>
                <a:lnTo>
                  <a:pt x="2612180" y="1488671"/>
                </a:lnTo>
                <a:lnTo>
                  <a:pt x="2630335" y="1592729"/>
                </a:lnTo>
                <a:lnTo>
                  <a:pt x="2654082" y="1748322"/>
                </a:lnTo>
                <a:lnTo>
                  <a:pt x="2660913" y="1839628"/>
                </a:lnTo>
                <a:lnTo>
                  <a:pt x="2669507" y="2009808"/>
                </a:lnTo>
                <a:lnTo>
                  <a:pt x="2665272" y="2199411"/>
                </a:lnTo>
                <a:lnTo>
                  <a:pt x="2664488" y="2221996"/>
                </a:lnTo>
                <a:lnTo>
                  <a:pt x="2664272" y="2224060"/>
                </a:lnTo>
                <a:lnTo>
                  <a:pt x="2637507" y="2448892"/>
                </a:lnTo>
                <a:lnTo>
                  <a:pt x="2629273" y="2495863"/>
                </a:lnTo>
                <a:lnTo>
                  <a:pt x="2584976" y="2699599"/>
                </a:lnTo>
                <a:lnTo>
                  <a:pt x="2579881" y="2720206"/>
                </a:lnTo>
                <a:lnTo>
                  <a:pt x="2506656" y="2949188"/>
                </a:lnTo>
                <a:lnTo>
                  <a:pt x="2501043" y="2963297"/>
                </a:lnTo>
                <a:lnTo>
                  <a:pt x="2416307" y="3160893"/>
                </a:lnTo>
                <a:lnTo>
                  <a:pt x="2397311" y="3200630"/>
                </a:lnTo>
                <a:lnTo>
                  <a:pt x="2288541" y="3399131"/>
                </a:lnTo>
                <a:lnTo>
                  <a:pt x="2268651" y="3429551"/>
                </a:lnTo>
                <a:lnTo>
                  <a:pt x="2165538" y="3580829"/>
                </a:lnTo>
                <a:lnTo>
                  <a:pt x="2117879" y="3644163"/>
                </a:lnTo>
                <a:lnTo>
                  <a:pt x="2000776" y="3784231"/>
                </a:lnTo>
                <a:lnTo>
                  <a:pt x="1981021" y="3807175"/>
                </a:lnTo>
                <a:lnTo>
                  <a:pt x="1946432" y="3842389"/>
                </a:lnTo>
                <a:lnTo>
                  <a:pt x="1822475" y="3963861"/>
                </a:lnTo>
                <a:lnTo>
                  <a:pt x="1765651" y="4014585"/>
                </a:lnTo>
                <a:lnTo>
                  <a:pt x="1591109" y="4154307"/>
                </a:lnTo>
                <a:lnTo>
                  <a:pt x="1577900" y="4163288"/>
                </a:lnTo>
                <a:lnTo>
                  <a:pt x="1382023" y="4289962"/>
                </a:lnTo>
                <a:lnTo>
                  <a:pt x="1348754" y="4309494"/>
                </a:lnTo>
                <a:lnTo>
                  <a:pt x="1187186" y="4392205"/>
                </a:lnTo>
                <a:close/>
              </a:path>
            </a:pathLst>
          </a:cu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Open Sans"/>
              <a:ea typeface="+mn-ea"/>
              <a:cs typeface="+mn-cs"/>
            </a:endParaRPr>
          </a:p>
        </p:txBody>
      </p:sp>
      <p:sp>
        <p:nvSpPr>
          <p:cNvPr id="5" name="Freeform: Shape 4">
            <a:extLst>
              <a:ext uri="{FF2B5EF4-FFF2-40B4-BE49-F238E27FC236}">
                <a16:creationId xmlns:a16="http://schemas.microsoft.com/office/drawing/2014/main" id="{1F1D0B17-64E1-4405-BC50-F571D00ECBBE}"/>
              </a:ext>
            </a:extLst>
          </p:cNvPr>
          <p:cNvSpPr/>
          <p:nvPr/>
        </p:nvSpPr>
        <p:spPr>
          <a:xfrm rot="14400000">
            <a:off x="4701183" y="750809"/>
            <a:ext cx="2220723" cy="3682812"/>
          </a:xfrm>
          <a:custGeom>
            <a:avLst/>
            <a:gdLst>
              <a:gd name="connsiteX0" fmla="*/ 1114815 w 2669507"/>
              <a:gd name="connsiteY0" fmla="*/ 4427068 h 4427068"/>
              <a:gd name="connsiteX1" fmla="*/ 1114815 w 2669507"/>
              <a:gd name="connsiteY1" fmla="*/ 2124349 h 4427068"/>
              <a:gd name="connsiteX2" fmla="*/ 1116358 w 2669507"/>
              <a:gd name="connsiteY2" fmla="*/ 2111387 h 4427068"/>
              <a:gd name="connsiteX3" fmla="*/ 1117362 w 2669507"/>
              <a:gd name="connsiteY3" fmla="*/ 2066437 h 4427068"/>
              <a:gd name="connsiteX4" fmla="*/ 1118827 w 2669507"/>
              <a:gd name="connsiteY4" fmla="*/ 2037422 h 4427068"/>
              <a:gd name="connsiteX5" fmla="*/ 1118260 w 2669507"/>
              <a:gd name="connsiteY5" fmla="*/ 2026201 h 4427068"/>
              <a:gd name="connsiteX6" fmla="*/ 1118647 w 2669507"/>
              <a:gd name="connsiteY6" fmla="*/ 2008882 h 4427068"/>
              <a:gd name="connsiteX7" fmla="*/ 1114767 w 2669507"/>
              <a:gd name="connsiteY7" fmla="*/ 1957023 h 4427068"/>
              <a:gd name="connsiteX8" fmla="*/ 1113340 w 2669507"/>
              <a:gd name="connsiteY8" fmla="*/ 1928758 h 4427068"/>
              <a:gd name="connsiteX9" fmla="*/ 1112741 w 2669507"/>
              <a:gd name="connsiteY9" fmla="*/ 1924833 h 4427068"/>
              <a:gd name="connsiteX10" fmla="*/ 1112741 w 2669507"/>
              <a:gd name="connsiteY10" fmla="*/ 1919716 h 4427068"/>
              <a:gd name="connsiteX11" fmla="*/ 1111976 w 2669507"/>
              <a:gd name="connsiteY11" fmla="*/ 1919716 h 4427068"/>
              <a:gd name="connsiteX12" fmla="*/ 1110954 w 2669507"/>
              <a:gd name="connsiteY12" fmla="*/ 1906049 h 4427068"/>
              <a:gd name="connsiteX13" fmla="*/ 1102339 w 2669507"/>
              <a:gd name="connsiteY13" fmla="*/ 1856674 h 4427068"/>
              <a:gd name="connsiteX14" fmla="*/ 1097235 w 2669507"/>
              <a:gd name="connsiteY14" fmla="*/ 1823233 h 4427068"/>
              <a:gd name="connsiteX15" fmla="*/ 1094961 w 2669507"/>
              <a:gd name="connsiteY15" fmla="*/ 1814388 h 4427068"/>
              <a:gd name="connsiteX16" fmla="*/ 1093081 w 2669507"/>
              <a:gd name="connsiteY16" fmla="*/ 1803617 h 4427068"/>
              <a:gd name="connsiteX17" fmla="*/ 1081646 w 2669507"/>
              <a:gd name="connsiteY17" fmla="*/ 1762604 h 4427068"/>
              <a:gd name="connsiteX18" fmla="*/ 1071046 w 2669507"/>
              <a:gd name="connsiteY18" fmla="*/ 1721381 h 4427068"/>
              <a:gd name="connsiteX19" fmla="*/ 1067289 w 2669507"/>
              <a:gd name="connsiteY19" fmla="*/ 1711116 h 4427068"/>
              <a:gd name="connsiteX20" fmla="*/ 1064836 w 2669507"/>
              <a:gd name="connsiteY20" fmla="*/ 1702317 h 4427068"/>
              <a:gd name="connsiteX21" fmla="*/ 1052530 w 2669507"/>
              <a:gd name="connsiteY21" fmla="*/ 1670792 h 4427068"/>
              <a:gd name="connsiteX22" fmla="*/ 1035307 w 2669507"/>
              <a:gd name="connsiteY22" fmla="*/ 1623736 h 4427068"/>
              <a:gd name="connsiteX23" fmla="*/ 1029272 w 2669507"/>
              <a:gd name="connsiteY23" fmla="*/ 1611206 h 4427068"/>
              <a:gd name="connsiteX24" fmla="*/ 1026020 w 2669507"/>
              <a:gd name="connsiteY24" fmla="*/ 1602876 h 4427068"/>
              <a:gd name="connsiteX25" fmla="*/ 1013118 w 2669507"/>
              <a:gd name="connsiteY25" fmla="*/ 1577673 h 4427068"/>
              <a:gd name="connsiteX26" fmla="*/ 990554 w 2669507"/>
              <a:gd name="connsiteY26" fmla="*/ 1530833 h 4427068"/>
              <a:gd name="connsiteX27" fmla="*/ 981561 w 2669507"/>
              <a:gd name="connsiteY27" fmla="*/ 1516031 h 4427068"/>
              <a:gd name="connsiteX28" fmla="*/ 976440 w 2669507"/>
              <a:gd name="connsiteY28" fmla="*/ 1506027 h 4427068"/>
              <a:gd name="connsiteX29" fmla="*/ 966707 w 2669507"/>
              <a:gd name="connsiteY29" fmla="*/ 1491580 h 4427068"/>
              <a:gd name="connsiteX30" fmla="*/ 937319 w 2669507"/>
              <a:gd name="connsiteY30" fmla="*/ 1443206 h 4427068"/>
              <a:gd name="connsiteX31" fmla="*/ 905000 w 2669507"/>
              <a:gd name="connsiteY31" fmla="*/ 1399985 h 4427068"/>
              <a:gd name="connsiteX32" fmla="*/ 893194 w 2669507"/>
              <a:gd name="connsiteY32" fmla="*/ 1382463 h 4427068"/>
              <a:gd name="connsiteX33" fmla="*/ 885410 w 2669507"/>
              <a:gd name="connsiteY33" fmla="*/ 1373789 h 4427068"/>
              <a:gd name="connsiteX34" fmla="*/ 876138 w 2669507"/>
              <a:gd name="connsiteY34" fmla="*/ 1361389 h 4427068"/>
              <a:gd name="connsiteX35" fmla="*/ 807543 w 2669507"/>
              <a:gd name="connsiteY35" fmla="*/ 1285916 h 4427068"/>
              <a:gd name="connsiteX36" fmla="*/ 802156 w 2669507"/>
              <a:gd name="connsiteY36" fmla="*/ 1281020 h 4427068"/>
              <a:gd name="connsiteX37" fmla="*/ 796048 w 2669507"/>
              <a:gd name="connsiteY37" fmla="*/ 1274214 h 4427068"/>
              <a:gd name="connsiteX38" fmla="*/ 775840 w 2669507"/>
              <a:gd name="connsiteY38" fmla="*/ 1257102 h 4427068"/>
              <a:gd name="connsiteX39" fmla="*/ 732070 w 2669507"/>
              <a:gd name="connsiteY39" fmla="*/ 1217321 h 4427068"/>
              <a:gd name="connsiteX40" fmla="*/ 704616 w 2669507"/>
              <a:gd name="connsiteY40" fmla="*/ 1196792 h 4427068"/>
              <a:gd name="connsiteX41" fmla="*/ 686899 w 2669507"/>
              <a:gd name="connsiteY41" fmla="*/ 1181789 h 4427068"/>
              <a:gd name="connsiteX42" fmla="*/ 670914 w 2669507"/>
              <a:gd name="connsiteY42" fmla="*/ 1171590 h 4427068"/>
              <a:gd name="connsiteX43" fmla="*/ 650253 w 2669507"/>
              <a:gd name="connsiteY43" fmla="*/ 1156140 h 4427068"/>
              <a:gd name="connsiteX44" fmla="*/ 576047 w 2669507"/>
              <a:gd name="connsiteY44" fmla="*/ 1111058 h 4427068"/>
              <a:gd name="connsiteX45" fmla="*/ 567643 w 2669507"/>
              <a:gd name="connsiteY45" fmla="*/ 1105696 h 4427068"/>
              <a:gd name="connsiteX46" fmla="*/ 565843 w 2669507"/>
              <a:gd name="connsiteY46" fmla="*/ 1104860 h 4427068"/>
              <a:gd name="connsiteX47" fmla="*/ 562626 w 2669507"/>
              <a:gd name="connsiteY47" fmla="*/ 1102905 h 4427068"/>
              <a:gd name="connsiteX48" fmla="*/ 469723 w 2669507"/>
              <a:gd name="connsiteY48" fmla="*/ 1058152 h 4427068"/>
              <a:gd name="connsiteX49" fmla="*/ 449222 w 2669507"/>
              <a:gd name="connsiteY49" fmla="*/ 1050648 h 4427068"/>
              <a:gd name="connsiteX50" fmla="*/ 440178 w 2669507"/>
              <a:gd name="connsiteY50" fmla="*/ 1046444 h 4427068"/>
              <a:gd name="connsiteX51" fmla="*/ 423235 w 2669507"/>
              <a:gd name="connsiteY51" fmla="*/ 1041137 h 4427068"/>
              <a:gd name="connsiteX52" fmla="*/ 372078 w 2669507"/>
              <a:gd name="connsiteY52" fmla="*/ 1022413 h 4427068"/>
              <a:gd name="connsiteX53" fmla="*/ 323967 w 2669507"/>
              <a:gd name="connsiteY53" fmla="*/ 1010042 h 4427068"/>
              <a:gd name="connsiteX54" fmla="*/ 306400 w 2669507"/>
              <a:gd name="connsiteY54" fmla="*/ 1004540 h 4427068"/>
              <a:gd name="connsiteX55" fmla="*/ 294542 w 2669507"/>
              <a:gd name="connsiteY55" fmla="*/ 1002477 h 4427068"/>
              <a:gd name="connsiteX56" fmla="*/ 270226 w 2669507"/>
              <a:gd name="connsiteY56" fmla="*/ 996224 h 4427068"/>
              <a:gd name="connsiteX57" fmla="*/ 175743 w 2669507"/>
              <a:gd name="connsiteY57" fmla="*/ 981805 h 4427068"/>
              <a:gd name="connsiteX58" fmla="*/ 168208 w 2669507"/>
              <a:gd name="connsiteY58" fmla="*/ 980493 h 4427068"/>
              <a:gd name="connsiteX59" fmla="*/ 166772 w 2669507"/>
              <a:gd name="connsiteY59" fmla="*/ 980435 h 4427068"/>
              <a:gd name="connsiteX60" fmla="*/ 164701 w 2669507"/>
              <a:gd name="connsiteY60" fmla="*/ 980119 h 4427068"/>
              <a:gd name="connsiteX61" fmla="*/ 56037 w 2669507"/>
              <a:gd name="connsiteY61" fmla="*/ 974632 h 4427068"/>
              <a:gd name="connsiteX62" fmla="*/ 41377 w 2669507"/>
              <a:gd name="connsiteY62" fmla="*/ 975372 h 4427068"/>
              <a:gd name="connsiteX63" fmla="*/ 27497 w 2669507"/>
              <a:gd name="connsiteY63" fmla="*/ 974812 h 4427068"/>
              <a:gd name="connsiteX64" fmla="*/ 0 w 2669507"/>
              <a:gd name="connsiteY64" fmla="*/ 976869 h 4427068"/>
              <a:gd name="connsiteX65" fmla="*/ 1691988 w 2669507"/>
              <a:gd name="connsiteY65" fmla="*/ 0 h 4427068"/>
              <a:gd name="connsiteX66" fmla="*/ 1763231 w 2669507"/>
              <a:gd name="connsiteY66" fmla="*/ 59563 h 4427068"/>
              <a:gd name="connsiteX67" fmla="*/ 1886257 w 2669507"/>
              <a:gd name="connsiteY67" fmla="*/ 171376 h 4427068"/>
              <a:gd name="connsiteX68" fmla="*/ 1920451 w 2669507"/>
              <a:gd name="connsiteY68" fmla="*/ 205407 h 4427068"/>
              <a:gd name="connsiteX69" fmla="*/ 2054399 w 2669507"/>
              <a:gd name="connsiteY69" fmla="*/ 352786 h 4427068"/>
              <a:gd name="connsiteX70" fmla="*/ 2079871 w 2669507"/>
              <a:gd name="connsiteY70" fmla="*/ 382253 h 4427068"/>
              <a:gd name="connsiteX71" fmla="*/ 2218217 w 2669507"/>
              <a:gd name="connsiteY71" fmla="*/ 567261 h 4427068"/>
              <a:gd name="connsiteX72" fmla="*/ 2251734 w 2669507"/>
              <a:gd name="connsiteY72" fmla="*/ 620546 h 4427068"/>
              <a:gd name="connsiteX73" fmla="*/ 2333176 w 2669507"/>
              <a:gd name="connsiteY73" fmla="*/ 754603 h 4427068"/>
              <a:gd name="connsiteX74" fmla="*/ 2410820 w 2669507"/>
              <a:gd name="connsiteY74" fmla="*/ 906272 h 4427068"/>
              <a:gd name="connsiteX75" fmla="*/ 2450561 w 2669507"/>
              <a:gd name="connsiteY75" fmla="*/ 988769 h 4427068"/>
              <a:gd name="connsiteX76" fmla="*/ 2507789 w 2669507"/>
              <a:gd name="connsiteY76" fmla="*/ 1135382 h 4427068"/>
              <a:gd name="connsiteX77" fmla="*/ 2544098 w 2669507"/>
              <a:gd name="connsiteY77" fmla="*/ 1234584 h 4427068"/>
              <a:gd name="connsiteX78" fmla="*/ 2579424 w 2669507"/>
              <a:gd name="connsiteY78" fmla="*/ 1361278 h 4427068"/>
              <a:gd name="connsiteX79" fmla="*/ 2612180 w 2669507"/>
              <a:gd name="connsiteY79" fmla="*/ 1488671 h 4427068"/>
              <a:gd name="connsiteX80" fmla="*/ 2630335 w 2669507"/>
              <a:gd name="connsiteY80" fmla="*/ 1592729 h 4427068"/>
              <a:gd name="connsiteX81" fmla="*/ 2654082 w 2669507"/>
              <a:gd name="connsiteY81" fmla="*/ 1748322 h 4427068"/>
              <a:gd name="connsiteX82" fmla="*/ 2660913 w 2669507"/>
              <a:gd name="connsiteY82" fmla="*/ 1839628 h 4427068"/>
              <a:gd name="connsiteX83" fmla="*/ 2669507 w 2669507"/>
              <a:gd name="connsiteY83" fmla="*/ 2009808 h 4427068"/>
              <a:gd name="connsiteX84" fmla="*/ 2665272 w 2669507"/>
              <a:gd name="connsiteY84" fmla="*/ 2199411 h 4427068"/>
              <a:gd name="connsiteX85" fmla="*/ 2664488 w 2669507"/>
              <a:gd name="connsiteY85" fmla="*/ 2221996 h 4427068"/>
              <a:gd name="connsiteX86" fmla="*/ 2664272 w 2669507"/>
              <a:gd name="connsiteY86" fmla="*/ 2224060 h 4427068"/>
              <a:gd name="connsiteX87" fmla="*/ 2637507 w 2669507"/>
              <a:gd name="connsiteY87" fmla="*/ 2448892 h 4427068"/>
              <a:gd name="connsiteX88" fmla="*/ 2629273 w 2669507"/>
              <a:gd name="connsiteY88" fmla="*/ 2495863 h 4427068"/>
              <a:gd name="connsiteX89" fmla="*/ 2584976 w 2669507"/>
              <a:gd name="connsiteY89" fmla="*/ 2699599 h 4427068"/>
              <a:gd name="connsiteX90" fmla="*/ 2579881 w 2669507"/>
              <a:gd name="connsiteY90" fmla="*/ 2720206 h 4427068"/>
              <a:gd name="connsiteX91" fmla="*/ 2506656 w 2669507"/>
              <a:gd name="connsiteY91" fmla="*/ 2949188 h 4427068"/>
              <a:gd name="connsiteX92" fmla="*/ 2501043 w 2669507"/>
              <a:gd name="connsiteY92" fmla="*/ 2963297 h 4427068"/>
              <a:gd name="connsiteX93" fmla="*/ 2416307 w 2669507"/>
              <a:gd name="connsiteY93" fmla="*/ 3160893 h 4427068"/>
              <a:gd name="connsiteX94" fmla="*/ 2397311 w 2669507"/>
              <a:gd name="connsiteY94" fmla="*/ 3200630 h 4427068"/>
              <a:gd name="connsiteX95" fmla="*/ 2288541 w 2669507"/>
              <a:gd name="connsiteY95" fmla="*/ 3399131 h 4427068"/>
              <a:gd name="connsiteX96" fmla="*/ 2268651 w 2669507"/>
              <a:gd name="connsiteY96" fmla="*/ 3429551 h 4427068"/>
              <a:gd name="connsiteX97" fmla="*/ 2165538 w 2669507"/>
              <a:gd name="connsiteY97" fmla="*/ 3580829 h 4427068"/>
              <a:gd name="connsiteX98" fmla="*/ 2117879 w 2669507"/>
              <a:gd name="connsiteY98" fmla="*/ 3644163 h 4427068"/>
              <a:gd name="connsiteX99" fmla="*/ 2000776 w 2669507"/>
              <a:gd name="connsiteY99" fmla="*/ 3784231 h 4427068"/>
              <a:gd name="connsiteX100" fmla="*/ 1981021 w 2669507"/>
              <a:gd name="connsiteY100" fmla="*/ 3807175 h 4427068"/>
              <a:gd name="connsiteX101" fmla="*/ 1946432 w 2669507"/>
              <a:gd name="connsiteY101" fmla="*/ 3842389 h 4427068"/>
              <a:gd name="connsiteX102" fmla="*/ 1822475 w 2669507"/>
              <a:gd name="connsiteY102" fmla="*/ 3963861 h 4427068"/>
              <a:gd name="connsiteX103" fmla="*/ 1765651 w 2669507"/>
              <a:gd name="connsiteY103" fmla="*/ 4014585 h 4427068"/>
              <a:gd name="connsiteX104" fmla="*/ 1591109 w 2669507"/>
              <a:gd name="connsiteY104" fmla="*/ 4154307 h 4427068"/>
              <a:gd name="connsiteX105" fmla="*/ 1577900 w 2669507"/>
              <a:gd name="connsiteY105" fmla="*/ 4163288 h 4427068"/>
              <a:gd name="connsiteX106" fmla="*/ 1382023 w 2669507"/>
              <a:gd name="connsiteY106" fmla="*/ 4289962 h 4427068"/>
              <a:gd name="connsiteX107" fmla="*/ 1348754 w 2669507"/>
              <a:gd name="connsiteY107" fmla="*/ 4309494 h 4427068"/>
              <a:gd name="connsiteX108" fmla="*/ 1187186 w 2669507"/>
              <a:gd name="connsiteY108" fmla="*/ 4392205 h 442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669507" h="4427068">
                <a:moveTo>
                  <a:pt x="1114815" y="4427068"/>
                </a:moveTo>
                <a:lnTo>
                  <a:pt x="1114815" y="2124349"/>
                </a:lnTo>
                <a:lnTo>
                  <a:pt x="1116358" y="2111387"/>
                </a:lnTo>
                <a:lnTo>
                  <a:pt x="1117362" y="2066437"/>
                </a:lnTo>
                <a:lnTo>
                  <a:pt x="1118827" y="2037422"/>
                </a:lnTo>
                <a:lnTo>
                  <a:pt x="1118260" y="2026201"/>
                </a:lnTo>
                <a:lnTo>
                  <a:pt x="1118647" y="2008882"/>
                </a:lnTo>
                <a:lnTo>
                  <a:pt x="1114767" y="1957023"/>
                </a:lnTo>
                <a:lnTo>
                  <a:pt x="1113340" y="1928758"/>
                </a:lnTo>
                <a:lnTo>
                  <a:pt x="1112741" y="1924833"/>
                </a:lnTo>
                <a:lnTo>
                  <a:pt x="1112741" y="1919716"/>
                </a:lnTo>
                <a:lnTo>
                  <a:pt x="1111976" y="1919716"/>
                </a:lnTo>
                <a:lnTo>
                  <a:pt x="1110954" y="1906049"/>
                </a:lnTo>
                <a:lnTo>
                  <a:pt x="1102339" y="1856674"/>
                </a:lnTo>
                <a:lnTo>
                  <a:pt x="1097235" y="1823233"/>
                </a:lnTo>
                <a:lnTo>
                  <a:pt x="1094961" y="1814388"/>
                </a:lnTo>
                <a:lnTo>
                  <a:pt x="1093081" y="1803617"/>
                </a:lnTo>
                <a:lnTo>
                  <a:pt x="1081646" y="1762604"/>
                </a:lnTo>
                <a:lnTo>
                  <a:pt x="1071046" y="1721381"/>
                </a:lnTo>
                <a:lnTo>
                  <a:pt x="1067289" y="1711116"/>
                </a:lnTo>
                <a:lnTo>
                  <a:pt x="1064836" y="1702317"/>
                </a:lnTo>
                <a:lnTo>
                  <a:pt x="1052530" y="1670792"/>
                </a:lnTo>
                <a:lnTo>
                  <a:pt x="1035307" y="1623736"/>
                </a:lnTo>
                <a:lnTo>
                  <a:pt x="1029272" y="1611206"/>
                </a:lnTo>
                <a:lnTo>
                  <a:pt x="1026020" y="1602876"/>
                </a:lnTo>
                <a:lnTo>
                  <a:pt x="1013118" y="1577673"/>
                </a:lnTo>
                <a:lnTo>
                  <a:pt x="990554" y="1530833"/>
                </a:lnTo>
                <a:lnTo>
                  <a:pt x="981561" y="1516031"/>
                </a:lnTo>
                <a:lnTo>
                  <a:pt x="976440" y="1506027"/>
                </a:lnTo>
                <a:lnTo>
                  <a:pt x="966707" y="1491580"/>
                </a:lnTo>
                <a:lnTo>
                  <a:pt x="937319" y="1443206"/>
                </a:lnTo>
                <a:lnTo>
                  <a:pt x="905000" y="1399985"/>
                </a:lnTo>
                <a:lnTo>
                  <a:pt x="893194" y="1382463"/>
                </a:lnTo>
                <a:lnTo>
                  <a:pt x="885410" y="1373789"/>
                </a:lnTo>
                <a:lnTo>
                  <a:pt x="876138" y="1361389"/>
                </a:lnTo>
                <a:cubicBezTo>
                  <a:pt x="854478" y="1335144"/>
                  <a:pt x="831584" y="1309957"/>
                  <a:pt x="807543" y="1285916"/>
                </a:cubicBezTo>
                <a:lnTo>
                  <a:pt x="802156" y="1281020"/>
                </a:lnTo>
                <a:lnTo>
                  <a:pt x="796048" y="1274214"/>
                </a:lnTo>
                <a:lnTo>
                  <a:pt x="775840" y="1257102"/>
                </a:lnTo>
                <a:lnTo>
                  <a:pt x="732070" y="1217321"/>
                </a:lnTo>
                <a:lnTo>
                  <a:pt x="704616" y="1196792"/>
                </a:lnTo>
                <a:lnTo>
                  <a:pt x="686899" y="1181789"/>
                </a:lnTo>
                <a:lnTo>
                  <a:pt x="670914" y="1171590"/>
                </a:lnTo>
                <a:lnTo>
                  <a:pt x="650253" y="1156140"/>
                </a:lnTo>
                <a:lnTo>
                  <a:pt x="576047" y="1111058"/>
                </a:lnTo>
                <a:lnTo>
                  <a:pt x="567643" y="1105696"/>
                </a:lnTo>
                <a:lnTo>
                  <a:pt x="565843" y="1104860"/>
                </a:lnTo>
                <a:lnTo>
                  <a:pt x="562626" y="1102905"/>
                </a:lnTo>
                <a:cubicBezTo>
                  <a:pt x="532508" y="1086544"/>
                  <a:pt x="501511" y="1071596"/>
                  <a:pt x="469723" y="1058152"/>
                </a:cubicBezTo>
                <a:lnTo>
                  <a:pt x="449222" y="1050648"/>
                </a:lnTo>
                <a:lnTo>
                  <a:pt x="440178" y="1046444"/>
                </a:lnTo>
                <a:lnTo>
                  <a:pt x="423235" y="1041137"/>
                </a:lnTo>
                <a:lnTo>
                  <a:pt x="372078" y="1022413"/>
                </a:lnTo>
                <a:lnTo>
                  <a:pt x="323967" y="1010042"/>
                </a:lnTo>
                <a:lnTo>
                  <a:pt x="306400" y="1004540"/>
                </a:lnTo>
                <a:lnTo>
                  <a:pt x="294542" y="1002477"/>
                </a:lnTo>
                <a:lnTo>
                  <a:pt x="270226" y="996224"/>
                </a:lnTo>
                <a:lnTo>
                  <a:pt x="175743" y="981805"/>
                </a:lnTo>
                <a:lnTo>
                  <a:pt x="168208" y="980493"/>
                </a:lnTo>
                <a:lnTo>
                  <a:pt x="166772" y="980435"/>
                </a:lnTo>
                <a:lnTo>
                  <a:pt x="164701" y="980119"/>
                </a:lnTo>
                <a:cubicBezTo>
                  <a:pt x="128973" y="976491"/>
                  <a:pt x="92722" y="974632"/>
                  <a:pt x="56037" y="974632"/>
                </a:cubicBezTo>
                <a:lnTo>
                  <a:pt x="41377" y="975372"/>
                </a:lnTo>
                <a:lnTo>
                  <a:pt x="27497" y="974812"/>
                </a:lnTo>
                <a:lnTo>
                  <a:pt x="0" y="976869"/>
                </a:lnTo>
                <a:lnTo>
                  <a:pt x="1691988" y="0"/>
                </a:lnTo>
                <a:lnTo>
                  <a:pt x="1763231" y="59563"/>
                </a:lnTo>
                <a:lnTo>
                  <a:pt x="1886257" y="171376"/>
                </a:lnTo>
                <a:lnTo>
                  <a:pt x="1920451" y="205407"/>
                </a:lnTo>
                <a:lnTo>
                  <a:pt x="2054399" y="352786"/>
                </a:lnTo>
                <a:lnTo>
                  <a:pt x="2079871" y="382253"/>
                </a:lnTo>
                <a:lnTo>
                  <a:pt x="2218217" y="567261"/>
                </a:lnTo>
                <a:lnTo>
                  <a:pt x="2251734" y="620546"/>
                </a:lnTo>
                <a:lnTo>
                  <a:pt x="2333176" y="754603"/>
                </a:lnTo>
                <a:lnTo>
                  <a:pt x="2410820" y="906272"/>
                </a:lnTo>
                <a:lnTo>
                  <a:pt x="2450561" y="988769"/>
                </a:lnTo>
                <a:lnTo>
                  <a:pt x="2507789" y="1135382"/>
                </a:lnTo>
                <a:lnTo>
                  <a:pt x="2544098" y="1234584"/>
                </a:lnTo>
                <a:lnTo>
                  <a:pt x="2579424" y="1361278"/>
                </a:lnTo>
                <a:lnTo>
                  <a:pt x="2612180" y="1488671"/>
                </a:lnTo>
                <a:lnTo>
                  <a:pt x="2630335" y="1592729"/>
                </a:lnTo>
                <a:lnTo>
                  <a:pt x="2654082" y="1748322"/>
                </a:lnTo>
                <a:lnTo>
                  <a:pt x="2660913" y="1839628"/>
                </a:lnTo>
                <a:lnTo>
                  <a:pt x="2669507" y="2009808"/>
                </a:lnTo>
                <a:lnTo>
                  <a:pt x="2665272" y="2199411"/>
                </a:lnTo>
                <a:lnTo>
                  <a:pt x="2664488" y="2221996"/>
                </a:lnTo>
                <a:lnTo>
                  <a:pt x="2664272" y="2224060"/>
                </a:lnTo>
                <a:lnTo>
                  <a:pt x="2637507" y="2448892"/>
                </a:lnTo>
                <a:lnTo>
                  <a:pt x="2629273" y="2495863"/>
                </a:lnTo>
                <a:lnTo>
                  <a:pt x="2584976" y="2699599"/>
                </a:lnTo>
                <a:lnTo>
                  <a:pt x="2579881" y="2720206"/>
                </a:lnTo>
                <a:lnTo>
                  <a:pt x="2506656" y="2949188"/>
                </a:lnTo>
                <a:lnTo>
                  <a:pt x="2501043" y="2963297"/>
                </a:lnTo>
                <a:lnTo>
                  <a:pt x="2416307" y="3160893"/>
                </a:lnTo>
                <a:lnTo>
                  <a:pt x="2397311" y="3200630"/>
                </a:lnTo>
                <a:lnTo>
                  <a:pt x="2288541" y="3399131"/>
                </a:lnTo>
                <a:lnTo>
                  <a:pt x="2268651" y="3429551"/>
                </a:lnTo>
                <a:lnTo>
                  <a:pt x="2165538" y="3580829"/>
                </a:lnTo>
                <a:lnTo>
                  <a:pt x="2117879" y="3644163"/>
                </a:lnTo>
                <a:lnTo>
                  <a:pt x="2000776" y="3784231"/>
                </a:lnTo>
                <a:lnTo>
                  <a:pt x="1981021" y="3807175"/>
                </a:lnTo>
                <a:lnTo>
                  <a:pt x="1946432" y="3842389"/>
                </a:lnTo>
                <a:lnTo>
                  <a:pt x="1822475" y="3963861"/>
                </a:lnTo>
                <a:lnTo>
                  <a:pt x="1765651" y="4014585"/>
                </a:lnTo>
                <a:lnTo>
                  <a:pt x="1591109" y="4154307"/>
                </a:lnTo>
                <a:lnTo>
                  <a:pt x="1577900" y="4163288"/>
                </a:lnTo>
                <a:lnTo>
                  <a:pt x="1382023" y="4289962"/>
                </a:lnTo>
                <a:lnTo>
                  <a:pt x="1348754" y="4309494"/>
                </a:lnTo>
                <a:lnTo>
                  <a:pt x="1187186" y="4392205"/>
                </a:lnTo>
                <a:close/>
              </a:path>
            </a:pathLst>
          </a:cu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Open Sans"/>
              <a:ea typeface="+mn-ea"/>
              <a:cs typeface="+mn-cs"/>
            </a:endParaRPr>
          </a:p>
        </p:txBody>
      </p:sp>
      <p:sp>
        <p:nvSpPr>
          <p:cNvPr id="6" name="Freeform: Shape 5">
            <a:extLst>
              <a:ext uri="{FF2B5EF4-FFF2-40B4-BE49-F238E27FC236}">
                <a16:creationId xmlns:a16="http://schemas.microsoft.com/office/drawing/2014/main" id="{35EBF4B6-378B-409F-BE35-8F981BFAEC9F}"/>
              </a:ext>
            </a:extLst>
          </p:cNvPr>
          <p:cNvSpPr/>
          <p:nvPr/>
        </p:nvSpPr>
        <p:spPr>
          <a:xfrm>
            <a:off x="6173358" y="2271537"/>
            <a:ext cx="2220723" cy="3682812"/>
          </a:xfrm>
          <a:custGeom>
            <a:avLst/>
            <a:gdLst>
              <a:gd name="connsiteX0" fmla="*/ 1114815 w 2669507"/>
              <a:gd name="connsiteY0" fmla="*/ 4427068 h 4427068"/>
              <a:gd name="connsiteX1" fmla="*/ 1114815 w 2669507"/>
              <a:gd name="connsiteY1" fmla="*/ 2124349 h 4427068"/>
              <a:gd name="connsiteX2" fmla="*/ 1116358 w 2669507"/>
              <a:gd name="connsiteY2" fmla="*/ 2111387 h 4427068"/>
              <a:gd name="connsiteX3" fmla="*/ 1117362 w 2669507"/>
              <a:gd name="connsiteY3" fmla="*/ 2066437 h 4427068"/>
              <a:gd name="connsiteX4" fmla="*/ 1118827 w 2669507"/>
              <a:gd name="connsiteY4" fmla="*/ 2037422 h 4427068"/>
              <a:gd name="connsiteX5" fmla="*/ 1118260 w 2669507"/>
              <a:gd name="connsiteY5" fmla="*/ 2026201 h 4427068"/>
              <a:gd name="connsiteX6" fmla="*/ 1118647 w 2669507"/>
              <a:gd name="connsiteY6" fmla="*/ 2008882 h 4427068"/>
              <a:gd name="connsiteX7" fmla="*/ 1114767 w 2669507"/>
              <a:gd name="connsiteY7" fmla="*/ 1957023 h 4427068"/>
              <a:gd name="connsiteX8" fmla="*/ 1113340 w 2669507"/>
              <a:gd name="connsiteY8" fmla="*/ 1928758 h 4427068"/>
              <a:gd name="connsiteX9" fmla="*/ 1112741 w 2669507"/>
              <a:gd name="connsiteY9" fmla="*/ 1924833 h 4427068"/>
              <a:gd name="connsiteX10" fmla="*/ 1112741 w 2669507"/>
              <a:gd name="connsiteY10" fmla="*/ 1919716 h 4427068"/>
              <a:gd name="connsiteX11" fmla="*/ 1111976 w 2669507"/>
              <a:gd name="connsiteY11" fmla="*/ 1919716 h 4427068"/>
              <a:gd name="connsiteX12" fmla="*/ 1110954 w 2669507"/>
              <a:gd name="connsiteY12" fmla="*/ 1906049 h 4427068"/>
              <a:gd name="connsiteX13" fmla="*/ 1102339 w 2669507"/>
              <a:gd name="connsiteY13" fmla="*/ 1856674 h 4427068"/>
              <a:gd name="connsiteX14" fmla="*/ 1097235 w 2669507"/>
              <a:gd name="connsiteY14" fmla="*/ 1823233 h 4427068"/>
              <a:gd name="connsiteX15" fmla="*/ 1094961 w 2669507"/>
              <a:gd name="connsiteY15" fmla="*/ 1814388 h 4427068"/>
              <a:gd name="connsiteX16" fmla="*/ 1093081 w 2669507"/>
              <a:gd name="connsiteY16" fmla="*/ 1803617 h 4427068"/>
              <a:gd name="connsiteX17" fmla="*/ 1081646 w 2669507"/>
              <a:gd name="connsiteY17" fmla="*/ 1762604 h 4427068"/>
              <a:gd name="connsiteX18" fmla="*/ 1071046 w 2669507"/>
              <a:gd name="connsiteY18" fmla="*/ 1721381 h 4427068"/>
              <a:gd name="connsiteX19" fmla="*/ 1067289 w 2669507"/>
              <a:gd name="connsiteY19" fmla="*/ 1711116 h 4427068"/>
              <a:gd name="connsiteX20" fmla="*/ 1064836 w 2669507"/>
              <a:gd name="connsiteY20" fmla="*/ 1702317 h 4427068"/>
              <a:gd name="connsiteX21" fmla="*/ 1052530 w 2669507"/>
              <a:gd name="connsiteY21" fmla="*/ 1670792 h 4427068"/>
              <a:gd name="connsiteX22" fmla="*/ 1035307 w 2669507"/>
              <a:gd name="connsiteY22" fmla="*/ 1623736 h 4427068"/>
              <a:gd name="connsiteX23" fmla="*/ 1029272 w 2669507"/>
              <a:gd name="connsiteY23" fmla="*/ 1611206 h 4427068"/>
              <a:gd name="connsiteX24" fmla="*/ 1026020 w 2669507"/>
              <a:gd name="connsiteY24" fmla="*/ 1602876 h 4427068"/>
              <a:gd name="connsiteX25" fmla="*/ 1013118 w 2669507"/>
              <a:gd name="connsiteY25" fmla="*/ 1577673 h 4427068"/>
              <a:gd name="connsiteX26" fmla="*/ 990554 w 2669507"/>
              <a:gd name="connsiteY26" fmla="*/ 1530833 h 4427068"/>
              <a:gd name="connsiteX27" fmla="*/ 981561 w 2669507"/>
              <a:gd name="connsiteY27" fmla="*/ 1516031 h 4427068"/>
              <a:gd name="connsiteX28" fmla="*/ 976440 w 2669507"/>
              <a:gd name="connsiteY28" fmla="*/ 1506027 h 4427068"/>
              <a:gd name="connsiteX29" fmla="*/ 966707 w 2669507"/>
              <a:gd name="connsiteY29" fmla="*/ 1491580 h 4427068"/>
              <a:gd name="connsiteX30" fmla="*/ 937319 w 2669507"/>
              <a:gd name="connsiteY30" fmla="*/ 1443206 h 4427068"/>
              <a:gd name="connsiteX31" fmla="*/ 905000 w 2669507"/>
              <a:gd name="connsiteY31" fmla="*/ 1399985 h 4427068"/>
              <a:gd name="connsiteX32" fmla="*/ 893194 w 2669507"/>
              <a:gd name="connsiteY32" fmla="*/ 1382463 h 4427068"/>
              <a:gd name="connsiteX33" fmla="*/ 885410 w 2669507"/>
              <a:gd name="connsiteY33" fmla="*/ 1373789 h 4427068"/>
              <a:gd name="connsiteX34" fmla="*/ 876138 w 2669507"/>
              <a:gd name="connsiteY34" fmla="*/ 1361389 h 4427068"/>
              <a:gd name="connsiteX35" fmla="*/ 807543 w 2669507"/>
              <a:gd name="connsiteY35" fmla="*/ 1285916 h 4427068"/>
              <a:gd name="connsiteX36" fmla="*/ 802156 w 2669507"/>
              <a:gd name="connsiteY36" fmla="*/ 1281020 h 4427068"/>
              <a:gd name="connsiteX37" fmla="*/ 796048 w 2669507"/>
              <a:gd name="connsiteY37" fmla="*/ 1274214 h 4427068"/>
              <a:gd name="connsiteX38" fmla="*/ 775840 w 2669507"/>
              <a:gd name="connsiteY38" fmla="*/ 1257102 h 4427068"/>
              <a:gd name="connsiteX39" fmla="*/ 732070 w 2669507"/>
              <a:gd name="connsiteY39" fmla="*/ 1217321 h 4427068"/>
              <a:gd name="connsiteX40" fmla="*/ 704616 w 2669507"/>
              <a:gd name="connsiteY40" fmla="*/ 1196792 h 4427068"/>
              <a:gd name="connsiteX41" fmla="*/ 686899 w 2669507"/>
              <a:gd name="connsiteY41" fmla="*/ 1181789 h 4427068"/>
              <a:gd name="connsiteX42" fmla="*/ 670914 w 2669507"/>
              <a:gd name="connsiteY42" fmla="*/ 1171590 h 4427068"/>
              <a:gd name="connsiteX43" fmla="*/ 650253 w 2669507"/>
              <a:gd name="connsiteY43" fmla="*/ 1156140 h 4427068"/>
              <a:gd name="connsiteX44" fmla="*/ 576047 w 2669507"/>
              <a:gd name="connsiteY44" fmla="*/ 1111058 h 4427068"/>
              <a:gd name="connsiteX45" fmla="*/ 567643 w 2669507"/>
              <a:gd name="connsiteY45" fmla="*/ 1105696 h 4427068"/>
              <a:gd name="connsiteX46" fmla="*/ 565843 w 2669507"/>
              <a:gd name="connsiteY46" fmla="*/ 1104860 h 4427068"/>
              <a:gd name="connsiteX47" fmla="*/ 562626 w 2669507"/>
              <a:gd name="connsiteY47" fmla="*/ 1102905 h 4427068"/>
              <a:gd name="connsiteX48" fmla="*/ 469723 w 2669507"/>
              <a:gd name="connsiteY48" fmla="*/ 1058152 h 4427068"/>
              <a:gd name="connsiteX49" fmla="*/ 449222 w 2669507"/>
              <a:gd name="connsiteY49" fmla="*/ 1050648 h 4427068"/>
              <a:gd name="connsiteX50" fmla="*/ 440178 w 2669507"/>
              <a:gd name="connsiteY50" fmla="*/ 1046444 h 4427068"/>
              <a:gd name="connsiteX51" fmla="*/ 423235 w 2669507"/>
              <a:gd name="connsiteY51" fmla="*/ 1041137 h 4427068"/>
              <a:gd name="connsiteX52" fmla="*/ 372078 w 2669507"/>
              <a:gd name="connsiteY52" fmla="*/ 1022413 h 4427068"/>
              <a:gd name="connsiteX53" fmla="*/ 323967 w 2669507"/>
              <a:gd name="connsiteY53" fmla="*/ 1010042 h 4427068"/>
              <a:gd name="connsiteX54" fmla="*/ 306400 w 2669507"/>
              <a:gd name="connsiteY54" fmla="*/ 1004540 h 4427068"/>
              <a:gd name="connsiteX55" fmla="*/ 294542 w 2669507"/>
              <a:gd name="connsiteY55" fmla="*/ 1002477 h 4427068"/>
              <a:gd name="connsiteX56" fmla="*/ 270226 w 2669507"/>
              <a:gd name="connsiteY56" fmla="*/ 996224 h 4427068"/>
              <a:gd name="connsiteX57" fmla="*/ 175743 w 2669507"/>
              <a:gd name="connsiteY57" fmla="*/ 981805 h 4427068"/>
              <a:gd name="connsiteX58" fmla="*/ 168208 w 2669507"/>
              <a:gd name="connsiteY58" fmla="*/ 980493 h 4427068"/>
              <a:gd name="connsiteX59" fmla="*/ 166772 w 2669507"/>
              <a:gd name="connsiteY59" fmla="*/ 980435 h 4427068"/>
              <a:gd name="connsiteX60" fmla="*/ 164701 w 2669507"/>
              <a:gd name="connsiteY60" fmla="*/ 980119 h 4427068"/>
              <a:gd name="connsiteX61" fmla="*/ 56037 w 2669507"/>
              <a:gd name="connsiteY61" fmla="*/ 974632 h 4427068"/>
              <a:gd name="connsiteX62" fmla="*/ 41377 w 2669507"/>
              <a:gd name="connsiteY62" fmla="*/ 975372 h 4427068"/>
              <a:gd name="connsiteX63" fmla="*/ 27497 w 2669507"/>
              <a:gd name="connsiteY63" fmla="*/ 974812 h 4427068"/>
              <a:gd name="connsiteX64" fmla="*/ 0 w 2669507"/>
              <a:gd name="connsiteY64" fmla="*/ 976869 h 4427068"/>
              <a:gd name="connsiteX65" fmla="*/ 1691988 w 2669507"/>
              <a:gd name="connsiteY65" fmla="*/ 0 h 4427068"/>
              <a:gd name="connsiteX66" fmla="*/ 1763231 w 2669507"/>
              <a:gd name="connsiteY66" fmla="*/ 59563 h 4427068"/>
              <a:gd name="connsiteX67" fmla="*/ 1886257 w 2669507"/>
              <a:gd name="connsiteY67" fmla="*/ 171376 h 4427068"/>
              <a:gd name="connsiteX68" fmla="*/ 1920451 w 2669507"/>
              <a:gd name="connsiteY68" fmla="*/ 205407 h 4427068"/>
              <a:gd name="connsiteX69" fmla="*/ 2054399 w 2669507"/>
              <a:gd name="connsiteY69" fmla="*/ 352786 h 4427068"/>
              <a:gd name="connsiteX70" fmla="*/ 2079871 w 2669507"/>
              <a:gd name="connsiteY70" fmla="*/ 382253 h 4427068"/>
              <a:gd name="connsiteX71" fmla="*/ 2218217 w 2669507"/>
              <a:gd name="connsiteY71" fmla="*/ 567261 h 4427068"/>
              <a:gd name="connsiteX72" fmla="*/ 2251734 w 2669507"/>
              <a:gd name="connsiteY72" fmla="*/ 620546 h 4427068"/>
              <a:gd name="connsiteX73" fmla="*/ 2333176 w 2669507"/>
              <a:gd name="connsiteY73" fmla="*/ 754603 h 4427068"/>
              <a:gd name="connsiteX74" fmla="*/ 2410820 w 2669507"/>
              <a:gd name="connsiteY74" fmla="*/ 906272 h 4427068"/>
              <a:gd name="connsiteX75" fmla="*/ 2450561 w 2669507"/>
              <a:gd name="connsiteY75" fmla="*/ 988769 h 4427068"/>
              <a:gd name="connsiteX76" fmla="*/ 2507789 w 2669507"/>
              <a:gd name="connsiteY76" fmla="*/ 1135382 h 4427068"/>
              <a:gd name="connsiteX77" fmla="*/ 2544098 w 2669507"/>
              <a:gd name="connsiteY77" fmla="*/ 1234584 h 4427068"/>
              <a:gd name="connsiteX78" fmla="*/ 2579424 w 2669507"/>
              <a:gd name="connsiteY78" fmla="*/ 1361278 h 4427068"/>
              <a:gd name="connsiteX79" fmla="*/ 2612180 w 2669507"/>
              <a:gd name="connsiteY79" fmla="*/ 1488671 h 4427068"/>
              <a:gd name="connsiteX80" fmla="*/ 2630335 w 2669507"/>
              <a:gd name="connsiteY80" fmla="*/ 1592729 h 4427068"/>
              <a:gd name="connsiteX81" fmla="*/ 2654082 w 2669507"/>
              <a:gd name="connsiteY81" fmla="*/ 1748322 h 4427068"/>
              <a:gd name="connsiteX82" fmla="*/ 2660913 w 2669507"/>
              <a:gd name="connsiteY82" fmla="*/ 1839628 h 4427068"/>
              <a:gd name="connsiteX83" fmla="*/ 2669507 w 2669507"/>
              <a:gd name="connsiteY83" fmla="*/ 2009808 h 4427068"/>
              <a:gd name="connsiteX84" fmla="*/ 2665272 w 2669507"/>
              <a:gd name="connsiteY84" fmla="*/ 2199411 h 4427068"/>
              <a:gd name="connsiteX85" fmla="*/ 2664488 w 2669507"/>
              <a:gd name="connsiteY85" fmla="*/ 2221996 h 4427068"/>
              <a:gd name="connsiteX86" fmla="*/ 2664272 w 2669507"/>
              <a:gd name="connsiteY86" fmla="*/ 2224060 h 4427068"/>
              <a:gd name="connsiteX87" fmla="*/ 2637507 w 2669507"/>
              <a:gd name="connsiteY87" fmla="*/ 2448892 h 4427068"/>
              <a:gd name="connsiteX88" fmla="*/ 2629273 w 2669507"/>
              <a:gd name="connsiteY88" fmla="*/ 2495863 h 4427068"/>
              <a:gd name="connsiteX89" fmla="*/ 2584976 w 2669507"/>
              <a:gd name="connsiteY89" fmla="*/ 2699599 h 4427068"/>
              <a:gd name="connsiteX90" fmla="*/ 2579881 w 2669507"/>
              <a:gd name="connsiteY90" fmla="*/ 2720206 h 4427068"/>
              <a:gd name="connsiteX91" fmla="*/ 2506656 w 2669507"/>
              <a:gd name="connsiteY91" fmla="*/ 2949188 h 4427068"/>
              <a:gd name="connsiteX92" fmla="*/ 2501043 w 2669507"/>
              <a:gd name="connsiteY92" fmla="*/ 2963297 h 4427068"/>
              <a:gd name="connsiteX93" fmla="*/ 2416307 w 2669507"/>
              <a:gd name="connsiteY93" fmla="*/ 3160893 h 4427068"/>
              <a:gd name="connsiteX94" fmla="*/ 2397311 w 2669507"/>
              <a:gd name="connsiteY94" fmla="*/ 3200630 h 4427068"/>
              <a:gd name="connsiteX95" fmla="*/ 2288541 w 2669507"/>
              <a:gd name="connsiteY95" fmla="*/ 3399131 h 4427068"/>
              <a:gd name="connsiteX96" fmla="*/ 2268651 w 2669507"/>
              <a:gd name="connsiteY96" fmla="*/ 3429551 h 4427068"/>
              <a:gd name="connsiteX97" fmla="*/ 2165538 w 2669507"/>
              <a:gd name="connsiteY97" fmla="*/ 3580829 h 4427068"/>
              <a:gd name="connsiteX98" fmla="*/ 2117879 w 2669507"/>
              <a:gd name="connsiteY98" fmla="*/ 3644163 h 4427068"/>
              <a:gd name="connsiteX99" fmla="*/ 2000776 w 2669507"/>
              <a:gd name="connsiteY99" fmla="*/ 3784231 h 4427068"/>
              <a:gd name="connsiteX100" fmla="*/ 1981021 w 2669507"/>
              <a:gd name="connsiteY100" fmla="*/ 3807175 h 4427068"/>
              <a:gd name="connsiteX101" fmla="*/ 1946432 w 2669507"/>
              <a:gd name="connsiteY101" fmla="*/ 3842389 h 4427068"/>
              <a:gd name="connsiteX102" fmla="*/ 1822475 w 2669507"/>
              <a:gd name="connsiteY102" fmla="*/ 3963861 h 4427068"/>
              <a:gd name="connsiteX103" fmla="*/ 1765651 w 2669507"/>
              <a:gd name="connsiteY103" fmla="*/ 4014585 h 4427068"/>
              <a:gd name="connsiteX104" fmla="*/ 1591109 w 2669507"/>
              <a:gd name="connsiteY104" fmla="*/ 4154307 h 4427068"/>
              <a:gd name="connsiteX105" fmla="*/ 1577900 w 2669507"/>
              <a:gd name="connsiteY105" fmla="*/ 4163288 h 4427068"/>
              <a:gd name="connsiteX106" fmla="*/ 1382023 w 2669507"/>
              <a:gd name="connsiteY106" fmla="*/ 4289962 h 4427068"/>
              <a:gd name="connsiteX107" fmla="*/ 1348754 w 2669507"/>
              <a:gd name="connsiteY107" fmla="*/ 4309494 h 4427068"/>
              <a:gd name="connsiteX108" fmla="*/ 1187186 w 2669507"/>
              <a:gd name="connsiteY108" fmla="*/ 4392205 h 442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669507" h="4427068">
                <a:moveTo>
                  <a:pt x="1114815" y="4427068"/>
                </a:moveTo>
                <a:lnTo>
                  <a:pt x="1114815" y="2124349"/>
                </a:lnTo>
                <a:lnTo>
                  <a:pt x="1116358" y="2111387"/>
                </a:lnTo>
                <a:lnTo>
                  <a:pt x="1117362" y="2066437"/>
                </a:lnTo>
                <a:lnTo>
                  <a:pt x="1118827" y="2037422"/>
                </a:lnTo>
                <a:lnTo>
                  <a:pt x="1118260" y="2026201"/>
                </a:lnTo>
                <a:lnTo>
                  <a:pt x="1118647" y="2008882"/>
                </a:lnTo>
                <a:lnTo>
                  <a:pt x="1114767" y="1957023"/>
                </a:lnTo>
                <a:lnTo>
                  <a:pt x="1113340" y="1928758"/>
                </a:lnTo>
                <a:lnTo>
                  <a:pt x="1112741" y="1924833"/>
                </a:lnTo>
                <a:lnTo>
                  <a:pt x="1112741" y="1919716"/>
                </a:lnTo>
                <a:lnTo>
                  <a:pt x="1111976" y="1919716"/>
                </a:lnTo>
                <a:lnTo>
                  <a:pt x="1110954" y="1906049"/>
                </a:lnTo>
                <a:lnTo>
                  <a:pt x="1102339" y="1856674"/>
                </a:lnTo>
                <a:lnTo>
                  <a:pt x="1097235" y="1823233"/>
                </a:lnTo>
                <a:lnTo>
                  <a:pt x="1094961" y="1814388"/>
                </a:lnTo>
                <a:lnTo>
                  <a:pt x="1093081" y="1803617"/>
                </a:lnTo>
                <a:lnTo>
                  <a:pt x="1081646" y="1762604"/>
                </a:lnTo>
                <a:lnTo>
                  <a:pt x="1071046" y="1721381"/>
                </a:lnTo>
                <a:lnTo>
                  <a:pt x="1067289" y="1711116"/>
                </a:lnTo>
                <a:lnTo>
                  <a:pt x="1064836" y="1702317"/>
                </a:lnTo>
                <a:lnTo>
                  <a:pt x="1052530" y="1670792"/>
                </a:lnTo>
                <a:lnTo>
                  <a:pt x="1035307" y="1623736"/>
                </a:lnTo>
                <a:lnTo>
                  <a:pt x="1029272" y="1611206"/>
                </a:lnTo>
                <a:lnTo>
                  <a:pt x="1026020" y="1602876"/>
                </a:lnTo>
                <a:lnTo>
                  <a:pt x="1013118" y="1577673"/>
                </a:lnTo>
                <a:lnTo>
                  <a:pt x="990554" y="1530833"/>
                </a:lnTo>
                <a:lnTo>
                  <a:pt x="981561" y="1516031"/>
                </a:lnTo>
                <a:lnTo>
                  <a:pt x="976440" y="1506027"/>
                </a:lnTo>
                <a:lnTo>
                  <a:pt x="966707" y="1491580"/>
                </a:lnTo>
                <a:lnTo>
                  <a:pt x="937319" y="1443206"/>
                </a:lnTo>
                <a:lnTo>
                  <a:pt x="905000" y="1399985"/>
                </a:lnTo>
                <a:lnTo>
                  <a:pt x="893194" y="1382463"/>
                </a:lnTo>
                <a:lnTo>
                  <a:pt x="885410" y="1373789"/>
                </a:lnTo>
                <a:lnTo>
                  <a:pt x="876138" y="1361389"/>
                </a:lnTo>
                <a:cubicBezTo>
                  <a:pt x="854478" y="1335144"/>
                  <a:pt x="831584" y="1309957"/>
                  <a:pt x="807543" y="1285916"/>
                </a:cubicBezTo>
                <a:lnTo>
                  <a:pt x="802156" y="1281020"/>
                </a:lnTo>
                <a:lnTo>
                  <a:pt x="796048" y="1274214"/>
                </a:lnTo>
                <a:lnTo>
                  <a:pt x="775840" y="1257102"/>
                </a:lnTo>
                <a:lnTo>
                  <a:pt x="732070" y="1217321"/>
                </a:lnTo>
                <a:lnTo>
                  <a:pt x="704616" y="1196792"/>
                </a:lnTo>
                <a:lnTo>
                  <a:pt x="686899" y="1181789"/>
                </a:lnTo>
                <a:lnTo>
                  <a:pt x="670914" y="1171590"/>
                </a:lnTo>
                <a:lnTo>
                  <a:pt x="650253" y="1156140"/>
                </a:lnTo>
                <a:lnTo>
                  <a:pt x="576047" y="1111058"/>
                </a:lnTo>
                <a:lnTo>
                  <a:pt x="567643" y="1105696"/>
                </a:lnTo>
                <a:lnTo>
                  <a:pt x="565843" y="1104860"/>
                </a:lnTo>
                <a:lnTo>
                  <a:pt x="562626" y="1102905"/>
                </a:lnTo>
                <a:cubicBezTo>
                  <a:pt x="532508" y="1086544"/>
                  <a:pt x="501511" y="1071596"/>
                  <a:pt x="469723" y="1058152"/>
                </a:cubicBezTo>
                <a:lnTo>
                  <a:pt x="449222" y="1050648"/>
                </a:lnTo>
                <a:lnTo>
                  <a:pt x="440178" y="1046444"/>
                </a:lnTo>
                <a:lnTo>
                  <a:pt x="423235" y="1041137"/>
                </a:lnTo>
                <a:lnTo>
                  <a:pt x="372078" y="1022413"/>
                </a:lnTo>
                <a:lnTo>
                  <a:pt x="323967" y="1010042"/>
                </a:lnTo>
                <a:lnTo>
                  <a:pt x="306400" y="1004540"/>
                </a:lnTo>
                <a:lnTo>
                  <a:pt x="294542" y="1002477"/>
                </a:lnTo>
                <a:lnTo>
                  <a:pt x="270226" y="996224"/>
                </a:lnTo>
                <a:lnTo>
                  <a:pt x="175743" y="981805"/>
                </a:lnTo>
                <a:lnTo>
                  <a:pt x="168208" y="980493"/>
                </a:lnTo>
                <a:lnTo>
                  <a:pt x="166772" y="980435"/>
                </a:lnTo>
                <a:lnTo>
                  <a:pt x="164701" y="980119"/>
                </a:lnTo>
                <a:cubicBezTo>
                  <a:pt x="128973" y="976491"/>
                  <a:pt x="92722" y="974632"/>
                  <a:pt x="56037" y="974632"/>
                </a:cubicBezTo>
                <a:lnTo>
                  <a:pt x="41377" y="975372"/>
                </a:lnTo>
                <a:lnTo>
                  <a:pt x="27497" y="974812"/>
                </a:lnTo>
                <a:lnTo>
                  <a:pt x="0" y="976869"/>
                </a:lnTo>
                <a:lnTo>
                  <a:pt x="1691988" y="0"/>
                </a:lnTo>
                <a:lnTo>
                  <a:pt x="1763231" y="59563"/>
                </a:lnTo>
                <a:lnTo>
                  <a:pt x="1886257" y="171376"/>
                </a:lnTo>
                <a:lnTo>
                  <a:pt x="1920451" y="205407"/>
                </a:lnTo>
                <a:lnTo>
                  <a:pt x="2054399" y="352786"/>
                </a:lnTo>
                <a:lnTo>
                  <a:pt x="2079871" y="382253"/>
                </a:lnTo>
                <a:lnTo>
                  <a:pt x="2218217" y="567261"/>
                </a:lnTo>
                <a:lnTo>
                  <a:pt x="2251734" y="620546"/>
                </a:lnTo>
                <a:lnTo>
                  <a:pt x="2333176" y="754603"/>
                </a:lnTo>
                <a:lnTo>
                  <a:pt x="2410820" y="906272"/>
                </a:lnTo>
                <a:lnTo>
                  <a:pt x="2450561" y="988769"/>
                </a:lnTo>
                <a:lnTo>
                  <a:pt x="2507789" y="1135382"/>
                </a:lnTo>
                <a:lnTo>
                  <a:pt x="2544098" y="1234584"/>
                </a:lnTo>
                <a:lnTo>
                  <a:pt x="2579424" y="1361278"/>
                </a:lnTo>
                <a:lnTo>
                  <a:pt x="2612180" y="1488671"/>
                </a:lnTo>
                <a:lnTo>
                  <a:pt x="2630335" y="1592729"/>
                </a:lnTo>
                <a:lnTo>
                  <a:pt x="2654082" y="1748322"/>
                </a:lnTo>
                <a:lnTo>
                  <a:pt x="2660913" y="1839628"/>
                </a:lnTo>
                <a:lnTo>
                  <a:pt x="2669507" y="2009808"/>
                </a:lnTo>
                <a:lnTo>
                  <a:pt x="2665272" y="2199411"/>
                </a:lnTo>
                <a:lnTo>
                  <a:pt x="2664488" y="2221996"/>
                </a:lnTo>
                <a:lnTo>
                  <a:pt x="2664272" y="2224060"/>
                </a:lnTo>
                <a:lnTo>
                  <a:pt x="2637507" y="2448892"/>
                </a:lnTo>
                <a:lnTo>
                  <a:pt x="2629273" y="2495863"/>
                </a:lnTo>
                <a:lnTo>
                  <a:pt x="2584976" y="2699599"/>
                </a:lnTo>
                <a:lnTo>
                  <a:pt x="2579881" y="2720206"/>
                </a:lnTo>
                <a:lnTo>
                  <a:pt x="2506656" y="2949188"/>
                </a:lnTo>
                <a:lnTo>
                  <a:pt x="2501043" y="2963297"/>
                </a:lnTo>
                <a:lnTo>
                  <a:pt x="2416307" y="3160893"/>
                </a:lnTo>
                <a:lnTo>
                  <a:pt x="2397311" y="3200630"/>
                </a:lnTo>
                <a:lnTo>
                  <a:pt x="2288541" y="3399131"/>
                </a:lnTo>
                <a:lnTo>
                  <a:pt x="2268651" y="3429551"/>
                </a:lnTo>
                <a:lnTo>
                  <a:pt x="2165538" y="3580829"/>
                </a:lnTo>
                <a:lnTo>
                  <a:pt x="2117879" y="3644163"/>
                </a:lnTo>
                <a:lnTo>
                  <a:pt x="2000776" y="3784231"/>
                </a:lnTo>
                <a:lnTo>
                  <a:pt x="1981021" y="3807175"/>
                </a:lnTo>
                <a:lnTo>
                  <a:pt x="1946432" y="3842389"/>
                </a:lnTo>
                <a:lnTo>
                  <a:pt x="1822475" y="3963861"/>
                </a:lnTo>
                <a:lnTo>
                  <a:pt x="1765651" y="4014585"/>
                </a:lnTo>
                <a:lnTo>
                  <a:pt x="1591109" y="4154307"/>
                </a:lnTo>
                <a:lnTo>
                  <a:pt x="1577900" y="4163288"/>
                </a:lnTo>
                <a:lnTo>
                  <a:pt x="1382023" y="4289962"/>
                </a:lnTo>
                <a:lnTo>
                  <a:pt x="1348754" y="4309494"/>
                </a:lnTo>
                <a:lnTo>
                  <a:pt x="1187186" y="4392205"/>
                </a:lnTo>
                <a:close/>
              </a:path>
            </a:pathLst>
          </a:cu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Open Sans"/>
              <a:ea typeface="+mn-ea"/>
              <a:cs typeface="+mn-cs"/>
            </a:endParaRPr>
          </a:p>
        </p:txBody>
      </p:sp>
      <p:sp>
        <p:nvSpPr>
          <p:cNvPr id="7" name="TextBox 6">
            <a:extLst>
              <a:ext uri="{FF2B5EF4-FFF2-40B4-BE49-F238E27FC236}">
                <a16:creationId xmlns:a16="http://schemas.microsoft.com/office/drawing/2014/main" id="{D15C7402-6534-4D69-B1C0-72B1F819B948}"/>
              </a:ext>
            </a:extLst>
          </p:cNvPr>
          <p:cNvSpPr txBox="1"/>
          <p:nvPr/>
        </p:nvSpPr>
        <p:spPr>
          <a:xfrm>
            <a:off x="5615716" y="4011217"/>
            <a:ext cx="123463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Open Sans"/>
                <a:ea typeface="+mn-ea"/>
                <a:cs typeface="+mn-cs"/>
              </a:rPr>
              <a:t>AI Fluency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Open Sans"/>
                <a:ea typeface="+mn-ea"/>
                <a:cs typeface="+mn-cs"/>
              </a:rPr>
              <a:t>Program</a:t>
            </a:r>
          </a:p>
        </p:txBody>
      </p:sp>
      <p:sp>
        <p:nvSpPr>
          <p:cNvPr id="8" name="TextBox 7">
            <a:extLst>
              <a:ext uri="{FF2B5EF4-FFF2-40B4-BE49-F238E27FC236}">
                <a16:creationId xmlns:a16="http://schemas.microsoft.com/office/drawing/2014/main" id="{F376CE19-66BC-40A0-B566-6AA9E03AA9CF}"/>
              </a:ext>
            </a:extLst>
          </p:cNvPr>
          <p:cNvSpPr txBox="1"/>
          <p:nvPr/>
        </p:nvSpPr>
        <p:spPr>
          <a:xfrm>
            <a:off x="4444124" y="2658637"/>
            <a:ext cx="121552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a:ea typeface="+mn-ea"/>
                <a:cs typeface="+mn-cs"/>
              </a:rPr>
              <a:t>CURRICULUM</a:t>
            </a:r>
          </a:p>
        </p:txBody>
      </p:sp>
      <p:sp>
        <p:nvSpPr>
          <p:cNvPr id="9" name="TextBox 8">
            <a:extLst>
              <a:ext uri="{FF2B5EF4-FFF2-40B4-BE49-F238E27FC236}">
                <a16:creationId xmlns:a16="http://schemas.microsoft.com/office/drawing/2014/main" id="{21F01410-49FF-4BFB-ADC2-30C36CCFC2E1}"/>
              </a:ext>
            </a:extLst>
          </p:cNvPr>
          <p:cNvSpPr txBox="1"/>
          <p:nvPr/>
        </p:nvSpPr>
        <p:spPr>
          <a:xfrm>
            <a:off x="7155110" y="3465897"/>
            <a:ext cx="11624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a:ea typeface="+mn-ea"/>
                <a:cs typeface="+mn-cs"/>
              </a:rPr>
              <a:t>COMMUNITY EVENTS / CATALYSTS</a:t>
            </a:r>
          </a:p>
        </p:txBody>
      </p:sp>
      <p:sp>
        <p:nvSpPr>
          <p:cNvPr id="10" name="TextBox 9">
            <a:extLst>
              <a:ext uri="{FF2B5EF4-FFF2-40B4-BE49-F238E27FC236}">
                <a16:creationId xmlns:a16="http://schemas.microsoft.com/office/drawing/2014/main" id="{ECE6A077-3B9D-4109-AF35-E566D168A052}"/>
              </a:ext>
            </a:extLst>
          </p:cNvPr>
          <p:cNvSpPr txBox="1"/>
          <p:nvPr/>
        </p:nvSpPr>
        <p:spPr>
          <a:xfrm>
            <a:off x="4984163" y="5204079"/>
            <a:ext cx="117393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a:ea typeface="+mn-ea"/>
                <a:cs typeface="+mn-cs"/>
              </a:rPr>
              <a:t>RESOURCES</a:t>
            </a:r>
          </a:p>
        </p:txBody>
      </p:sp>
      <p:cxnSp>
        <p:nvCxnSpPr>
          <p:cNvPr id="11" name="Straight Connector 10">
            <a:extLst>
              <a:ext uri="{FF2B5EF4-FFF2-40B4-BE49-F238E27FC236}">
                <a16:creationId xmlns:a16="http://schemas.microsoft.com/office/drawing/2014/main" id="{BC0F0C58-81A4-434A-8B76-5105A9BCE214}"/>
              </a:ext>
            </a:extLst>
          </p:cNvPr>
          <p:cNvCxnSpPr>
            <a:cxnSpLocks/>
          </p:cNvCxnSpPr>
          <p:nvPr/>
        </p:nvCxnSpPr>
        <p:spPr>
          <a:xfrm>
            <a:off x="4516391" y="2921820"/>
            <a:ext cx="966840" cy="0"/>
          </a:xfrm>
          <a:prstGeom prst="line">
            <a:avLst/>
          </a:prstGeom>
          <a:noFill/>
          <a:ln w="76200" cap="flat" cmpd="sng" algn="ctr">
            <a:solidFill>
              <a:srgbClr val="FFC000"/>
            </a:solidFill>
            <a:prstDash val="solid"/>
            <a:miter lim="800000"/>
          </a:ln>
          <a:effectLst/>
        </p:spPr>
      </p:cxnSp>
      <p:cxnSp>
        <p:nvCxnSpPr>
          <p:cNvPr id="12" name="Straight Connector 11">
            <a:extLst>
              <a:ext uri="{FF2B5EF4-FFF2-40B4-BE49-F238E27FC236}">
                <a16:creationId xmlns:a16="http://schemas.microsoft.com/office/drawing/2014/main" id="{269DA34C-A076-4A53-B710-07DFEDD0EB8F}"/>
              </a:ext>
            </a:extLst>
          </p:cNvPr>
          <p:cNvCxnSpPr>
            <a:cxnSpLocks/>
          </p:cNvCxnSpPr>
          <p:nvPr/>
        </p:nvCxnSpPr>
        <p:spPr>
          <a:xfrm>
            <a:off x="5108440" y="5482918"/>
            <a:ext cx="966840" cy="0"/>
          </a:xfrm>
          <a:prstGeom prst="line">
            <a:avLst/>
          </a:prstGeom>
          <a:noFill/>
          <a:ln w="76200" cap="flat" cmpd="sng" algn="ctr">
            <a:solidFill>
              <a:srgbClr val="4472C4"/>
            </a:solidFill>
            <a:prstDash val="solid"/>
            <a:miter lim="800000"/>
          </a:ln>
          <a:effectLst/>
        </p:spPr>
      </p:cxnSp>
      <p:cxnSp>
        <p:nvCxnSpPr>
          <p:cNvPr id="13" name="Straight Connector 12">
            <a:extLst>
              <a:ext uri="{FF2B5EF4-FFF2-40B4-BE49-F238E27FC236}">
                <a16:creationId xmlns:a16="http://schemas.microsoft.com/office/drawing/2014/main" id="{B3BF6BE7-B346-498C-90D5-B623BFE76D48}"/>
              </a:ext>
            </a:extLst>
          </p:cNvPr>
          <p:cNvCxnSpPr>
            <a:cxnSpLocks/>
          </p:cNvCxnSpPr>
          <p:nvPr/>
        </p:nvCxnSpPr>
        <p:spPr>
          <a:xfrm>
            <a:off x="7234581" y="4138528"/>
            <a:ext cx="966840" cy="0"/>
          </a:xfrm>
          <a:prstGeom prst="line">
            <a:avLst/>
          </a:prstGeom>
          <a:noFill/>
          <a:ln w="76200" cap="flat" cmpd="sng" algn="ctr">
            <a:solidFill>
              <a:srgbClr val="70AD47"/>
            </a:solidFill>
            <a:prstDash val="solid"/>
            <a:miter lim="800000"/>
          </a:ln>
          <a:effectLst/>
        </p:spPr>
      </p:cxnSp>
      <p:sp>
        <p:nvSpPr>
          <p:cNvPr id="14" name="TextBox 13">
            <a:extLst>
              <a:ext uri="{FF2B5EF4-FFF2-40B4-BE49-F238E27FC236}">
                <a16:creationId xmlns:a16="http://schemas.microsoft.com/office/drawing/2014/main" id="{E6614632-6B82-463D-A414-9F1D7F05F2D8}"/>
              </a:ext>
            </a:extLst>
          </p:cNvPr>
          <p:cNvSpPr txBox="1"/>
          <p:nvPr/>
        </p:nvSpPr>
        <p:spPr>
          <a:xfrm>
            <a:off x="564022" y="2883233"/>
            <a:ext cx="2857645"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a:ln>
                  <a:noFill/>
                </a:ln>
                <a:solidFill>
                  <a:prstClr val="black"/>
                </a:solidFill>
                <a:effectLst/>
                <a:uLnTx/>
                <a:uFill>
                  <a:solidFill>
                    <a:srgbClr val="FFC000"/>
                  </a:solidFill>
                </a:uFill>
                <a:latin typeface="Open Sans"/>
                <a:ea typeface="+mn-ea"/>
                <a:cs typeface="+mn-cs"/>
              </a:rPr>
              <a:t>SELF-SERVICE PRACTITIONER PATHWAY</a:t>
            </a:r>
          </a:p>
        </p:txBody>
      </p:sp>
      <p:sp>
        <p:nvSpPr>
          <p:cNvPr id="15" name="TextBox 14">
            <a:extLst>
              <a:ext uri="{FF2B5EF4-FFF2-40B4-BE49-F238E27FC236}">
                <a16:creationId xmlns:a16="http://schemas.microsoft.com/office/drawing/2014/main" id="{4DA06C96-DA2F-46C3-9782-5D69FE1E9175}"/>
              </a:ext>
            </a:extLst>
          </p:cNvPr>
          <p:cNvSpPr txBox="1"/>
          <p:nvPr/>
        </p:nvSpPr>
        <p:spPr>
          <a:xfrm>
            <a:off x="1076960" y="2409944"/>
            <a:ext cx="2611268" cy="25411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a:ln>
                  <a:noFill/>
                </a:ln>
                <a:solidFill>
                  <a:prstClr val="black"/>
                </a:solidFill>
                <a:effectLst/>
                <a:uLnTx/>
                <a:uFill>
                  <a:solidFill>
                    <a:srgbClr val="FFC000"/>
                  </a:solidFill>
                </a:uFill>
                <a:latin typeface="Open Sans"/>
                <a:ea typeface="+mn-ea"/>
                <a:cs typeface="+mn-cs"/>
              </a:rPr>
              <a:t>SELF-SERVICE PPMD PATHWAY</a:t>
            </a:r>
          </a:p>
        </p:txBody>
      </p:sp>
      <p:sp>
        <p:nvSpPr>
          <p:cNvPr id="16" name="TextBox 15">
            <a:extLst>
              <a:ext uri="{FF2B5EF4-FFF2-40B4-BE49-F238E27FC236}">
                <a16:creationId xmlns:a16="http://schemas.microsoft.com/office/drawing/2014/main" id="{BF6A388A-BB4E-46F2-ACCC-222879C5A287}"/>
              </a:ext>
            </a:extLst>
          </p:cNvPr>
          <p:cNvSpPr txBox="1"/>
          <p:nvPr/>
        </p:nvSpPr>
        <p:spPr>
          <a:xfrm>
            <a:off x="2256034" y="3670849"/>
            <a:ext cx="102784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
                  <a:solidFill>
                    <a:srgbClr val="4472C4"/>
                  </a:solidFill>
                </a:uFill>
                <a:latin typeface="Open Sans"/>
                <a:ea typeface="+mn-ea"/>
                <a:cs typeface="+mn-cs"/>
              </a:rPr>
              <a:t>AI NEWSFEED</a:t>
            </a:r>
          </a:p>
        </p:txBody>
      </p:sp>
      <p:sp>
        <p:nvSpPr>
          <p:cNvPr id="17" name="TextBox 16">
            <a:extLst>
              <a:ext uri="{FF2B5EF4-FFF2-40B4-BE49-F238E27FC236}">
                <a16:creationId xmlns:a16="http://schemas.microsoft.com/office/drawing/2014/main" id="{17E65D11-4AD9-49B1-9A47-34120784230F}"/>
              </a:ext>
            </a:extLst>
          </p:cNvPr>
          <p:cNvSpPr txBox="1"/>
          <p:nvPr/>
        </p:nvSpPr>
        <p:spPr>
          <a:xfrm>
            <a:off x="2288268" y="4484597"/>
            <a:ext cx="1157689"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
                  <a:solidFill>
                    <a:srgbClr val="4472C4"/>
                  </a:solidFill>
                </a:uFill>
                <a:latin typeface="Open Sans"/>
                <a:ea typeface="+mn-ea"/>
                <a:cs typeface="+mn-cs"/>
              </a:rPr>
              <a:t>AI IN A MINUTE</a:t>
            </a:r>
          </a:p>
        </p:txBody>
      </p:sp>
      <p:sp>
        <p:nvSpPr>
          <p:cNvPr id="18" name="TextBox 17">
            <a:extLst>
              <a:ext uri="{FF2B5EF4-FFF2-40B4-BE49-F238E27FC236}">
                <a16:creationId xmlns:a16="http://schemas.microsoft.com/office/drawing/2014/main" id="{7536BED8-AFF4-459F-9604-B5B8A4D7F09A}"/>
              </a:ext>
            </a:extLst>
          </p:cNvPr>
          <p:cNvSpPr txBox="1"/>
          <p:nvPr/>
        </p:nvSpPr>
        <p:spPr>
          <a:xfrm>
            <a:off x="2517627" y="5134551"/>
            <a:ext cx="1231427"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
                  <a:solidFill>
                    <a:srgbClr val="4472C4"/>
                  </a:solidFill>
                </a:uFill>
                <a:latin typeface="Open Sans"/>
                <a:ea typeface="+mn-ea"/>
                <a:cs typeface="+mn-cs"/>
              </a:rPr>
              <a:t>AI TREND CARDS</a:t>
            </a:r>
          </a:p>
        </p:txBody>
      </p:sp>
      <p:sp>
        <p:nvSpPr>
          <p:cNvPr id="19" name="TextBox 18">
            <a:extLst>
              <a:ext uri="{FF2B5EF4-FFF2-40B4-BE49-F238E27FC236}">
                <a16:creationId xmlns:a16="http://schemas.microsoft.com/office/drawing/2014/main" id="{796DA169-5B39-466E-A99E-DD7880C1DE7B}"/>
              </a:ext>
            </a:extLst>
          </p:cNvPr>
          <p:cNvSpPr txBox="1"/>
          <p:nvPr/>
        </p:nvSpPr>
        <p:spPr>
          <a:xfrm>
            <a:off x="3404854" y="5816667"/>
            <a:ext cx="886782"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
                  <a:solidFill>
                    <a:srgbClr val="4472C4"/>
                  </a:solidFill>
                </a:uFill>
                <a:latin typeface="Open Sans"/>
                <a:ea typeface="+mn-ea"/>
                <a:cs typeface="+mn-cs"/>
              </a:rPr>
              <a:t>AI LIBRARY</a:t>
            </a:r>
          </a:p>
        </p:txBody>
      </p:sp>
      <p:sp>
        <p:nvSpPr>
          <p:cNvPr id="20" name="Rectangle 19">
            <a:extLst>
              <a:ext uri="{FF2B5EF4-FFF2-40B4-BE49-F238E27FC236}">
                <a16:creationId xmlns:a16="http://schemas.microsoft.com/office/drawing/2014/main" id="{0E9990DE-00E7-42B0-8DC5-7918F7DEB138}"/>
              </a:ext>
            </a:extLst>
          </p:cNvPr>
          <p:cNvSpPr/>
          <p:nvPr/>
        </p:nvSpPr>
        <p:spPr>
          <a:xfrm>
            <a:off x="564022" y="3063268"/>
            <a:ext cx="2857646" cy="2308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Curated curriculum to educate practitioners on AI</a:t>
            </a:r>
          </a:p>
        </p:txBody>
      </p:sp>
      <p:sp>
        <p:nvSpPr>
          <p:cNvPr id="21" name="Rectangle 20">
            <a:extLst>
              <a:ext uri="{FF2B5EF4-FFF2-40B4-BE49-F238E27FC236}">
                <a16:creationId xmlns:a16="http://schemas.microsoft.com/office/drawing/2014/main" id="{886EF959-E391-42BF-B5B0-2438BADDB132}"/>
              </a:ext>
            </a:extLst>
          </p:cNvPr>
          <p:cNvSpPr/>
          <p:nvPr/>
        </p:nvSpPr>
        <p:spPr>
          <a:xfrm>
            <a:off x="1347982" y="2570844"/>
            <a:ext cx="2340246" cy="2308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Content to help PPMDs sell and GTM</a:t>
            </a:r>
          </a:p>
        </p:txBody>
      </p:sp>
      <p:sp>
        <p:nvSpPr>
          <p:cNvPr id="22" name="Rectangle 21">
            <a:extLst>
              <a:ext uri="{FF2B5EF4-FFF2-40B4-BE49-F238E27FC236}">
                <a16:creationId xmlns:a16="http://schemas.microsoft.com/office/drawing/2014/main" id="{0A4776A5-55F1-4E38-8A7A-0491D83F8B9F}"/>
              </a:ext>
            </a:extLst>
          </p:cNvPr>
          <p:cNvSpPr/>
          <p:nvPr/>
        </p:nvSpPr>
        <p:spPr>
          <a:xfrm>
            <a:off x="1328940" y="3833326"/>
            <a:ext cx="1954939"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Weekly newsfeed of the latest AI news and market developments</a:t>
            </a:r>
          </a:p>
        </p:txBody>
      </p:sp>
      <p:sp>
        <p:nvSpPr>
          <p:cNvPr id="23" name="Rectangle 22">
            <a:extLst>
              <a:ext uri="{FF2B5EF4-FFF2-40B4-BE49-F238E27FC236}">
                <a16:creationId xmlns:a16="http://schemas.microsoft.com/office/drawing/2014/main" id="{0AB200DB-EC62-4CD1-85F8-57C732E00E27}"/>
              </a:ext>
            </a:extLst>
          </p:cNvPr>
          <p:cNvSpPr/>
          <p:nvPr/>
        </p:nvSpPr>
        <p:spPr>
          <a:xfrm>
            <a:off x="1606082" y="4652283"/>
            <a:ext cx="1839875"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Short 2-3 minute videos focused on high level AI topics</a:t>
            </a:r>
          </a:p>
        </p:txBody>
      </p:sp>
      <p:sp>
        <p:nvSpPr>
          <p:cNvPr id="24" name="Rectangle 23">
            <a:extLst>
              <a:ext uri="{FF2B5EF4-FFF2-40B4-BE49-F238E27FC236}">
                <a16:creationId xmlns:a16="http://schemas.microsoft.com/office/drawing/2014/main" id="{3F216359-1CA0-495A-BE10-9BC0BC82A22E}"/>
              </a:ext>
            </a:extLst>
          </p:cNvPr>
          <p:cNvSpPr/>
          <p:nvPr/>
        </p:nvSpPr>
        <p:spPr>
          <a:xfrm>
            <a:off x="1858173" y="5299530"/>
            <a:ext cx="1890881"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2-pg placemats and FLIP cards focused on high level AI topics</a:t>
            </a:r>
          </a:p>
        </p:txBody>
      </p:sp>
      <p:sp>
        <p:nvSpPr>
          <p:cNvPr id="25" name="Rectangle 24">
            <a:extLst>
              <a:ext uri="{FF2B5EF4-FFF2-40B4-BE49-F238E27FC236}">
                <a16:creationId xmlns:a16="http://schemas.microsoft.com/office/drawing/2014/main" id="{4BF1C6F6-27C9-4D4E-9EB3-DE4E1BE0F158}"/>
              </a:ext>
            </a:extLst>
          </p:cNvPr>
          <p:cNvSpPr/>
          <p:nvPr/>
        </p:nvSpPr>
        <p:spPr>
          <a:xfrm>
            <a:off x="2513464" y="5987976"/>
            <a:ext cx="1778172"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Compilation of best-in-class Deloitte research on AI</a:t>
            </a:r>
          </a:p>
        </p:txBody>
      </p:sp>
      <p:grpSp>
        <p:nvGrpSpPr>
          <p:cNvPr id="26" name="Group 25">
            <a:extLst>
              <a:ext uri="{FF2B5EF4-FFF2-40B4-BE49-F238E27FC236}">
                <a16:creationId xmlns:a16="http://schemas.microsoft.com/office/drawing/2014/main" id="{0BF70BC9-8E29-41F1-8479-2FA281446633}"/>
              </a:ext>
            </a:extLst>
          </p:cNvPr>
          <p:cNvGrpSpPr/>
          <p:nvPr/>
        </p:nvGrpSpPr>
        <p:grpSpPr>
          <a:xfrm>
            <a:off x="3368182" y="1268011"/>
            <a:ext cx="5407992" cy="5288509"/>
            <a:chOff x="3461568" y="1287633"/>
            <a:chExt cx="5407992" cy="5288509"/>
          </a:xfrm>
        </p:grpSpPr>
        <p:sp>
          <p:nvSpPr>
            <p:cNvPr id="27" name="Oval 26">
              <a:extLst>
                <a:ext uri="{FF2B5EF4-FFF2-40B4-BE49-F238E27FC236}">
                  <a16:creationId xmlns:a16="http://schemas.microsoft.com/office/drawing/2014/main" id="{33D78660-9BBD-440A-9336-A362BC9A2453}"/>
                </a:ext>
              </a:extLst>
            </p:cNvPr>
            <p:cNvSpPr/>
            <p:nvPr/>
          </p:nvSpPr>
          <p:spPr>
            <a:xfrm>
              <a:off x="3596503" y="1287633"/>
              <a:ext cx="5273057" cy="5273057"/>
            </a:xfrm>
            <a:prstGeom prst="ellipse">
              <a:avLst/>
            </a:prstGeom>
            <a:noFill/>
            <a:ln w="3175">
              <a:solidFill>
                <a:schemeClr val="bg1">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8" name="Arrow: Chevron 27">
              <a:extLst>
                <a:ext uri="{FF2B5EF4-FFF2-40B4-BE49-F238E27FC236}">
                  <a16:creationId xmlns:a16="http://schemas.microsoft.com/office/drawing/2014/main" id="{567842B2-12DC-4E7A-8BF4-6EB628680FE3}"/>
                </a:ext>
              </a:extLst>
            </p:cNvPr>
            <p:cNvSpPr/>
            <p:nvPr/>
          </p:nvSpPr>
          <p:spPr>
            <a:xfrm rot="2671640">
              <a:off x="7737096" y="1697441"/>
              <a:ext cx="254966" cy="346800"/>
            </a:xfrm>
            <a:prstGeom prst="chevro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9" name="Arrow: Chevron 28">
              <a:extLst>
                <a:ext uri="{FF2B5EF4-FFF2-40B4-BE49-F238E27FC236}">
                  <a16:creationId xmlns:a16="http://schemas.microsoft.com/office/drawing/2014/main" id="{612722D4-A458-48B1-AB37-7C81F33219B9}"/>
                </a:ext>
              </a:extLst>
            </p:cNvPr>
            <p:cNvSpPr/>
            <p:nvPr/>
          </p:nvSpPr>
          <p:spPr>
            <a:xfrm rot="9023738">
              <a:off x="6943754" y="6229342"/>
              <a:ext cx="254966" cy="346800"/>
            </a:xfrm>
            <a:prstGeom prst="chevro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Arrow: Chevron 29">
              <a:extLst>
                <a:ext uri="{FF2B5EF4-FFF2-40B4-BE49-F238E27FC236}">
                  <a16:creationId xmlns:a16="http://schemas.microsoft.com/office/drawing/2014/main" id="{473607BB-CA04-49C9-9CD2-9AA91E6348A8}"/>
                </a:ext>
              </a:extLst>
            </p:cNvPr>
            <p:cNvSpPr/>
            <p:nvPr/>
          </p:nvSpPr>
          <p:spPr>
            <a:xfrm rot="16846096">
              <a:off x="3507485" y="3272869"/>
              <a:ext cx="254966" cy="346800"/>
            </a:xfrm>
            <a:prstGeom prst="chevro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31" name="TextBox 30">
            <a:extLst>
              <a:ext uri="{FF2B5EF4-FFF2-40B4-BE49-F238E27FC236}">
                <a16:creationId xmlns:a16="http://schemas.microsoft.com/office/drawing/2014/main" id="{8000C07F-8A35-498F-9F1E-22B46573B723}"/>
              </a:ext>
            </a:extLst>
          </p:cNvPr>
          <p:cNvSpPr txBox="1"/>
          <p:nvPr/>
        </p:nvSpPr>
        <p:spPr>
          <a:xfrm>
            <a:off x="8527164" y="2240128"/>
            <a:ext cx="129234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
                  <a:solidFill>
                    <a:srgbClr val="70AD47"/>
                  </a:solidFill>
                </a:uFill>
                <a:latin typeface="Open Sans"/>
                <a:ea typeface="+mn-ea"/>
                <a:cs typeface="+mn-cs"/>
              </a:rPr>
              <a:t>AI FLUENCY DAYS</a:t>
            </a:r>
          </a:p>
        </p:txBody>
      </p:sp>
      <p:sp>
        <p:nvSpPr>
          <p:cNvPr id="32" name="TextBox 31">
            <a:extLst>
              <a:ext uri="{FF2B5EF4-FFF2-40B4-BE49-F238E27FC236}">
                <a16:creationId xmlns:a16="http://schemas.microsoft.com/office/drawing/2014/main" id="{4698F16D-823C-4FAC-8503-F819849D9DD1}"/>
              </a:ext>
            </a:extLst>
          </p:cNvPr>
          <p:cNvSpPr txBox="1"/>
          <p:nvPr/>
        </p:nvSpPr>
        <p:spPr>
          <a:xfrm>
            <a:off x="8902475" y="3312088"/>
            <a:ext cx="180209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
                  <a:solidFill>
                    <a:srgbClr val="70AD47"/>
                  </a:solidFill>
                </a:uFill>
                <a:latin typeface="Open Sans"/>
                <a:ea typeface="+mn-ea"/>
                <a:cs typeface="+mn-cs"/>
              </a:rPr>
              <a:t>AI UNIVERSITY WEBINARS</a:t>
            </a:r>
          </a:p>
        </p:txBody>
      </p:sp>
      <p:sp>
        <p:nvSpPr>
          <p:cNvPr id="33" name="TextBox 32">
            <a:extLst>
              <a:ext uri="{FF2B5EF4-FFF2-40B4-BE49-F238E27FC236}">
                <a16:creationId xmlns:a16="http://schemas.microsoft.com/office/drawing/2014/main" id="{48135236-A1D0-463C-B4CD-D092EDF92E42}"/>
              </a:ext>
            </a:extLst>
          </p:cNvPr>
          <p:cNvSpPr txBox="1"/>
          <p:nvPr/>
        </p:nvSpPr>
        <p:spPr>
          <a:xfrm>
            <a:off x="8776174" y="4738343"/>
            <a:ext cx="131318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
                  <a:solidFill>
                    <a:srgbClr val="70AD47"/>
                  </a:solidFill>
                </a:uFill>
                <a:latin typeface="Open Sans"/>
                <a:ea typeface="+mn-ea"/>
                <a:cs typeface="+mn-cs"/>
              </a:rPr>
              <a:t>AI COMPETITIONS</a:t>
            </a:r>
          </a:p>
        </p:txBody>
      </p:sp>
      <p:sp>
        <p:nvSpPr>
          <p:cNvPr id="34" name="TextBox 33">
            <a:extLst>
              <a:ext uri="{FF2B5EF4-FFF2-40B4-BE49-F238E27FC236}">
                <a16:creationId xmlns:a16="http://schemas.microsoft.com/office/drawing/2014/main" id="{E9FD58D5-A293-4714-B36C-5C62A13206B5}"/>
              </a:ext>
            </a:extLst>
          </p:cNvPr>
          <p:cNvSpPr txBox="1"/>
          <p:nvPr/>
        </p:nvSpPr>
        <p:spPr>
          <a:xfrm>
            <a:off x="8065091" y="5750445"/>
            <a:ext cx="188865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
                  <a:solidFill>
                    <a:srgbClr val="70AD47"/>
                  </a:solidFill>
                </a:uFill>
                <a:latin typeface="Open Sans"/>
                <a:ea typeface="+mn-ea"/>
                <a:cs typeface="+mn-cs"/>
              </a:rPr>
              <a:t>AI EXPERENTIAL LEARNING</a:t>
            </a:r>
          </a:p>
        </p:txBody>
      </p:sp>
      <p:sp>
        <p:nvSpPr>
          <p:cNvPr id="35" name="Rectangle 34">
            <a:extLst>
              <a:ext uri="{FF2B5EF4-FFF2-40B4-BE49-F238E27FC236}">
                <a16:creationId xmlns:a16="http://schemas.microsoft.com/office/drawing/2014/main" id="{5E530247-D719-4C94-9798-B5AC864CE2C3}"/>
              </a:ext>
            </a:extLst>
          </p:cNvPr>
          <p:cNvSpPr/>
          <p:nvPr/>
        </p:nvSpPr>
        <p:spPr>
          <a:xfrm>
            <a:off x="8527164" y="2429431"/>
            <a:ext cx="253715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Live session to educate all practitioners and Partner/Principal/MDs about Deloitte AI</a:t>
            </a:r>
          </a:p>
        </p:txBody>
      </p:sp>
      <p:sp>
        <p:nvSpPr>
          <p:cNvPr id="36" name="Rectangle 35">
            <a:extLst>
              <a:ext uri="{FF2B5EF4-FFF2-40B4-BE49-F238E27FC236}">
                <a16:creationId xmlns:a16="http://schemas.microsoft.com/office/drawing/2014/main" id="{D028FBA9-3074-46B2-B565-C3B831F2A206}"/>
              </a:ext>
            </a:extLst>
          </p:cNvPr>
          <p:cNvSpPr/>
          <p:nvPr/>
        </p:nvSpPr>
        <p:spPr>
          <a:xfrm>
            <a:off x="8902475" y="3507033"/>
            <a:ext cx="203426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Live webinars for all practitioners focused on specific AI topics</a:t>
            </a:r>
          </a:p>
        </p:txBody>
      </p:sp>
      <p:sp>
        <p:nvSpPr>
          <p:cNvPr id="37" name="Rectangle 36">
            <a:extLst>
              <a:ext uri="{FF2B5EF4-FFF2-40B4-BE49-F238E27FC236}">
                <a16:creationId xmlns:a16="http://schemas.microsoft.com/office/drawing/2014/main" id="{1E0F240E-C6F9-4B0C-BA52-BB0A5193E03D}"/>
              </a:ext>
            </a:extLst>
          </p:cNvPr>
          <p:cNvSpPr/>
          <p:nvPr/>
        </p:nvSpPr>
        <p:spPr>
          <a:xfrm>
            <a:off x="8776174" y="4898904"/>
            <a:ext cx="1781257"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Hackathons and competitions</a:t>
            </a:r>
          </a:p>
        </p:txBody>
      </p:sp>
      <p:sp>
        <p:nvSpPr>
          <p:cNvPr id="38" name="Rectangle 37">
            <a:extLst>
              <a:ext uri="{FF2B5EF4-FFF2-40B4-BE49-F238E27FC236}">
                <a16:creationId xmlns:a16="http://schemas.microsoft.com/office/drawing/2014/main" id="{57C48035-AF41-4E70-9C4E-A7BDF2CE16DF}"/>
              </a:ext>
            </a:extLst>
          </p:cNvPr>
          <p:cNvSpPr/>
          <p:nvPr/>
        </p:nvSpPr>
        <p:spPr>
          <a:xfrm>
            <a:off x="8065091" y="5915456"/>
            <a:ext cx="2061783"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Hands-on AI learning opportunities</a:t>
            </a:r>
          </a:p>
        </p:txBody>
      </p:sp>
      <p:sp>
        <p:nvSpPr>
          <p:cNvPr id="39" name="Freeform 796">
            <a:extLst>
              <a:ext uri="{FF2B5EF4-FFF2-40B4-BE49-F238E27FC236}">
                <a16:creationId xmlns:a16="http://schemas.microsoft.com/office/drawing/2014/main" id="{B39EA6AE-42E4-447A-B895-A0C689B8EE0E}"/>
              </a:ext>
            </a:extLst>
          </p:cNvPr>
          <p:cNvSpPr>
            <a:spLocks noChangeAspect="1" noEditPoints="1"/>
          </p:cNvSpPr>
          <p:nvPr/>
        </p:nvSpPr>
        <p:spPr bwMode="auto">
          <a:xfrm>
            <a:off x="8178641" y="2284537"/>
            <a:ext cx="306119" cy="307019"/>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94 w 512"/>
              <a:gd name="T11" fmla="*/ 384 h 512"/>
              <a:gd name="T12" fmla="*/ 384 w 512"/>
              <a:gd name="T13" fmla="*/ 394 h 512"/>
              <a:gd name="T14" fmla="*/ 128 w 512"/>
              <a:gd name="T15" fmla="*/ 394 h 512"/>
              <a:gd name="T16" fmla="*/ 117 w 512"/>
              <a:gd name="T17" fmla="*/ 384 h 512"/>
              <a:gd name="T18" fmla="*/ 117 w 512"/>
              <a:gd name="T19" fmla="*/ 128 h 512"/>
              <a:gd name="T20" fmla="*/ 128 w 512"/>
              <a:gd name="T21" fmla="*/ 117 h 512"/>
              <a:gd name="T22" fmla="*/ 181 w 512"/>
              <a:gd name="T23" fmla="*/ 117 h 512"/>
              <a:gd name="T24" fmla="*/ 181 w 512"/>
              <a:gd name="T25" fmla="*/ 106 h 512"/>
              <a:gd name="T26" fmla="*/ 192 w 512"/>
              <a:gd name="T27" fmla="*/ 96 h 512"/>
              <a:gd name="T28" fmla="*/ 202 w 512"/>
              <a:gd name="T29" fmla="*/ 106 h 512"/>
              <a:gd name="T30" fmla="*/ 202 w 512"/>
              <a:gd name="T31" fmla="*/ 117 h 512"/>
              <a:gd name="T32" fmla="*/ 309 w 512"/>
              <a:gd name="T33" fmla="*/ 117 h 512"/>
              <a:gd name="T34" fmla="*/ 309 w 512"/>
              <a:gd name="T35" fmla="*/ 106 h 512"/>
              <a:gd name="T36" fmla="*/ 320 w 512"/>
              <a:gd name="T37" fmla="*/ 96 h 512"/>
              <a:gd name="T38" fmla="*/ 330 w 512"/>
              <a:gd name="T39" fmla="*/ 106 h 512"/>
              <a:gd name="T40" fmla="*/ 330 w 512"/>
              <a:gd name="T41" fmla="*/ 117 h 512"/>
              <a:gd name="T42" fmla="*/ 384 w 512"/>
              <a:gd name="T43" fmla="*/ 117 h 512"/>
              <a:gd name="T44" fmla="*/ 394 w 512"/>
              <a:gd name="T45" fmla="*/ 128 h 512"/>
              <a:gd name="T46" fmla="*/ 394 w 512"/>
              <a:gd name="T47" fmla="*/ 384 h 512"/>
              <a:gd name="T48" fmla="*/ 330 w 512"/>
              <a:gd name="T49" fmla="*/ 149 h 512"/>
              <a:gd name="T50" fmla="*/ 320 w 512"/>
              <a:gd name="T51" fmla="*/ 160 h 512"/>
              <a:gd name="T52" fmla="*/ 309 w 512"/>
              <a:gd name="T53" fmla="*/ 149 h 512"/>
              <a:gd name="T54" fmla="*/ 309 w 512"/>
              <a:gd name="T55" fmla="*/ 138 h 512"/>
              <a:gd name="T56" fmla="*/ 202 w 512"/>
              <a:gd name="T57" fmla="*/ 138 h 512"/>
              <a:gd name="T58" fmla="*/ 202 w 512"/>
              <a:gd name="T59" fmla="*/ 149 h 512"/>
              <a:gd name="T60" fmla="*/ 192 w 512"/>
              <a:gd name="T61" fmla="*/ 160 h 512"/>
              <a:gd name="T62" fmla="*/ 181 w 512"/>
              <a:gd name="T63" fmla="*/ 149 h 512"/>
              <a:gd name="T64" fmla="*/ 181 w 512"/>
              <a:gd name="T65" fmla="*/ 138 h 512"/>
              <a:gd name="T66" fmla="*/ 138 w 512"/>
              <a:gd name="T67" fmla="*/ 138 h 512"/>
              <a:gd name="T68" fmla="*/ 138 w 512"/>
              <a:gd name="T69" fmla="*/ 373 h 512"/>
              <a:gd name="T70" fmla="*/ 373 w 512"/>
              <a:gd name="T71" fmla="*/ 373 h 512"/>
              <a:gd name="T72" fmla="*/ 373 w 512"/>
              <a:gd name="T73" fmla="*/ 138 h 512"/>
              <a:gd name="T74" fmla="*/ 330 w 512"/>
              <a:gd name="T75" fmla="*/ 138 h 512"/>
              <a:gd name="T76" fmla="*/ 330 w 512"/>
              <a:gd name="T77" fmla="*/ 149 h 512"/>
              <a:gd name="T78" fmla="*/ 327 w 512"/>
              <a:gd name="T79" fmla="*/ 221 h 512"/>
              <a:gd name="T80" fmla="*/ 242 w 512"/>
              <a:gd name="T81" fmla="*/ 306 h 512"/>
              <a:gd name="T82" fmla="*/ 234 w 512"/>
              <a:gd name="T83" fmla="*/ 309 h 512"/>
              <a:gd name="T84" fmla="*/ 227 w 512"/>
              <a:gd name="T85" fmla="*/ 306 h 512"/>
              <a:gd name="T86" fmla="*/ 184 w 512"/>
              <a:gd name="T87" fmla="*/ 263 h 512"/>
              <a:gd name="T88" fmla="*/ 184 w 512"/>
              <a:gd name="T89" fmla="*/ 248 h 512"/>
              <a:gd name="T90" fmla="*/ 199 w 512"/>
              <a:gd name="T91" fmla="*/ 248 h 512"/>
              <a:gd name="T92" fmla="*/ 234 w 512"/>
              <a:gd name="T93" fmla="*/ 283 h 512"/>
              <a:gd name="T94" fmla="*/ 312 w 512"/>
              <a:gd name="T95" fmla="*/ 205 h 512"/>
              <a:gd name="T96" fmla="*/ 327 w 512"/>
              <a:gd name="T97" fmla="*/ 205 h 512"/>
              <a:gd name="T98" fmla="*/ 327 w 512"/>
              <a:gd name="T99" fmla="*/ 22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327" y="221"/>
                </a:moveTo>
                <a:cubicBezTo>
                  <a:pt x="242" y="306"/>
                  <a:pt x="242" y="306"/>
                  <a:pt x="242" y="306"/>
                </a:cubicBezTo>
                <a:cubicBezTo>
                  <a:pt x="240" y="308"/>
                  <a:pt x="237" y="309"/>
                  <a:pt x="234" y="309"/>
                </a:cubicBezTo>
                <a:cubicBezTo>
                  <a:pt x="232" y="309"/>
                  <a:pt x="229" y="308"/>
                  <a:pt x="227" y="306"/>
                </a:cubicBezTo>
                <a:cubicBezTo>
                  <a:pt x="184" y="263"/>
                  <a:pt x="184" y="263"/>
                  <a:pt x="184" y="263"/>
                </a:cubicBezTo>
                <a:cubicBezTo>
                  <a:pt x="180" y="259"/>
                  <a:pt x="180" y="252"/>
                  <a:pt x="184" y="248"/>
                </a:cubicBezTo>
                <a:cubicBezTo>
                  <a:pt x="188" y="244"/>
                  <a:pt x="195" y="244"/>
                  <a:pt x="199" y="248"/>
                </a:cubicBezTo>
                <a:cubicBezTo>
                  <a:pt x="234" y="283"/>
                  <a:pt x="234" y="283"/>
                  <a:pt x="234" y="283"/>
                </a:cubicBezTo>
                <a:cubicBezTo>
                  <a:pt x="312" y="205"/>
                  <a:pt x="312" y="205"/>
                  <a:pt x="312" y="205"/>
                </a:cubicBezTo>
                <a:cubicBezTo>
                  <a:pt x="316" y="201"/>
                  <a:pt x="323" y="201"/>
                  <a:pt x="327" y="205"/>
                </a:cubicBezTo>
                <a:cubicBezTo>
                  <a:pt x="331" y="210"/>
                  <a:pt x="331" y="216"/>
                  <a:pt x="327" y="221"/>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Open Sans"/>
              <a:ea typeface="+mn-ea"/>
              <a:cs typeface="+mn-cs"/>
            </a:endParaRPr>
          </a:p>
        </p:txBody>
      </p:sp>
      <p:sp>
        <p:nvSpPr>
          <p:cNvPr id="40" name="Freeform 678">
            <a:extLst>
              <a:ext uri="{FF2B5EF4-FFF2-40B4-BE49-F238E27FC236}">
                <a16:creationId xmlns:a16="http://schemas.microsoft.com/office/drawing/2014/main" id="{387354C0-7589-4BBB-A4E7-D6D9442F8480}"/>
              </a:ext>
            </a:extLst>
          </p:cNvPr>
          <p:cNvSpPr>
            <a:spLocks noChangeAspect="1" noEditPoints="1"/>
          </p:cNvSpPr>
          <p:nvPr/>
        </p:nvSpPr>
        <p:spPr bwMode="auto">
          <a:xfrm>
            <a:off x="8596356" y="3366512"/>
            <a:ext cx="306119" cy="306119"/>
          </a:xfrm>
          <a:custGeom>
            <a:avLst/>
            <a:gdLst>
              <a:gd name="T0" fmla="*/ 267 w 512"/>
              <a:gd name="T1" fmla="*/ 214 h 512"/>
              <a:gd name="T2" fmla="*/ 256 w 512"/>
              <a:gd name="T3" fmla="*/ 224 h 512"/>
              <a:gd name="T4" fmla="*/ 245 w 512"/>
              <a:gd name="T5" fmla="*/ 214 h 512"/>
              <a:gd name="T6" fmla="*/ 256 w 512"/>
              <a:gd name="T7" fmla="*/ 203 h 512"/>
              <a:gd name="T8" fmla="*/ 267 w 512"/>
              <a:gd name="T9" fmla="*/ 214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218 w 512"/>
              <a:gd name="T21" fmla="*/ 302 h 512"/>
              <a:gd name="T22" fmla="*/ 160 w 512"/>
              <a:gd name="T23" fmla="*/ 214 h 512"/>
              <a:gd name="T24" fmla="*/ 218 w 512"/>
              <a:gd name="T25" fmla="*/ 126 h 512"/>
              <a:gd name="T26" fmla="*/ 223 w 512"/>
              <a:gd name="T27" fmla="*/ 112 h 512"/>
              <a:gd name="T28" fmla="*/ 209 w 512"/>
              <a:gd name="T29" fmla="*/ 106 h 512"/>
              <a:gd name="T30" fmla="*/ 139 w 512"/>
              <a:gd name="T31" fmla="*/ 214 h 512"/>
              <a:gd name="T32" fmla="*/ 209 w 512"/>
              <a:gd name="T33" fmla="*/ 321 h 512"/>
              <a:gd name="T34" fmla="*/ 213 w 512"/>
              <a:gd name="T35" fmla="*/ 322 h 512"/>
              <a:gd name="T36" fmla="*/ 223 w 512"/>
              <a:gd name="T37" fmla="*/ 316 h 512"/>
              <a:gd name="T38" fmla="*/ 218 w 512"/>
              <a:gd name="T39" fmla="*/ 302 h 512"/>
              <a:gd name="T40" fmla="*/ 229 w 512"/>
              <a:gd name="T41" fmla="*/ 260 h 512"/>
              <a:gd name="T42" fmla="*/ 203 w 512"/>
              <a:gd name="T43" fmla="*/ 214 h 512"/>
              <a:gd name="T44" fmla="*/ 229 w 512"/>
              <a:gd name="T45" fmla="*/ 167 h 512"/>
              <a:gd name="T46" fmla="*/ 233 w 512"/>
              <a:gd name="T47" fmla="*/ 153 h 512"/>
              <a:gd name="T48" fmla="*/ 219 w 512"/>
              <a:gd name="T49" fmla="*/ 149 h 512"/>
              <a:gd name="T50" fmla="*/ 181 w 512"/>
              <a:gd name="T51" fmla="*/ 214 h 512"/>
              <a:gd name="T52" fmla="*/ 219 w 512"/>
              <a:gd name="T53" fmla="*/ 278 h 512"/>
              <a:gd name="T54" fmla="*/ 224 w 512"/>
              <a:gd name="T55" fmla="*/ 280 h 512"/>
              <a:gd name="T56" fmla="*/ 233 w 512"/>
              <a:gd name="T57" fmla="*/ 274 h 512"/>
              <a:gd name="T58" fmla="*/ 229 w 512"/>
              <a:gd name="T59" fmla="*/ 260 h 512"/>
              <a:gd name="T60" fmla="*/ 267 w 512"/>
              <a:gd name="T61" fmla="*/ 244 h 512"/>
              <a:gd name="T62" fmla="*/ 288 w 512"/>
              <a:gd name="T63" fmla="*/ 214 h 512"/>
              <a:gd name="T64" fmla="*/ 256 w 512"/>
              <a:gd name="T65" fmla="*/ 182 h 512"/>
              <a:gd name="T66" fmla="*/ 224 w 512"/>
              <a:gd name="T67" fmla="*/ 214 h 512"/>
              <a:gd name="T68" fmla="*/ 245 w 512"/>
              <a:gd name="T69" fmla="*/ 244 h 512"/>
              <a:gd name="T70" fmla="*/ 245 w 512"/>
              <a:gd name="T71" fmla="*/ 406 h 512"/>
              <a:gd name="T72" fmla="*/ 256 w 512"/>
              <a:gd name="T73" fmla="*/ 416 h 512"/>
              <a:gd name="T74" fmla="*/ 267 w 512"/>
              <a:gd name="T75" fmla="*/ 406 h 512"/>
              <a:gd name="T76" fmla="*/ 267 w 512"/>
              <a:gd name="T77" fmla="*/ 244 h 512"/>
              <a:gd name="T78" fmla="*/ 288 w 512"/>
              <a:gd name="T79" fmla="*/ 280 h 512"/>
              <a:gd name="T80" fmla="*/ 293 w 512"/>
              <a:gd name="T81" fmla="*/ 278 h 512"/>
              <a:gd name="T82" fmla="*/ 331 w 512"/>
              <a:gd name="T83" fmla="*/ 214 h 512"/>
              <a:gd name="T84" fmla="*/ 293 w 512"/>
              <a:gd name="T85" fmla="*/ 149 h 512"/>
              <a:gd name="T86" fmla="*/ 279 w 512"/>
              <a:gd name="T87" fmla="*/ 153 h 512"/>
              <a:gd name="T88" fmla="*/ 283 w 512"/>
              <a:gd name="T89" fmla="*/ 167 h 512"/>
              <a:gd name="T90" fmla="*/ 309 w 512"/>
              <a:gd name="T91" fmla="*/ 214 h 512"/>
              <a:gd name="T92" fmla="*/ 283 w 512"/>
              <a:gd name="T93" fmla="*/ 260 h 512"/>
              <a:gd name="T94" fmla="*/ 279 w 512"/>
              <a:gd name="T95" fmla="*/ 274 h 512"/>
              <a:gd name="T96" fmla="*/ 288 w 512"/>
              <a:gd name="T97" fmla="*/ 280 h 512"/>
              <a:gd name="T98" fmla="*/ 373 w 512"/>
              <a:gd name="T99" fmla="*/ 214 h 512"/>
              <a:gd name="T100" fmla="*/ 303 w 512"/>
              <a:gd name="T101" fmla="*/ 106 h 512"/>
              <a:gd name="T102" fmla="*/ 289 w 512"/>
              <a:gd name="T103" fmla="*/ 112 h 512"/>
              <a:gd name="T104" fmla="*/ 294 w 512"/>
              <a:gd name="T105" fmla="*/ 126 h 512"/>
              <a:gd name="T106" fmla="*/ 352 w 512"/>
              <a:gd name="T107" fmla="*/ 214 h 512"/>
              <a:gd name="T108" fmla="*/ 294 w 512"/>
              <a:gd name="T109" fmla="*/ 302 h 512"/>
              <a:gd name="T110" fmla="*/ 289 w 512"/>
              <a:gd name="T111" fmla="*/ 316 h 512"/>
              <a:gd name="T112" fmla="*/ 299 w 512"/>
              <a:gd name="T113" fmla="*/ 322 h 512"/>
              <a:gd name="T114" fmla="*/ 303 w 512"/>
              <a:gd name="T115" fmla="*/ 321 h 512"/>
              <a:gd name="T116" fmla="*/ 373 w 512"/>
              <a:gd name="T117" fmla="*/ 21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512">
                <a:moveTo>
                  <a:pt x="267" y="214"/>
                </a:moveTo>
                <a:cubicBezTo>
                  <a:pt x="267" y="220"/>
                  <a:pt x="262" y="224"/>
                  <a:pt x="256" y="224"/>
                </a:cubicBezTo>
                <a:cubicBezTo>
                  <a:pt x="250" y="224"/>
                  <a:pt x="245" y="220"/>
                  <a:pt x="245" y="214"/>
                </a:cubicBezTo>
                <a:cubicBezTo>
                  <a:pt x="245" y="208"/>
                  <a:pt x="250" y="203"/>
                  <a:pt x="256" y="203"/>
                </a:cubicBezTo>
                <a:cubicBezTo>
                  <a:pt x="262" y="203"/>
                  <a:pt x="267" y="208"/>
                  <a:pt x="267" y="214"/>
                </a:cubicBez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218" y="302"/>
                </a:moveTo>
                <a:cubicBezTo>
                  <a:pt x="183" y="286"/>
                  <a:pt x="160" y="252"/>
                  <a:pt x="160" y="214"/>
                </a:cubicBezTo>
                <a:cubicBezTo>
                  <a:pt x="160" y="175"/>
                  <a:pt x="183" y="141"/>
                  <a:pt x="218" y="126"/>
                </a:cubicBezTo>
                <a:cubicBezTo>
                  <a:pt x="223" y="123"/>
                  <a:pt x="225" y="117"/>
                  <a:pt x="223" y="112"/>
                </a:cubicBezTo>
                <a:cubicBezTo>
                  <a:pt x="221" y="106"/>
                  <a:pt x="214" y="104"/>
                  <a:pt x="209" y="106"/>
                </a:cubicBezTo>
                <a:cubicBezTo>
                  <a:pt x="166" y="125"/>
                  <a:pt x="139" y="167"/>
                  <a:pt x="139" y="214"/>
                </a:cubicBezTo>
                <a:cubicBezTo>
                  <a:pt x="139" y="260"/>
                  <a:pt x="166" y="303"/>
                  <a:pt x="209" y="321"/>
                </a:cubicBezTo>
                <a:cubicBezTo>
                  <a:pt x="210" y="322"/>
                  <a:pt x="212" y="322"/>
                  <a:pt x="213" y="322"/>
                </a:cubicBezTo>
                <a:cubicBezTo>
                  <a:pt x="217" y="322"/>
                  <a:pt x="221" y="320"/>
                  <a:pt x="223" y="316"/>
                </a:cubicBezTo>
                <a:cubicBezTo>
                  <a:pt x="225" y="310"/>
                  <a:pt x="223" y="304"/>
                  <a:pt x="218" y="302"/>
                </a:cubicBezTo>
                <a:close/>
                <a:moveTo>
                  <a:pt x="229" y="260"/>
                </a:moveTo>
                <a:cubicBezTo>
                  <a:pt x="213" y="250"/>
                  <a:pt x="203" y="233"/>
                  <a:pt x="203" y="214"/>
                </a:cubicBezTo>
                <a:cubicBezTo>
                  <a:pt x="203" y="195"/>
                  <a:pt x="213" y="177"/>
                  <a:pt x="229" y="167"/>
                </a:cubicBezTo>
                <a:cubicBezTo>
                  <a:pt x="234" y="165"/>
                  <a:pt x="236" y="158"/>
                  <a:pt x="233" y="153"/>
                </a:cubicBezTo>
                <a:cubicBezTo>
                  <a:pt x="230" y="148"/>
                  <a:pt x="224" y="146"/>
                  <a:pt x="219" y="149"/>
                </a:cubicBezTo>
                <a:cubicBezTo>
                  <a:pt x="196" y="162"/>
                  <a:pt x="181" y="187"/>
                  <a:pt x="181" y="214"/>
                </a:cubicBezTo>
                <a:cubicBezTo>
                  <a:pt x="181" y="240"/>
                  <a:pt x="196" y="265"/>
                  <a:pt x="219" y="278"/>
                </a:cubicBezTo>
                <a:cubicBezTo>
                  <a:pt x="220" y="279"/>
                  <a:pt x="222" y="280"/>
                  <a:pt x="224" y="280"/>
                </a:cubicBezTo>
                <a:cubicBezTo>
                  <a:pt x="228" y="280"/>
                  <a:pt x="231" y="278"/>
                  <a:pt x="233" y="274"/>
                </a:cubicBezTo>
                <a:cubicBezTo>
                  <a:pt x="236" y="269"/>
                  <a:pt x="234" y="263"/>
                  <a:pt x="229" y="260"/>
                </a:cubicBezTo>
                <a:close/>
                <a:moveTo>
                  <a:pt x="267" y="244"/>
                </a:moveTo>
                <a:cubicBezTo>
                  <a:pt x="279" y="239"/>
                  <a:pt x="288" y="228"/>
                  <a:pt x="288" y="214"/>
                </a:cubicBezTo>
                <a:cubicBezTo>
                  <a:pt x="288" y="196"/>
                  <a:pt x="274" y="182"/>
                  <a:pt x="256" y="182"/>
                </a:cubicBezTo>
                <a:cubicBezTo>
                  <a:pt x="238" y="182"/>
                  <a:pt x="224" y="196"/>
                  <a:pt x="224" y="214"/>
                </a:cubicBezTo>
                <a:cubicBezTo>
                  <a:pt x="224" y="228"/>
                  <a:pt x="233" y="239"/>
                  <a:pt x="245" y="244"/>
                </a:cubicBezTo>
                <a:cubicBezTo>
                  <a:pt x="245" y="406"/>
                  <a:pt x="245" y="406"/>
                  <a:pt x="245" y="406"/>
                </a:cubicBezTo>
                <a:cubicBezTo>
                  <a:pt x="245" y="412"/>
                  <a:pt x="250" y="416"/>
                  <a:pt x="256" y="416"/>
                </a:cubicBezTo>
                <a:cubicBezTo>
                  <a:pt x="262" y="416"/>
                  <a:pt x="267" y="412"/>
                  <a:pt x="267" y="406"/>
                </a:cubicBezTo>
                <a:lnTo>
                  <a:pt x="267" y="244"/>
                </a:lnTo>
                <a:close/>
                <a:moveTo>
                  <a:pt x="288" y="280"/>
                </a:moveTo>
                <a:cubicBezTo>
                  <a:pt x="290" y="280"/>
                  <a:pt x="292" y="279"/>
                  <a:pt x="293" y="278"/>
                </a:cubicBezTo>
                <a:cubicBezTo>
                  <a:pt x="316" y="265"/>
                  <a:pt x="331" y="240"/>
                  <a:pt x="331" y="214"/>
                </a:cubicBezTo>
                <a:cubicBezTo>
                  <a:pt x="331" y="187"/>
                  <a:pt x="316" y="162"/>
                  <a:pt x="293" y="149"/>
                </a:cubicBezTo>
                <a:cubicBezTo>
                  <a:pt x="288" y="146"/>
                  <a:pt x="282" y="148"/>
                  <a:pt x="279" y="153"/>
                </a:cubicBezTo>
                <a:cubicBezTo>
                  <a:pt x="276" y="158"/>
                  <a:pt x="278" y="165"/>
                  <a:pt x="283" y="167"/>
                </a:cubicBezTo>
                <a:cubicBezTo>
                  <a:pt x="299" y="177"/>
                  <a:pt x="309" y="195"/>
                  <a:pt x="309" y="214"/>
                </a:cubicBezTo>
                <a:cubicBezTo>
                  <a:pt x="309" y="233"/>
                  <a:pt x="299" y="250"/>
                  <a:pt x="283" y="260"/>
                </a:cubicBezTo>
                <a:cubicBezTo>
                  <a:pt x="278" y="263"/>
                  <a:pt x="276" y="269"/>
                  <a:pt x="279" y="274"/>
                </a:cubicBezTo>
                <a:cubicBezTo>
                  <a:pt x="281" y="278"/>
                  <a:pt x="284" y="280"/>
                  <a:pt x="288" y="280"/>
                </a:cubicBezTo>
                <a:close/>
                <a:moveTo>
                  <a:pt x="373" y="214"/>
                </a:moveTo>
                <a:cubicBezTo>
                  <a:pt x="373" y="167"/>
                  <a:pt x="346" y="125"/>
                  <a:pt x="303" y="106"/>
                </a:cubicBezTo>
                <a:cubicBezTo>
                  <a:pt x="298" y="104"/>
                  <a:pt x="291" y="106"/>
                  <a:pt x="289" y="112"/>
                </a:cubicBezTo>
                <a:cubicBezTo>
                  <a:pt x="287" y="117"/>
                  <a:pt x="289" y="123"/>
                  <a:pt x="294" y="126"/>
                </a:cubicBezTo>
                <a:cubicBezTo>
                  <a:pt x="329" y="141"/>
                  <a:pt x="352" y="175"/>
                  <a:pt x="352" y="214"/>
                </a:cubicBezTo>
                <a:cubicBezTo>
                  <a:pt x="352" y="252"/>
                  <a:pt x="329" y="286"/>
                  <a:pt x="294" y="302"/>
                </a:cubicBezTo>
                <a:cubicBezTo>
                  <a:pt x="289" y="304"/>
                  <a:pt x="287" y="310"/>
                  <a:pt x="289" y="316"/>
                </a:cubicBezTo>
                <a:cubicBezTo>
                  <a:pt x="291" y="320"/>
                  <a:pt x="295" y="322"/>
                  <a:pt x="299" y="322"/>
                </a:cubicBezTo>
                <a:cubicBezTo>
                  <a:pt x="300" y="322"/>
                  <a:pt x="302" y="322"/>
                  <a:pt x="303" y="321"/>
                </a:cubicBezTo>
                <a:cubicBezTo>
                  <a:pt x="346" y="303"/>
                  <a:pt x="373" y="260"/>
                  <a:pt x="373" y="214"/>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Open Sans"/>
              <a:ea typeface="+mn-ea"/>
              <a:cs typeface="+mn-cs"/>
            </a:endParaRPr>
          </a:p>
        </p:txBody>
      </p:sp>
      <p:sp>
        <p:nvSpPr>
          <p:cNvPr id="41" name="Freeform 751">
            <a:extLst>
              <a:ext uri="{FF2B5EF4-FFF2-40B4-BE49-F238E27FC236}">
                <a16:creationId xmlns:a16="http://schemas.microsoft.com/office/drawing/2014/main" id="{6C9D975F-9699-4AF3-B521-0B1537C8D26D}"/>
              </a:ext>
            </a:extLst>
          </p:cNvPr>
          <p:cNvSpPr>
            <a:spLocks noChangeAspect="1" noEditPoints="1"/>
          </p:cNvSpPr>
          <p:nvPr/>
        </p:nvSpPr>
        <p:spPr bwMode="auto">
          <a:xfrm>
            <a:off x="7725211" y="5754969"/>
            <a:ext cx="306119" cy="306119"/>
          </a:xfrm>
          <a:custGeom>
            <a:avLst/>
            <a:gdLst>
              <a:gd name="T0" fmla="*/ 256 w 512"/>
              <a:gd name="T1" fmla="*/ 512 h 512"/>
              <a:gd name="T2" fmla="*/ 165 w 512"/>
              <a:gd name="T3" fmla="*/ 158 h 512"/>
              <a:gd name="T4" fmla="*/ 207 w 512"/>
              <a:gd name="T5" fmla="*/ 162 h 512"/>
              <a:gd name="T6" fmla="*/ 160 w 512"/>
              <a:gd name="T7" fmla="*/ 172 h 512"/>
              <a:gd name="T8" fmla="*/ 174 w 512"/>
              <a:gd name="T9" fmla="*/ 206 h 512"/>
              <a:gd name="T10" fmla="*/ 203 w 512"/>
              <a:gd name="T11" fmla="*/ 242 h 512"/>
              <a:gd name="T12" fmla="*/ 160 w 512"/>
              <a:gd name="T13" fmla="*/ 212 h 512"/>
              <a:gd name="T14" fmla="*/ 128 w 512"/>
              <a:gd name="T15" fmla="*/ 245 h 512"/>
              <a:gd name="T16" fmla="*/ 106 w 512"/>
              <a:gd name="T17" fmla="*/ 277 h 512"/>
              <a:gd name="T18" fmla="*/ 136 w 512"/>
              <a:gd name="T19" fmla="*/ 351 h 512"/>
              <a:gd name="T20" fmla="*/ 106 w 512"/>
              <a:gd name="T21" fmla="*/ 330 h 512"/>
              <a:gd name="T22" fmla="*/ 128 w 512"/>
              <a:gd name="T23" fmla="*/ 309 h 512"/>
              <a:gd name="T24" fmla="*/ 145 w 512"/>
              <a:gd name="T25" fmla="*/ 346 h 512"/>
              <a:gd name="T26" fmla="*/ 132 w 512"/>
              <a:gd name="T27" fmla="*/ 210 h 512"/>
              <a:gd name="T28" fmla="*/ 117 w 512"/>
              <a:gd name="T29" fmla="*/ 224 h 512"/>
              <a:gd name="T30" fmla="*/ 113 w 512"/>
              <a:gd name="T31" fmla="*/ 182 h 512"/>
              <a:gd name="T32" fmla="*/ 142 w 512"/>
              <a:gd name="T33" fmla="*/ 192 h 512"/>
              <a:gd name="T34" fmla="*/ 203 w 512"/>
              <a:gd name="T35" fmla="*/ 387 h 512"/>
              <a:gd name="T36" fmla="*/ 160 w 512"/>
              <a:gd name="T37" fmla="*/ 354 h 512"/>
              <a:gd name="T38" fmla="*/ 213 w 512"/>
              <a:gd name="T39" fmla="*/ 382 h 512"/>
              <a:gd name="T40" fmla="*/ 260 w 512"/>
              <a:gd name="T41" fmla="*/ 415 h 512"/>
              <a:gd name="T42" fmla="*/ 232 w 512"/>
              <a:gd name="T43" fmla="*/ 404 h 512"/>
              <a:gd name="T44" fmla="*/ 245 w 512"/>
              <a:gd name="T45" fmla="*/ 387 h 512"/>
              <a:gd name="T46" fmla="*/ 266 w 512"/>
              <a:gd name="T47" fmla="*/ 384 h 512"/>
              <a:gd name="T48" fmla="*/ 285 w 512"/>
              <a:gd name="T49" fmla="*/ 392 h 512"/>
              <a:gd name="T50" fmla="*/ 245 w 512"/>
              <a:gd name="T51" fmla="*/ 320 h 512"/>
              <a:gd name="T52" fmla="*/ 266 w 512"/>
              <a:gd name="T53" fmla="*/ 352 h 512"/>
              <a:gd name="T54" fmla="*/ 280 w 512"/>
              <a:gd name="T55" fmla="*/ 256 h 512"/>
              <a:gd name="T56" fmla="*/ 256 w 512"/>
              <a:gd name="T57" fmla="*/ 288 h 512"/>
              <a:gd name="T58" fmla="*/ 232 w 512"/>
              <a:gd name="T59" fmla="*/ 256 h 512"/>
              <a:gd name="T60" fmla="*/ 256 w 512"/>
              <a:gd name="T61" fmla="*/ 244 h 512"/>
              <a:gd name="T62" fmla="*/ 280 w 512"/>
              <a:gd name="T63" fmla="*/ 256 h 512"/>
              <a:gd name="T64" fmla="*/ 271 w 512"/>
              <a:gd name="T65" fmla="*/ 146 h 512"/>
              <a:gd name="T66" fmla="*/ 227 w 512"/>
              <a:gd name="T67" fmla="*/ 141 h 512"/>
              <a:gd name="T68" fmla="*/ 260 w 512"/>
              <a:gd name="T69" fmla="*/ 118 h 512"/>
              <a:gd name="T70" fmla="*/ 346 w 512"/>
              <a:gd name="T71" fmla="*/ 375 h 512"/>
              <a:gd name="T72" fmla="*/ 299 w 512"/>
              <a:gd name="T73" fmla="*/ 385 h 512"/>
              <a:gd name="T74" fmla="*/ 351 w 512"/>
              <a:gd name="T75" fmla="*/ 361 h 512"/>
              <a:gd name="T76" fmla="*/ 313 w 512"/>
              <a:gd name="T77" fmla="*/ 241 h 512"/>
              <a:gd name="T78" fmla="*/ 304 w 512"/>
              <a:gd name="T79" fmla="*/ 222 h 512"/>
              <a:gd name="T80" fmla="*/ 346 w 512"/>
              <a:gd name="T81" fmla="*/ 226 h 512"/>
              <a:gd name="T82" fmla="*/ 337 w 512"/>
              <a:gd name="T83" fmla="*/ 177 h 512"/>
              <a:gd name="T84" fmla="*/ 313 w 512"/>
              <a:gd name="T85" fmla="*/ 142 h 512"/>
              <a:gd name="T86" fmla="*/ 405 w 512"/>
              <a:gd name="T87" fmla="*/ 341 h 512"/>
              <a:gd name="T88" fmla="*/ 375 w 512"/>
              <a:gd name="T89" fmla="*/ 361 h 512"/>
              <a:gd name="T90" fmla="*/ 384 w 512"/>
              <a:gd name="T91" fmla="*/ 334 h 512"/>
              <a:gd name="T92" fmla="*/ 405 w 512"/>
              <a:gd name="T93" fmla="*/ 320 h 512"/>
              <a:gd name="T94" fmla="*/ 394 w 512"/>
              <a:gd name="T95" fmla="*/ 298 h 512"/>
              <a:gd name="T96" fmla="*/ 394 w 512"/>
              <a:gd name="T97" fmla="*/ 245 h 512"/>
              <a:gd name="T98" fmla="*/ 405 w 512"/>
              <a:gd name="T99" fmla="*/ 213 h 512"/>
              <a:gd name="T100" fmla="*/ 384 w 512"/>
              <a:gd name="T101" fmla="*/ 208 h 512"/>
              <a:gd name="T102" fmla="*/ 365 w 512"/>
              <a:gd name="T103" fmla="*/ 205 h 512"/>
              <a:gd name="T104" fmla="*/ 379 w 512"/>
              <a:gd name="T105" fmla="*/ 173 h 512"/>
              <a:gd name="T106" fmla="*/ 405 w 512"/>
              <a:gd name="T107"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65" y="158"/>
                </a:moveTo>
                <a:cubicBezTo>
                  <a:pt x="199" y="142"/>
                  <a:pt x="199" y="142"/>
                  <a:pt x="199" y="142"/>
                </a:cubicBezTo>
                <a:cubicBezTo>
                  <a:pt x="204" y="140"/>
                  <a:pt x="210" y="142"/>
                  <a:pt x="213" y="148"/>
                </a:cubicBezTo>
                <a:cubicBezTo>
                  <a:pt x="215" y="153"/>
                  <a:pt x="213" y="159"/>
                  <a:pt x="207" y="162"/>
                </a:cubicBezTo>
                <a:cubicBezTo>
                  <a:pt x="174" y="177"/>
                  <a:pt x="174" y="177"/>
                  <a:pt x="174" y="177"/>
                </a:cubicBezTo>
                <a:cubicBezTo>
                  <a:pt x="173" y="178"/>
                  <a:pt x="171" y="178"/>
                  <a:pt x="170" y="178"/>
                </a:cubicBezTo>
                <a:cubicBezTo>
                  <a:pt x="166" y="178"/>
                  <a:pt x="162" y="176"/>
                  <a:pt x="160" y="172"/>
                </a:cubicBezTo>
                <a:cubicBezTo>
                  <a:pt x="158" y="166"/>
                  <a:pt x="160" y="160"/>
                  <a:pt x="165" y="158"/>
                </a:cubicBezTo>
                <a:close/>
                <a:moveTo>
                  <a:pt x="160" y="212"/>
                </a:moveTo>
                <a:cubicBezTo>
                  <a:pt x="162" y="206"/>
                  <a:pt x="169" y="204"/>
                  <a:pt x="174" y="206"/>
                </a:cubicBezTo>
                <a:cubicBezTo>
                  <a:pt x="207" y="222"/>
                  <a:pt x="207" y="222"/>
                  <a:pt x="207" y="222"/>
                </a:cubicBezTo>
                <a:cubicBezTo>
                  <a:pt x="213" y="224"/>
                  <a:pt x="215" y="230"/>
                  <a:pt x="213" y="236"/>
                </a:cubicBezTo>
                <a:cubicBezTo>
                  <a:pt x="211" y="240"/>
                  <a:pt x="207" y="242"/>
                  <a:pt x="203" y="242"/>
                </a:cubicBezTo>
                <a:cubicBezTo>
                  <a:pt x="201" y="242"/>
                  <a:pt x="200" y="242"/>
                  <a:pt x="199" y="241"/>
                </a:cubicBezTo>
                <a:cubicBezTo>
                  <a:pt x="165" y="226"/>
                  <a:pt x="165" y="226"/>
                  <a:pt x="165" y="226"/>
                </a:cubicBezTo>
                <a:cubicBezTo>
                  <a:pt x="160" y="223"/>
                  <a:pt x="158" y="217"/>
                  <a:pt x="160" y="212"/>
                </a:cubicBezTo>
                <a:close/>
                <a:moveTo>
                  <a:pt x="106" y="245"/>
                </a:moveTo>
                <a:cubicBezTo>
                  <a:pt x="106" y="239"/>
                  <a:pt x="111" y="234"/>
                  <a:pt x="117" y="234"/>
                </a:cubicBezTo>
                <a:cubicBezTo>
                  <a:pt x="123" y="234"/>
                  <a:pt x="128" y="239"/>
                  <a:pt x="128" y="245"/>
                </a:cubicBezTo>
                <a:cubicBezTo>
                  <a:pt x="128" y="277"/>
                  <a:pt x="128" y="277"/>
                  <a:pt x="128" y="277"/>
                </a:cubicBezTo>
                <a:cubicBezTo>
                  <a:pt x="128" y="283"/>
                  <a:pt x="123" y="288"/>
                  <a:pt x="117" y="288"/>
                </a:cubicBezTo>
                <a:cubicBezTo>
                  <a:pt x="111" y="288"/>
                  <a:pt x="106" y="283"/>
                  <a:pt x="106" y="277"/>
                </a:cubicBezTo>
                <a:lnTo>
                  <a:pt x="106" y="245"/>
                </a:lnTo>
                <a:close/>
                <a:moveTo>
                  <a:pt x="145" y="346"/>
                </a:moveTo>
                <a:cubicBezTo>
                  <a:pt x="143" y="349"/>
                  <a:pt x="140" y="351"/>
                  <a:pt x="136" y="351"/>
                </a:cubicBezTo>
                <a:cubicBezTo>
                  <a:pt x="134" y="351"/>
                  <a:pt x="132" y="351"/>
                  <a:pt x="131" y="350"/>
                </a:cubicBezTo>
                <a:cubicBezTo>
                  <a:pt x="112" y="340"/>
                  <a:pt x="112" y="340"/>
                  <a:pt x="112" y="340"/>
                </a:cubicBezTo>
                <a:cubicBezTo>
                  <a:pt x="108" y="338"/>
                  <a:pt x="106" y="334"/>
                  <a:pt x="106" y="330"/>
                </a:cubicBezTo>
                <a:cubicBezTo>
                  <a:pt x="106" y="309"/>
                  <a:pt x="106" y="309"/>
                  <a:pt x="106" y="309"/>
                </a:cubicBezTo>
                <a:cubicBezTo>
                  <a:pt x="106" y="303"/>
                  <a:pt x="111" y="298"/>
                  <a:pt x="117" y="298"/>
                </a:cubicBezTo>
                <a:cubicBezTo>
                  <a:pt x="123" y="298"/>
                  <a:pt x="128" y="303"/>
                  <a:pt x="128" y="309"/>
                </a:cubicBezTo>
                <a:cubicBezTo>
                  <a:pt x="128" y="324"/>
                  <a:pt x="128" y="324"/>
                  <a:pt x="128" y="324"/>
                </a:cubicBezTo>
                <a:cubicBezTo>
                  <a:pt x="141" y="331"/>
                  <a:pt x="141" y="331"/>
                  <a:pt x="141" y="331"/>
                </a:cubicBezTo>
                <a:cubicBezTo>
                  <a:pt x="146" y="334"/>
                  <a:pt x="148" y="340"/>
                  <a:pt x="145" y="346"/>
                </a:cubicBezTo>
                <a:close/>
                <a:moveTo>
                  <a:pt x="146" y="205"/>
                </a:moveTo>
                <a:cubicBezTo>
                  <a:pt x="144" y="209"/>
                  <a:pt x="140" y="211"/>
                  <a:pt x="136" y="211"/>
                </a:cubicBezTo>
                <a:cubicBezTo>
                  <a:pt x="135" y="211"/>
                  <a:pt x="133" y="211"/>
                  <a:pt x="132" y="210"/>
                </a:cubicBezTo>
                <a:cubicBezTo>
                  <a:pt x="128" y="208"/>
                  <a:pt x="128" y="208"/>
                  <a:pt x="128" y="208"/>
                </a:cubicBezTo>
                <a:cubicBezTo>
                  <a:pt x="128" y="213"/>
                  <a:pt x="128" y="213"/>
                  <a:pt x="128" y="213"/>
                </a:cubicBezTo>
                <a:cubicBezTo>
                  <a:pt x="128" y="219"/>
                  <a:pt x="123" y="224"/>
                  <a:pt x="117" y="224"/>
                </a:cubicBezTo>
                <a:cubicBezTo>
                  <a:pt x="111" y="224"/>
                  <a:pt x="106" y="219"/>
                  <a:pt x="106" y="213"/>
                </a:cubicBezTo>
                <a:cubicBezTo>
                  <a:pt x="106" y="192"/>
                  <a:pt x="106" y="192"/>
                  <a:pt x="106" y="192"/>
                </a:cubicBezTo>
                <a:cubicBezTo>
                  <a:pt x="106" y="188"/>
                  <a:pt x="109" y="184"/>
                  <a:pt x="113" y="182"/>
                </a:cubicBezTo>
                <a:cubicBezTo>
                  <a:pt x="132" y="173"/>
                  <a:pt x="132" y="173"/>
                  <a:pt x="132" y="173"/>
                </a:cubicBezTo>
                <a:cubicBezTo>
                  <a:pt x="137" y="171"/>
                  <a:pt x="144" y="173"/>
                  <a:pt x="146" y="178"/>
                </a:cubicBezTo>
                <a:cubicBezTo>
                  <a:pt x="148" y="183"/>
                  <a:pt x="147" y="189"/>
                  <a:pt x="142" y="192"/>
                </a:cubicBezTo>
                <a:cubicBezTo>
                  <a:pt x="147" y="195"/>
                  <a:pt x="148" y="200"/>
                  <a:pt x="146" y="205"/>
                </a:cubicBezTo>
                <a:close/>
                <a:moveTo>
                  <a:pt x="213" y="382"/>
                </a:moveTo>
                <a:cubicBezTo>
                  <a:pt x="211" y="385"/>
                  <a:pt x="207" y="387"/>
                  <a:pt x="203" y="387"/>
                </a:cubicBezTo>
                <a:cubicBezTo>
                  <a:pt x="201" y="387"/>
                  <a:pt x="200" y="387"/>
                  <a:pt x="198" y="386"/>
                </a:cubicBezTo>
                <a:cubicBezTo>
                  <a:pt x="164" y="368"/>
                  <a:pt x="164" y="368"/>
                  <a:pt x="164" y="368"/>
                </a:cubicBezTo>
                <a:cubicBezTo>
                  <a:pt x="159" y="365"/>
                  <a:pt x="157" y="359"/>
                  <a:pt x="160" y="354"/>
                </a:cubicBezTo>
                <a:cubicBezTo>
                  <a:pt x="163" y="348"/>
                  <a:pt x="169" y="346"/>
                  <a:pt x="175" y="349"/>
                </a:cubicBezTo>
                <a:cubicBezTo>
                  <a:pt x="208" y="367"/>
                  <a:pt x="208" y="367"/>
                  <a:pt x="208" y="367"/>
                </a:cubicBezTo>
                <a:cubicBezTo>
                  <a:pt x="213" y="370"/>
                  <a:pt x="215" y="377"/>
                  <a:pt x="213" y="382"/>
                </a:cubicBezTo>
                <a:close/>
                <a:moveTo>
                  <a:pt x="280" y="406"/>
                </a:moveTo>
                <a:cubicBezTo>
                  <a:pt x="260" y="415"/>
                  <a:pt x="260" y="415"/>
                  <a:pt x="260" y="415"/>
                </a:cubicBezTo>
                <a:cubicBezTo>
                  <a:pt x="260" y="415"/>
                  <a:pt x="260" y="415"/>
                  <a:pt x="260" y="415"/>
                </a:cubicBezTo>
                <a:cubicBezTo>
                  <a:pt x="259" y="415"/>
                  <a:pt x="257" y="416"/>
                  <a:pt x="256" y="416"/>
                </a:cubicBezTo>
                <a:cubicBezTo>
                  <a:pt x="254" y="416"/>
                  <a:pt x="252" y="415"/>
                  <a:pt x="251" y="414"/>
                </a:cubicBezTo>
                <a:cubicBezTo>
                  <a:pt x="232" y="404"/>
                  <a:pt x="232" y="404"/>
                  <a:pt x="232" y="404"/>
                </a:cubicBezTo>
                <a:cubicBezTo>
                  <a:pt x="227" y="401"/>
                  <a:pt x="225" y="395"/>
                  <a:pt x="227" y="390"/>
                </a:cubicBezTo>
                <a:cubicBezTo>
                  <a:pt x="230" y="385"/>
                  <a:pt x="237" y="383"/>
                  <a:pt x="242" y="385"/>
                </a:cubicBezTo>
                <a:cubicBezTo>
                  <a:pt x="245" y="387"/>
                  <a:pt x="245" y="387"/>
                  <a:pt x="245" y="387"/>
                </a:cubicBezTo>
                <a:cubicBezTo>
                  <a:pt x="245" y="384"/>
                  <a:pt x="245" y="384"/>
                  <a:pt x="245" y="384"/>
                </a:cubicBezTo>
                <a:cubicBezTo>
                  <a:pt x="245" y="378"/>
                  <a:pt x="250" y="373"/>
                  <a:pt x="256" y="373"/>
                </a:cubicBezTo>
                <a:cubicBezTo>
                  <a:pt x="262" y="373"/>
                  <a:pt x="266" y="378"/>
                  <a:pt x="266" y="384"/>
                </a:cubicBezTo>
                <a:cubicBezTo>
                  <a:pt x="266" y="388"/>
                  <a:pt x="266" y="388"/>
                  <a:pt x="266" y="388"/>
                </a:cubicBezTo>
                <a:cubicBezTo>
                  <a:pt x="271" y="386"/>
                  <a:pt x="271" y="386"/>
                  <a:pt x="271" y="386"/>
                </a:cubicBezTo>
                <a:cubicBezTo>
                  <a:pt x="276" y="384"/>
                  <a:pt x="282" y="386"/>
                  <a:pt x="285" y="392"/>
                </a:cubicBezTo>
                <a:cubicBezTo>
                  <a:pt x="287" y="397"/>
                  <a:pt x="285" y="403"/>
                  <a:pt x="280" y="406"/>
                </a:cubicBezTo>
                <a:close/>
                <a:moveTo>
                  <a:pt x="245" y="352"/>
                </a:moveTo>
                <a:cubicBezTo>
                  <a:pt x="245" y="320"/>
                  <a:pt x="245" y="320"/>
                  <a:pt x="245" y="320"/>
                </a:cubicBezTo>
                <a:cubicBezTo>
                  <a:pt x="245" y="314"/>
                  <a:pt x="250" y="309"/>
                  <a:pt x="256" y="309"/>
                </a:cubicBezTo>
                <a:cubicBezTo>
                  <a:pt x="262" y="309"/>
                  <a:pt x="266" y="314"/>
                  <a:pt x="266" y="320"/>
                </a:cubicBezTo>
                <a:cubicBezTo>
                  <a:pt x="266" y="352"/>
                  <a:pt x="266" y="352"/>
                  <a:pt x="266" y="352"/>
                </a:cubicBezTo>
                <a:cubicBezTo>
                  <a:pt x="266" y="358"/>
                  <a:pt x="262" y="362"/>
                  <a:pt x="256" y="362"/>
                </a:cubicBezTo>
                <a:cubicBezTo>
                  <a:pt x="250" y="362"/>
                  <a:pt x="245" y="358"/>
                  <a:pt x="245" y="352"/>
                </a:cubicBezTo>
                <a:close/>
                <a:moveTo>
                  <a:pt x="280" y="256"/>
                </a:moveTo>
                <a:cubicBezTo>
                  <a:pt x="266" y="262"/>
                  <a:pt x="266" y="262"/>
                  <a:pt x="266" y="262"/>
                </a:cubicBezTo>
                <a:cubicBezTo>
                  <a:pt x="266" y="277"/>
                  <a:pt x="266" y="277"/>
                  <a:pt x="266" y="277"/>
                </a:cubicBezTo>
                <a:cubicBezTo>
                  <a:pt x="266" y="283"/>
                  <a:pt x="262" y="288"/>
                  <a:pt x="256" y="288"/>
                </a:cubicBezTo>
                <a:cubicBezTo>
                  <a:pt x="250" y="288"/>
                  <a:pt x="245" y="283"/>
                  <a:pt x="245" y="277"/>
                </a:cubicBezTo>
                <a:cubicBezTo>
                  <a:pt x="245" y="262"/>
                  <a:pt x="245" y="262"/>
                  <a:pt x="245" y="262"/>
                </a:cubicBezTo>
                <a:cubicBezTo>
                  <a:pt x="232" y="256"/>
                  <a:pt x="232" y="256"/>
                  <a:pt x="232" y="256"/>
                </a:cubicBezTo>
                <a:cubicBezTo>
                  <a:pt x="226" y="254"/>
                  <a:pt x="224" y="248"/>
                  <a:pt x="227" y="242"/>
                </a:cubicBezTo>
                <a:cubicBezTo>
                  <a:pt x="229" y="237"/>
                  <a:pt x="235" y="235"/>
                  <a:pt x="241" y="237"/>
                </a:cubicBezTo>
                <a:cubicBezTo>
                  <a:pt x="256" y="244"/>
                  <a:pt x="256" y="244"/>
                  <a:pt x="256" y="244"/>
                </a:cubicBezTo>
                <a:cubicBezTo>
                  <a:pt x="271" y="237"/>
                  <a:pt x="271" y="237"/>
                  <a:pt x="271" y="237"/>
                </a:cubicBezTo>
                <a:cubicBezTo>
                  <a:pt x="276" y="235"/>
                  <a:pt x="282" y="237"/>
                  <a:pt x="285" y="242"/>
                </a:cubicBezTo>
                <a:cubicBezTo>
                  <a:pt x="287" y="248"/>
                  <a:pt x="285" y="254"/>
                  <a:pt x="280" y="256"/>
                </a:cubicBezTo>
                <a:close/>
                <a:moveTo>
                  <a:pt x="285" y="141"/>
                </a:moveTo>
                <a:cubicBezTo>
                  <a:pt x="283" y="145"/>
                  <a:pt x="279" y="147"/>
                  <a:pt x="275" y="147"/>
                </a:cubicBezTo>
                <a:cubicBezTo>
                  <a:pt x="274" y="147"/>
                  <a:pt x="272" y="147"/>
                  <a:pt x="271" y="146"/>
                </a:cubicBezTo>
                <a:cubicBezTo>
                  <a:pt x="256" y="139"/>
                  <a:pt x="256" y="139"/>
                  <a:pt x="256" y="139"/>
                </a:cubicBezTo>
                <a:cubicBezTo>
                  <a:pt x="241" y="146"/>
                  <a:pt x="241" y="146"/>
                  <a:pt x="241" y="146"/>
                </a:cubicBezTo>
                <a:cubicBezTo>
                  <a:pt x="235" y="149"/>
                  <a:pt x="229" y="146"/>
                  <a:pt x="227" y="141"/>
                </a:cubicBezTo>
                <a:cubicBezTo>
                  <a:pt x="224" y="136"/>
                  <a:pt x="226" y="129"/>
                  <a:pt x="232" y="127"/>
                </a:cubicBezTo>
                <a:cubicBezTo>
                  <a:pt x="251" y="118"/>
                  <a:pt x="251" y="118"/>
                  <a:pt x="251" y="118"/>
                </a:cubicBezTo>
                <a:cubicBezTo>
                  <a:pt x="254" y="117"/>
                  <a:pt x="257" y="117"/>
                  <a:pt x="260" y="118"/>
                </a:cubicBezTo>
                <a:cubicBezTo>
                  <a:pt x="280" y="127"/>
                  <a:pt x="280" y="127"/>
                  <a:pt x="280" y="127"/>
                </a:cubicBezTo>
                <a:cubicBezTo>
                  <a:pt x="285" y="129"/>
                  <a:pt x="287" y="136"/>
                  <a:pt x="285" y="141"/>
                </a:cubicBezTo>
                <a:close/>
                <a:moveTo>
                  <a:pt x="346" y="375"/>
                </a:moveTo>
                <a:cubicBezTo>
                  <a:pt x="313" y="390"/>
                  <a:pt x="313" y="390"/>
                  <a:pt x="313" y="390"/>
                </a:cubicBezTo>
                <a:cubicBezTo>
                  <a:pt x="311" y="391"/>
                  <a:pt x="310" y="391"/>
                  <a:pt x="308" y="391"/>
                </a:cubicBezTo>
                <a:cubicBezTo>
                  <a:pt x="304" y="391"/>
                  <a:pt x="300" y="389"/>
                  <a:pt x="299" y="385"/>
                </a:cubicBezTo>
                <a:cubicBezTo>
                  <a:pt x="296" y="380"/>
                  <a:pt x="299" y="373"/>
                  <a:pt x="304" y="371"/>
                </a:cubicBezTo>
                <a:cubicBezTo>
                  <a:pt x="337" y="356"/>
                  <a:pt x="337" y="356"/>
                  <a:pt x="337" y="356"/>
                </a:cubicBezTo>
                <a:cubicBezTo>
                  <a:pt x="343" y="353"/>
                  <a:pt x="349" y="355"/>
                  <a:pt x="351" y="361"/>
                </a:cubicBezTo>
                <a:cubicBezTo>
                  <a:pt x="354" y="366"/>
                  <a:pt x="351" y="373"/>
                  <a:pt x="346" y="375"/>
                </a:cubicBezTo>
                <a:close/>
                <a:moveTo>
                  <a:pt x="346" y="226"/>
                </a:moveTo>
                <a:cubicBezTo>
                  <a:pt x="313" y="241"/>
                  <a:pt x="313" y="241"/>
                  <a:pt x="313" y="241"/>
                </a:cubicBezTo>
                <a:cubicBezTo>
                  <a:pt x="311" y="242"/>
                  <a:pt x="310" y="242"/>
                  <a:pt x="308" y="242"/>
                </a:cubicBezTo>
                <a:cubicBezTo>
                  <a:pt x="304" y="242"/>
                  <a:pt x="300" y="240"/>
                  <a:pt x="299" y="236"/>
                </a:cubicBezTo>
                <a:cubicBezTo>
                  <a:pt x="296" y="230"/>
                  <a:pt x="299" y="224"/>
                  <a:pt x="304" y="222"/>
                </a:cubicBezTo>
                <a:cubicBezTo>
                  <a:pt x="337" y="206"/>
                  <a:pt x="337" y="206"/>
                  <a:pt x="337" y="206"/>
                </a:cubicBezTo>
                <a:cubicBezTo>
                  <a:pt x="343" y="204"/>
                  <a:pt x="349" y="206"/>
                  <a:pt x="351" y="212"/>
                </a:cubicBezTo>
                <a:cubicBezTo>
                  <a:pt x="354" y="217"/>
                  <a:pt x="351" y="223"/>
                  <a:pt x="346" y="226"/>
                </a:cubicBezTo>
                <a:close/>
                <a:moveTo>
                  <a:pt x="351" y="172"/>
                </a:moveTo>
                <a:cubicBezTo>
                  <a:pt x="350" y="176"/>
                  <a:pt x="346" y="178"/>
                  <a:pt x="342" y="178"/>
                </a:cubicBezTo>
                <a:cubicBezTo>
                  <a:pt x="340" y="178"/>
                  <a:pt x="339" y="178"/>
                  <a:pt x="337" y="177"/>
                </a:cubicBezTo>
                <a:cubicBezTo>
                  <a:pt x="304" y="162"/>
                  <a:pt x="304" y="162"/>
                  <a:pt x="304" y="162"/>
                </a:cubicBezTo>
                <a:cubicBezTo>
                  <a:pt x="299" y="159"/>
                  <a:pt x="296" y="153"/>
                  <a:pt x="299" y="148"/>
                </a:cubicBezTo>
                <a:cubicBezTo>
                  <a:pt x="301" y="142"/>
                  <a:pt x="307" y="140"/>
                  <a:pt x="313" y="142"/>
                </a:cubicBezTo>
                <a:cubicBezTo>
                  <a:pt x="346" y="158"/>
                  <a:pt x="346" y="158"/>
                  <a:pt x="346" y="158"/>
                </a:cubicBezTo>
                <a:cubicBezTo>
                  <a:pt x="351" y="160"/>
                  <a:pt x="354" y="166"/>
                  <a:pt x="351" y="172"/>
                </a:cubicBezTo>
                <a:close/>
                <a:moveTo>
                  <a:pt x="405" y="341"/>
                </a:moveTo>
                <a:cubicBezTo>
                  <a:pt x="405" y="345"/>
                  <a:pt x="403" y="349"/>
                  <a:pt x="399" y="351"/>
                </a:cubicBezTo>
                <a:cubicBezTo>
                  <a:pt x="379" y="360"/>
                  <a:pt x="379" y="360"/>
                  <a:pt x="379" y="360"/>
                </a:cubicBezTo>
                <a:cubicBezTo>
                  <a:pt x="378" y="360"/>
                  <a:pt x="376" y="361"/>
                  <a:pt x="375" y="361"/>
                </a:cubicBezTo>
                <a:cubicBezTo>
                  <a:pt x="371" y="361"/>
                  <a:pt x="367" y="358"/>
                  <a:pt x="365" y="354"/>
                </a:cubicBezTo>
                <a:cubicBezTo>
                  <a:pt x="363" y="349"/>
                  <a:pt x="365" y="343"/>
                  <a:pt x="370" y="340"/>
                </a:cubicBezTo>
                <a:cubicBezTo>
                  <a:pt x="384" y="334"/>
                  <a:pt x="384" y="334"/>
                  <a:pt x="384" y="334"/>
                </a:cubicBezTo>
                <a:cubicBezTo>
                  <a:pt x="384" y="320"/>
                  <a:pt x="384" y="320"/>
                  <a:pt x="384" y="320"/>
                </a:cubicBezTo>
                <a:cubicBezTo>
                  <a:pt x="384" y="314"/>
                  <a:pt x="388" y="309"/>
                  <a:pt x="394" y="309"/>
                </a:cubicBezTo>
                <a:cubicBezTo>
                  <a:pt x="400" y="309"/>
                  <a:pt x="405" y="314"/>
                  <a:pt x="405" y="320"/>
                </a:cubicBezTo>
                <a:lnTo>
                  <a:pt x="405" y="341"/>
                </a:lnTo>
                <a:close/>
                <a:moveTo>
                  <a:pt x="405" y="288"/>
                </a:moveTo>
                <a:cubicBezTo>
                  <a:pt x="405" y="294"/>
                  <a:pt x="400" y="298"/>
                  <a:pt x="394" y="298"/>
                </a:cubicBezTo>
                <a:cubicBezTo>
                  <a:pt x="388" y="298"/>
                  <a:pt x="384" y="294"/>
                  <a:pt x="384" y="288"/>
                </a:cubicBezTo>
                <a:cubicBezTo>
                  <a:pt x="384" y="256"/>
                  <a:pt x="384" y="256"/>
                  <a:pt x="384" y="256"/>
                </a:cubicBezTo>
                <a:cubicBezTo>
                  <a:pt x="384" y="250"/>
                  <a:pt x="388" y="245"/>
                  <a:pt x="394" y="245"/>
                </a:cubicBezTo>
                <a:cubicBezTo>
                  <a:pt x="400" y="245"/>
                  <a:pt x="405" y="250"/>
                  <a:pt x="405" y="256"/>
                </a:cubicBezTo>
                <a:lnTo>
                  <a:pt x="405" y="288"/>
                </a:lnTo>
                <a:close/>
                <a:moveTo>
                  <a:pt x="405" y="213"/>
                </a:moveTo>
                <a:cubicBezTo>
                  <a:pt x="405" y="219"/>
                  <a:pt x="400" y="224"/>
                  <a:pt x="394" y="224"/>
                </a:cubicBezTo>
                <a:cubicBezTo>
                  <a:pt x="388" y="224"/>
                  <a:pt x="384" y="219"/>
                  <a:pt x="384" y="213"/>
                </a:cubicBezTo>
                <a:cubicBezTo>
                  <a:pt x="384" y="208"/>
                  <a:pt x="384" y="208"/>
                  <a:pt x="384" y="208"/>
                </a:cubicBezTo>
                <a:cubicBezTo>
                  <a:pt x="379" y="210"/>
                  <a:pt x="379" y="210"/>
                  <a:pt x="379" y="210"/>
                </a:cubicBezTo>
                <a:cubicBezTo>
                  <a:pt x="378" y="211"/>
                  <a:pt x="376" y="211"/>
                  <a:pt x="375" y="211"/>
                </a:cubicBezTo>
                <a:cubicBezTo>
                  <a:pt x="371" y="211"/>
                  <a:pt x="367" y="209"/>
                  <a:pt x="365" y="205"/>
                </a:cubicBezTo>
                <a:cubicBezTo>
                  <a:pt x="363" y="200"/>
                  <a:pt x="365" y="195"/>
                  <a:pt x="369" y="192"/>
                </a:cubicBezTo>
                <a:cubicBezTo>
                  <a:pt x="365" y="189"/>
                  <a:pt x="363" y="183"/>
                  <a:pt x="365" y="178"/>
                </a:cubicBezTo>
                <a:cubicBezTo>
                  <a:pt x="368" y="173"/>
                  <a:pt x="374" y="171"/>
                  <a:pt x="379" y="173"/>
                </a:cubicBezTo>
                <a:cubicBezTo>
                  <a:pt x="399" y="182"/>
                  <a:pt x="399" y="182"/>
                  <a:pt x="399" y="182"/>
                </a:cubicBezTo>
                <a:cubicBezTo>
                  <a:pt x="403" y="184"/>
                  <a:pt x="405" y="188"/>
                  <a:pt x="405" y="192"/>
                </a:cubicBezTo>
                <a:lnTo>
                  <a:pt x="405" y="213"/>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Open Sans"/>
              <a:ea typeface="+mn-ea"/>
              <a:cs typeface="+mn-cs"/>
            </a:endParaRPr>
          </a:p>
        </p:txBody>
      </p:sp>
      <p:grpSp>
        <p:nvGrpSpPr>
          <p:cNvPr id="42" name="Group 674">
            <a:extLst>
              <a:ext uri="{FF2B5EF4-FFF2-40B4-BE49-F238E27FC236}">
                <a16:creationId xmlns:a16="http://schemas.microsoft.com/office/drawing/2014/main" id="{DA05E741-6AB8-47EE-B01F-DA860C002011}"/>
              </a:ext>
            </a:extLst>
          </p:cNvPr>
          <p:cNvGrpSpPr>
            <a:grpSpLocks noChangeAspect="1"/>
          </p:cNvGrpSpPr>
          <p:nvPr/>
        </p:nvGrpSpPr>
        <p:grpSpPr bwMode="auto">
          <a:xfrm>
            <a:off x="8402262" y="4801550"/>
            <a:ext cx="307521" cy="307530"/>
            <a:chOff x="1549" y="2327"/>
            <a:chExt cx="340" cy="340"/>
          </a:xfrm>
          <a:solidFill>
            <a:srgbClr val="92D050"/>
          </a:solidFill>
        </p:grpSpPr>
        <p:sp>
          <p:nvSpPr>
            <p:cNvPr id="43" name="Freeform 675">
              <a:extLst>
                <a:ext uri="{FF2B5EF4-FFF2-40B4-BE49-F238E27FC236}">
                  <a16:creationId xmlns:a16="http://schemas.microsoft.com/office/drawing/2014/main" id="{8340025F-6F01-4F46-A1DF-C9A46F09EE32}"/>
                </a:ext>
              </a:extLst>
            </p:cNvPr>
            <p:cNvSpPr>
              <a:spLocks/>
            </p:cNvSpPr>
            <p:nvPr/>
          </p:nvSpPr>
          <p:spPr bwMode="auto">
            <a:xfrm>
              <a:off x="1708" y="2565"/>
              <a:ext cx="21" cy="24"/>
            </a:xfrm>
            <a:custGeom>
              <a:avLst/>
              <a:gdLst>
                <a:gd name="T0" fmla="*/ 0 w 21"/>
                <a:gd name="T1" fmla="*/ 24 h 24"/>
                <a:gd name="T2" fmla="*/ 21 w 21"/>
                <a:gd name="T3" fmla="*/ 24 h 24"/>
                <a:gd name="T4" fmla="*/ 11 w 21"/>
                <a:gd name="T5" fmla="*/ 0 h 24"/>
                <a:gd name="T6" fmla="*/ 0 w 21"/>
                <a:gd name="T7" fmla="*/ 24 h 24"/>
              </a:gdLst>
              <a:ahLst/>
              <a:cxnLst>
                <a:cxn ang="0">
                  <a:pos x="T0" y="T1"/>
                </a:cxn>
                <a:cxn ang="0">
                  <a:pos x="T2" y="T3"/>
                </a:cxn>
                <a:cxn ang="0">
                  <a:pos x="T4" y="T5"/>
                </a:cxn>
                <a:cxn ang="0">
                  <a:pos x="T6" y="T7"/>
                </a:cxn>
              </a:cxnLst>
              <a:rect l="0" t="0" r="r" b="b"/>
              <a:pathLst>
                <a:path w="21" h="24">
                  <a:moveTo>
                    <a:pt x="0" y="24"/>
                  </a:moveTo>
                  <a:lnTo>
                    <a:pt x="21" y="24"/>
                  </a:lnTo>
                  <a:lnTo>
                    <a:pt x="11"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Open Sans"/>
                <a:ea typeface="+mn-ea"/>
                <a:cs typeface="+mn-cs"/>
              </a:endParaRPr>
            </a:p>
          </p:txBody>
        </p:sp>
        <p:sp>
          <p:nvSpPr>
            <p:cNvPr id="44" name="Freeform 676">
              <a:extLst>
                <a:ext uri="{FF2B5EF4-FFF2-40B4-BE49-F238E27FC236}">
                  <a16:creationId xmlns:a16="http://schemas.microsoft.com/office/drawing/2014/main" id="{945C3035-21A9-43E0-AD2F-F16B5535920A}"/>
                </a:ext>
              </a:extLst>
            </p:cNvPr>
            <p:cNvSpPr>
              <a:spLocks/>
            </p:cNvSpPr>
            <p:nvPr/>
          </p:nvSpPr>
          <p:spPr bwMode="auto">
            <a:xfrm>
              <a:off x="1628" y="2439"/>
              <a:ext cx="48" cy="75"/>
            </a:xfrm>
            <a:custGeom>
              <a:avLst/>
              <a:gdLst>
                <a:gd name="T0" fmla="*/ 15 w 73"/>
                <a:gd name="T1" fmla="*/ 9 h 114"/>
                <a:gd name="T2" fmla="*/ 42 w 73"/>
                <a:gd name="T3" fmla="*/ 89 h 114"/>
                <a:gd name="T4" fmla="*/ 73 w 73"/>
                <a:gd name="T5" fmla="*/ 114 h 114"/>
                <a:gd name="T6" fmla="*/ 53 w 73"/>
                <a:gd name="T7" fmla="*/ 5 h 114"/>
                <a:gd name="T8" fmla="*/ 15 w 73"/>
                <a:gd name="T9" fmla="*/ 9 h 114"/>
              </a:gdLst>
              <a:ahLst/>
              <a:cxnLst>
                <a:cxn ang="0">
                  <a:pos x="T0" y="T1"/>
                </a:cxn>
                <a:cxn ang="0">
                  <a:pos x="T2" y="T3"/>
                </a:cxn>
                <a:cxn ang="0">
                  <a:pos x="T4" y="T5"/>
                </a:cxn>
                <a:cxn ang="0">
                  <a:pos x="T6" y="T7"/>
                </a:cxn>
                <a:cxn ang="0">
                  <a:pos x="T8" y="T9"/>
                </a:cxn>
              </a:cxnLst>
              <a:rect l="0" t="0" r="r" b="b"/>
              <a:pathLst>
                <a:path w="73" h="114">
                  <a:moveTo>
                    <a:pt x="15" y="9"/>
                  </a:moveTo>
                  <a:cubicBezTo>
                    <a:pt x="0" y="25"/>
                    <a:pt x="13" y="62"/>
                    <a:pt x="42" y="89"/>
                  </a:cubicBezTo>
                  <a:cubicBezTo>
                    <a:pt x="52" y="98"/>
                    <a:pt x="62" y="107"/>
                    <a:pt x="73" y="114"/>
                  </a:cubicBezTo>
                  <a:cubicBezTo>
                    <a:pt x="61" y="81"/>
                    <a:pt x="55" y="40"/>
                    <a:pt x="53" y="5"/>
                  </a:cubicBezTo>
                  <a:cubicBezTo>
                    <a:pt x="36" y="0"/>
                    <a:pt x="22" y="2"/>
                    <a:pt x="1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Open Sans"/>
                <a:ea typeface="+mn-ea"/>
                <a:cs typeface="+mn-cs"/>
              </a:endParaRPr>
            </a:p>
          </p:txBody>
        </p:sp>
        <p:sp>
          <p:nvSpPr>
            <p:cNvPr id="45" name="Freeform 677">
              <a:extLst>
                <a:ext uri="{FF2B5EF4-FFF2-40B4-BE49-F238E27FC236}">
                  <a16:creationId xmlns:a16="http://schemas.microsoft.com/office/drawing/2014/main" id="{76C59883-87E4-47ED-AECC-57A123145897}"/>
                </a:ext>
              </a:extLst>
            </p:cNvPr>
            <p:cNvSpPr>
              <a:spLocks/>
            </p:cNvSpPr>
            <p:nvPr/>
          </p:nvSpPr>
          <p:spPr bwMode="auto">
            <a:xfrm>
              <a:off x="1676" y="2405"/>
              <a:ext cx="85" cy="134"/>
            </a:xfrm>
            <a:custGeom>
              <a:avLst/>
              <a:gdLst>
                <a:gd name="T0" fmla="*/ 129 w 129"/>
                <a:gd name="T1" fmla="*/ 0 h 203"/>
                <a:gd name="T2" fmla="*/ 0 w 129"/>
                <a:gd name="T3" fmla="*/ 0 h 203"/>
                <a:gd name="T4" fmla="*/ 40 w 129"/>
                <a:gd name="T5" fmla="*/ 192 h 203"/>
                <a:gd name="T6" fmla="*/ 65 w 129"/>
                <a:gd name="T7" fmla="*/ 203 h 203"/>
                <a:gd name="T8" fmla="*/ 89 w 129"/>
                <a:gd name="T9" fmla="*/ 192 h 203"/>
                <a:gd name="T10" fmla="*/ 129 w 129"/>
                <a:gd name="T11" fmla="*/ 0 h 203"/>
              </a:gdLst>
              <a:ahLst/>
              <a:cxnLst>
                <a:cxn ang="0">
                  <a:pos x="T0" y="T1"/>
                </a:cxn>
                <a:cxn ang="0">
                  <a:pos x="T2" y="T3"/>
                </a:cxn>
                <a:cxn ang="0">
                  <a:pos x="T4" y="T5"/>
                </a:cxn>
                <a:cxn ang="0">
                  <a:pos x="T6" y="T7"/>
                </a:cxn>
                <a:cxn ang="0">
                  <a:pos x="T8" y="T9"/>
                </a:cxn>
                <a:cxn ang="0">
                  <a:pos x="T10" y="T11"/>
                </a:cxn>
              </a:cxnLst>
              <a:rect l="0" t="0" r="r" b="b"/>
              <a:pathLst>
                <a:path w="129" h="203">
                  <a:moveTo>
                    <a:pt x="129" y="0"/>
                  </a:moveTo>
                  <a:cubicBezTo>
                    <a:pt x="0" y="0"/>
                    <a:pt x="0" y="0"/>
                    <a:pt x="0" y="0"/>
                  </a:cubicBezTo>
                  <a:cubicBezTo>
                    <a:pt x="0" y="49"/>
                    <a:pt x="6" y="156"/>
                    <a:pt x="40" y="192"/>
                  </a:cubicBezTo>
                  <a:cubicBezTo>
                    <a:pt x="47" y="199"/>
                    <a:pt x="55" y="203"/>
                    <a:pt x="65" y="203"/>
                  </a:cubicBezTo>
                  <a:cubicBezTo>
                    <a:pt x="74" y="203"/>
                    <a:pt x="82" y="199"/>
                    <a:pt x="89" y="192"/>
                  </a:cubicBezTo>
                  <a:cubicBezTo>
                    <a:pt x="124" y="156"/>
                    <a:pt x="129" y="49"/>
                    <a:pt x="1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Open Sans"/>
                <a:ea typeface="+mn-ea"/>
                <a:cs typeface="+mn-cs"/>
              </a:endParaRPr>
            </a:p>
          </p:txBody>
        </p:sp>
        <p:sp>
          <p:nvSpPr>
            <p:cNvPr id="46" name="Freeform 678">
              <a:extLst>
                <a:ext uri="{FF2B5EF4-FFF2-40B4-BE49-F238E27FC236}">
                  <a16:creationId xmlns:a16="http://schemas.microsoft.com/office/drawing/2014/main" id="{0D7158A2-7D08-4336-A02E-DD249AA8C244}"/>
                </a:ext>
              </a:extLst>
            </p:cNvPr>
            <p:cNvSpPr>
              <a:spLocks noEditPoints="1"/>
            </p:cNvSpPr>
            <p:nvPr/>
          </p:nvSpPr>
          <p:spPr bwMode="auto">
            <a:xfrm>
              <a:off x="1549" y="232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65 w 512"/>
                <a:gd name="T11" fmla="*/ 273 h 512"/>
                <a:gd name="T12" fmla="*/ 312 w 512"/>
                <a:gd name="T13" fmla="*/ 309 h 512"/>
                <a:gd name="T14" fmla="*/ 309 w 512"/>
                <a:gd name="T15" fmla="*/ 309 h 512"/>
                <a:gd name="T16" fmla="*/ 307 w 512"/>
                <a:gd name="T17" fmla="*/ 309 h 512"/>
                <a:gd name="T18" fmla="*/ 296 w 512"/>
                <a:gd name="T19" fmla="*/ 323 h 512"/>
                <a:gd name="T20" fmla="*/ 271 w 512"/>
                <a:gd name="T21" fmla="*/ 339 h 512"/>
                <a:gd name="T22" fmla="*/ 297 w 512"/>
                <a:gd name="T23" fmla="*/ 401 h 512"/>
                <a:gd name="T24" fmla="*/ 297 w 512"/>
                <a:gd name="T25" fmla="*/ 411 h 512"/>
                <a:gd name="T26" fmla="*/ 288 w 512"/>
                <a:gd name="T27" fmla="*/ 416 h 512"/>
                <a:gd name="T28" fmla="*/ 224 w 512"/>
                <a:gd name="T29" fmla="*/ 416 h 512"/>
                <a:gd name="T30" fmla="*/ 215 w 512"/>
                <a:gd name="T31" fmla="*/ 411 h 512"/>
                <a:gd name="T32" fmla="*/ 214 w 512"/>
                <a:gd name="T33" fmla="*/ 401 h 512"/>
                <a:gd name="T34" fmla="*/ 241 w 512"/>
                <a:gd name="T35" fmla="*/ 339 h 512"/>
                <a:gd name="T36" fmla="*/ 216 w 512"/>
                <a:gd name="T37" fmla="*/ 323 h 512"/>
                <a:gd name="T38" fmla="*/ 204 w 512"/>
                <a:gd name="T39" fmla="*/ 309 h 512"/>
                <a:gd name="T40" fmla="*/ 202 w 512"/>
                <a:gd name="T41" fmla="*/ 309 h 512"/>
                <a:gd name="T42" fmla="*/ 199 w 512"/>
                <a:gd name="T43" fmla="*/ 309 h 512"/>
                <a:gd name="T44" fmla="*/ 147 w 512"/>
                <a:gd name="T45" fmla="*/ 273 h 512"/>
                <a:gd name="T46" fmla="*/ 118 w 512"/>
                <a:gd name="T47" fmla="*/ 163 h 512"/>
                <a:gd name="T48" fmla="*/ 171 w 512"/>
                <a:gd name="T49" fmla="*/ 151 h 512"/>
                <a:gd name="T50" fmla="*/ 170 w 512"/>
                <a:gd name="T51" fmla="*/ 106 h 512"/>
                <a:gd name="T52" fmla="*/ 181 w 512"/>
                <a:gd name="T53" fmla="*/ 96 h 512"/>
                <a:gd name="T54" fmla="*/ 330 w 512"/>
                <a:gd name="T55" fmla="*/ 96 h 512"/>
                <a:gd name="T56" fmla="*/ 341 w 512"/>
                <a:gd name="T57" fmla="*/ 106 h 512"/>
                <a:gd name="T58" fmla="*/ 341 w 512"/>
                <a:gd name="T59" fmla="*/ 151 h 512"/>
                <a:gd name="T60" fmla="*/ 393 w 512"/>
                <a:gd name="T61" fmla="*/ 163 h 512"/>
                <a:gd name="T62" fmla="*/ 365 w 512"/>
                <a:gd name="T63" fmla="*/ 2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5" y="273"/>
                  </a:moveTo>
                  <a:cubicBezTo>
                    <a:pt x="349" y="287"/>
                    <a:pt x="331" y="303"/>
                    <a:pt x="312" y="309"/>
                  </a:cubicBezTo>
                  <a:cubicBezTo>
                    <a:pt x="311" y="309"/>
                    <a:pt x="310" y="309"/>
                    <a:pt x="309" y="309"/>
                  </a:cubicBezTo>
                  <a:cubicBezTo>
                    <a:pt x="308" y="309"/>
                    <a:pt x="308" y="309"/>
                    <a:pt x="307" y="309"/>
                  </a:cubicBezTo>
                  <a:cubicBezTo>
                    <a:pt x="304" y="314"/>
                    <a:pt x="300" y="319"/>
                    <a:pt x="296" y="323"/>
                  </a:cubicBezTo>
                  <a:cubicBezTo>
                    <a:pt x="288" y="331"/>
                    <a:pt x="280" y="336"/>
                    <a:pt x="271" y="339"/>
                  </a:cubicBezTo>
                  <a:cubicBezTo>
                    <a:pt x="297" y="401"/>
                    <a:pt x="297" y="401"/>
                    <a:pt x="297" y="401"/>
                  </a:cubicBezTo>
                  <a:cubicBezTo>
                    <a:pt x="299" y="404"/>
                    <a:pt x="299" y="408"/>
                    <a:pt x="297" y="411"/>
                  </a:cubicBezTo>
                  <a:cubicBezTo>
                    <a:pt x="295" y="414"/>
                    <a:pt x="291" y="416"/>
                    <a:pt x="288" y="416"/>
                  </a:cubicBezTo>
                  <a:cubicBezTo>
                    <a:pt x="224" y="416"/>
                    <a:pt x="224" y="416"/>
                    <a:pt x="224" y="416"/>
                  </a:cubicBezTo>
                  <a:cubicBezTo>
                    <a:pt x="220" y="416"/>
                    <a:pt x="217" y="414"/>
                    <a:pt x="215" y="411"/>
                  </a:cubicBezTo>
                  <a:cubicBezTo>
                    <a:pt x="213" y="408"/>
                    <a:pt x="212" y="404"/>
                    <a:pt x="214" y="401"/>
                  </a:cubicBezTo>
                  <a:cubicBezTo>
                    <a:pt x="241" y="339"/>
                    <a:pt x="241" y="339"/>
                    <a:pt x="241" y="339"/>
                  </a:cubicBezTo>
                  <a:cubicBezTo>
                    <a:pt x="231" y="336"/>
                    <a:pt x="223" y="331"/>
                    <a:pt x="216" y="323"/>
                  </a:cubicBezTo>
                  <a:cubicBezTo>
                    <a:pt x="212" y="319"/>
                    <a:pt x="208" y="314"/>
                    <a:pt x="204" y="309"/>
                  </a:cubicBezTo>
                  <a:cubicBezTo>
                    <a:pt x="204" y="309"/>
                    <a:pt x="203" y="309"/>
                    <a:pt x="202" y="309"/>
                  </a:cubicBezTo>
                  <a:cubicBezTo>
                    <a:pt x="201" y="309"/>
                    <a:pt x="200" y="309"/>
                    <a:pt x="199" y="309"/>
                  </a:cubicBezTo>
                  <a:cubicBezTo>
                    <a:pt x="180" y="303"/>
                    <a:pt x="162" y="287"/>
                    <a:pt x="147" y="273"/>
                  </a:cubicBezTo>
                  <a:cubicBezTo>
                    <a:pt x="107" y="236"/>
                    <a:pt x="95" y="188"/>
                    <a:pt x="118" y="163"/>
                  </a:cubicBezTo>
                  <a:cubicBezTo>
                    <a:pt x="130" y="150"/>
                    <a:pt x="149" y="146"/>
                    <a:pt x="171" y="151"/>
                  </a:cubicBezTo>
                  <a:cubicBezTo>
                    <a:pt x="170" y="126"/>
                    <a:pt x="170" y="108"/>
                    <a:pt x="170" y="106"/>
                  </a:cubicBezTo>
                  <a:cubicBezTo>
                    <a:pt x="171" y="100"/>
                    <a:pt x="175" y="96"/>
                    <a:pt x="181" y="96"/>
                  </a:cubicBezTo>
                  <a:cubicBezTo>
                    <a:pt x="330" y="96"/>
                    <a:pt x="330" y="96"/>
                    <a:pt x="330" y="96"/>
                  </a:cubicBezTo>
                  <a:cubicBezTo>
                    <a:pt x="336" y="96"/>
                    <a:pt x="341" y="100"/>
                    <a:pt x="341" y="106"/>
                  </a:cubicBezTo>
                  <a:cubicBezTo>
                    <a:pt x="341" y="108"/>
                    <a:pt x="342" y="126"/>
                    <a:pt x="341" y="151"/>
                  </a:cubicBezTo>
                  <a:cubicBezTo>
                    <a:pt x="363" y="146"/>
                    <a:pt x="381" y="150"/>
                    <a:pt x="393" y="163"/>
                  </a:cubicBezTo>
                  <a:cubicBezTo>
                    <a:pt x="417" y="188"/>
                    <a:pt x="404" y="236"/>
                    <a:pt x="365" y="2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Open Sans"/>
                <a:ea typeface="+mn-ea"/>
                <a:cs typeface="+mn-cs"/>
              </a:endParaRPr>
            </a:p>
          </p:txBody>
        </p:sp>
        <p:sp>
          <p:nvSpPr>
            <p:cNvPr id="47" name="Freeform 679">
              <a:extLst>
                <a:ext uri="{FF2B5EF4-FFF2-40B4-BE49-F238E27FC236}">
                  <a16:creationId xmlns:a16="http://schemas.microsoft.com/office/drawing/2014/main" id="{89FE1819-E71E-417E-97D5-C5C953F8EB8C}"/>
                </a:ext>
              </a:extLst>
            </p:cNvPr>
            <p:cNvSpPr>
              <a:spLocks/>
            </p:cNvSpPr>
            <p:nvPr/>
          </p:nvSpPr>
          <p:spPr bwMode="auto">
            <a:xfrm>
              <a:off x="1761" y="2439"/>
              <a:ext cx="48" cy="75"/>
            </a:xfrm>
            <a:custGeom>
              <a:avLst/>
              <a:gdLst>
                <a:gd name="T0" fmla="*/ 20 w 72"/>
                <a:gd name="T1" fmla="*/ 5 h 114"/>
                <a:gd name="T2" fmla="*/ 0 w 72"/>
                <a:gd name="T3" fmla="*/ 114 h 114"/>
                <a:gd name="T4" fmla="*/ 30 w 72"/>
                <a:gd name="T5" fmla="*/ 89 h 114"/>
                <a:gd name="T6" fmla="*/ 58 w 72"/>
                <a:gd name="T7" fmla="*/ 9 h 114"/>
                <a:gd name="T8" fmla="*/ 20 w 72"/>
                <a:gd name="T9" fmla="*/ 5 h 114"/>
              </a:gdLst>
              <a:ahLst/>
              <a:cxnLst>
                <a:cxn ang="0">
                  <a:pos x="T0" y="T1"/>
                </a:cxn>
                <a:cxn ang="0">
                  <a:pos x="T2" y="T3"/>
                </a:cxn>
                <a:cxn ang="0">
                  <a:pos x="T4" y="T5"/>
                </a:cxn>
                <a:cxn ang="0">
                  <a:pos x="T6" y="T7"/>
                </a:cxn>
                <a:cxn ang="0">
                  <a:pos x="T8" y="T9"/>
                </a:cxn>
              </a:cxnLst>
              <a:rect l="0" t="0" r="r" b="b"/>
              <a:pathLst>
                <a:path w="72" h="114">
                  <a:moveTo>
                    <a:pt x="20" y="5"/>
                  </a:moveTo>
                  <a:cubicBezTo>
                    <a:pt x="17" y="40"/>
                    <a:pt x="12" y="81"/>
                    <a:pt x="0" y="114"/>
                  </a:cubicBezTo>
                  <a:cubicBezTo>
                    <a:pt x="10" y="107"/>
                    <a:pt x="21" y="98"/>
                    <a:pt x="30" y="89"/>
                  </a:cubicBezTo>
                  <a:cubicBezTo>
                    <a:pt x="59" y="62"/>
                    <a:pt x="72" y="25"/>
                    <a:pt x="58" y="9"/>
                  </a:cubicBezTo>
                  <a:cubicBezTo>
                    <a:pt x="50" y="2"/>
                    <a:pt x="36" y="0"/>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48" name="Freeform 393">
            <a:extLst>
              <a:ext uri="{FF2B5EF4-FFF2-40B4-BE49-F238E27FC236}">
                <a16:creationId xmlns:a16="http://schemas.microsoft.com/office/drawing/2014/main" id="{B54DC58A-1298-4C21-97BF-4501C65C263F}"/>
              </a:ext>
            </a:extLst>
          </p:cNvPr>
          <p:cNvSpPr>
            <a:spLocks noChangeAspect="1" noEditPoints="1"/>
          </p:cNvSpPr>
          <p:nvPr/>
        </p:nvSpPr>
        <p:spPr bwMode="auto">
          <a:xfrm>
            <a:off x="3338871" y="3709432"/>
            <a:ext cx="307528" cy="308432"/>
          </a:xfrm>
          <a:custGeom>
            <a:avLst/>
            <a:gdLst>
              <a:gd name="T0" fmla="*/ 117 w 512"/>
              <a:gd name="T1" fmla="*/ 170 h 512"/>
              <a:gd name="T2" fmla="*/ 149 w 512"/>
              <a:gd name="T3" fmla="*/ 170 h 512"/>
              <a:gd name="T4" fmla="*/ 149 w 512"/>
              <a:gd name="T5" fmla="*/ 202 h 512"/>
              <a:gd name="T6" fmla="*/ 117 w 512"/>
              <a:gd name="T7" fmla="*/ 202 h 512"/>
              <a:gd name="T8" fmla="*/ 117 w 512"/>
              <a:gd name="T9" fmla="*/ 170 h 512"/>
              <a:gd name="T10" fmla="*/ 117 w 512"/>
              <a:gd name="T11" fmla="*/ 341 h 512"/>
              <a:gd name="T12" fmla="*/ 149 w 512"/>
              <a:gd name="T13" fmla="*/ 341 h 512"/>
              <a:gd name="T14" fmla="*/ 149 w 512"/>
              <a:gd name="T15" fmla="*/ 309 h 512"/>
              <a:gd name="T16" fmla="*/ 117 w 512"/>
              <a:gd name="T17" fmla="*/ 309 h 512"/>
              <a:gd name="T18" fmla="*/ 117 w 512"/>
              <a:gd name="T19" fmla="*/ 341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170 w 512"/>
              <a:gd name="T31" fmla="*/ 298 h 512"/>
              <a:gd name="T32" fmla="*/ 160 w 512"/>
              <a:gd name="T33" fmla="*/ 288 h 512"/>
              <a:gd name="T34" fmla="*/ 106 w 512"/>
              <a:gd name="T35" fmla="*/ 288 h 512"/>
              <a:gd name="T36" fmla="*/ 96 w 512"/>
              <a:gd name="T37" fmla="*/ 298 h 512"/>
              <a:gd name="T38" fmla="*/ 96 w 512"/>
              <a:gd name="T39" fmla="*/ 352 h 512"/>
              <a:gd name="T40" fmla="*/ 106 w 512"/>
              <a:gd name="T41" fmla="*/ 362 h 512"/>
              <a:gd name="T42" fmla="*/ 160 w 512"/>
              <a:gd name="T43" fmla="*/ 362 h 512"/>
              <a:gd name="T44" fmla="*/ 170 w 512"/>
              <a:gd name="T45" fmla="*/ 352 h 512"/>
              <a:gd name="T46" fmla="*/ 170 w 512"/>
              <a:gd name="T47" fmla="*/ 298 h 512"/>
              <a:gd name="T48" fmla="*/ 170 w 512"/>
              <a:gd name="T49" fmla="*/ 160 h 512"/>
              <a:gd name="T50" fmla="*/ 160 w 512"/>
              <a:gd name="T51" fmla="*/ 149 h 512"/>
              <a:gd name="T52" fmla="*/ 106 w 512"/>
              <a:gd name="T53" fmla="*/ 149 h 512"/>
              <a:gd name="T54" fmla="*/ 96 w 512"/>
              <a:gd name="T55" fmla="*/ 160 h 512"/>
              <a:gd name="T56" fmla="*/ 96 w 512"/>
              <a:gd name="T57" fmla="*/ 213 h 512"/>
              <a:gd name="T58" fmla="*/ 106 w 512"/>
              <a:gd name="T59" fmla="*/ 224 h 512"/>
              <a:gd name="T60" fmla="*/ 160 w 512"/>
              <a:gd name="T61" fmla="*/ 224 h 512"/>
              <a:gd name="T62" fmla="*/ 170 w 512"/>
              <a:gd name="T63" fmla="*/ 213 h 512"/>
              <a:gd name="T64" fmla="*/ 170 w 512"/>
              <a:gd name="T65" fmla="*/ 160 h 512"/>
              <a:gd name="T66" fmla="*/ 416 w 512"/>
              <a:gd name="T67" fmla="*/ 352 h 512"/>
              <a:gd name="T68" fmla="*/ 405 w 512"/>
              <a:gd name="T69" fmla="*/ 341 h 512"/>
              <a:gd name="T70" fmla="*/ 224 w 512"/>
              <a:gd name="T71" fmla="*/ 341 h 512"/>
              <a:gd name="T72" fmla="*/ 213 w 512"/>
              <a:gd name="T73" fmla="*/ 352 h 512"/>
              <a:gd name="T74" fmla="*/ 224 w 512"/>
              <a:gd name="T75" fmla="*/ 362 h 512"/>
              <a:gd name="T76" fmla="*/ 405 w 512"/>
              <a:gd name="T77" fmla="*/ 362 h 512"/>
              <a:gd name="T78" fmla="*/ 416 w 512"/>
              <a:gd name="T79" fmla="*/ 352 h 512"/>
              <a:gd name="T80" fmla="*/ 416 w 512"/>
              <a:gd name="T81" fmla="*/ 298 h 512"/>
              <a:gd name="T82" fmla="*/ 405 w 512"/>
              <a:gd name="T83" fmla="*/ 288 h 512"/>
              <a:gd name="T84" fmla="*/ 224 w 512"/>
              <a:gd name="T85" fmla="*/ 288 h 512"/>
              <a:gd name="T86" fmla="*/ 213 w 512"/>
              <a:gd name="T87" fmla="*/ 298 h 512"/>
              <a:gd name="T88" fmla="*/ 224 w 512"/>
              <a:gd name="T89" fmla="*/ 309 h 512"/>
              <a:gd name="T90" fmla="*/ 405 w 512"/>
              <a:gd name="T91" fmla="*/ 309 h 512"/>
              <a:gd name="T92" fmla="*/ 416 w 512"/>
              <a:gd name="T93" fmla="*/ 298 h 512"/>
              <a:gd name="T94" fmla="*/ 416 w 512"/>
              <a:gd name="T95" fmla="*/ 213 h 512"/>
              <a:gd name="T96" fmla="*/ 405 w 512"/>
              <a:gd name="T97" fmla="*/ 202 h 512"/>
              <a:gd name="T98" fmla="*/ 224 w 512"/>
              <a:gd name="T99" fmla="*/ 202 h 512"/>
              <a:gd name="T100" fmla="*/ 213 w 512"/>
              <a:gd name="T101" fmla="*/ 213 h 512"/>
              <a:gd name="T102" fmla="*/ 224 w 512"/>
              <a:gd name="T103" fmla="*/ 224 h 512"/>
              <a:gd name="T104" fmla="*/ 405 w 512"/>
              <a:gd name="T105" fmla="*/ 224 h 512"/>
              <a:gd name="T106" fmla="*/ 416 w 512"/>
              <a:gd name="T107" fmla="*/ 213 h 512"/>
              <a:gd name="T108" fmla="*/ 416 w 512"/>
              <a:gd name="T109" fmla="*/ 160 h 512"/>
              <a:gd name="T110" fmla="*/ 405 w 512"/>
              <a:gd name="T111" fmla="*/ 149 h 512"/>
              <a:gd name="T112" fmla="*/ 224 w 512"/>
              <a:gd name="T113" fmla="*/ 149 h 512"/>
              <a:gd name="T114" fmla="*/ 213 w 512"/>
              <a:gd name="T115" fmla="*/ 160 h 512"/>
              <a:gd name="T116" fmla="*/ 224 w 512"/>
              <a:gd name="T117" fmla="*/ 170 h 512"/>
              <a:gd name="T118" fmla="*/ 405 w 512"/>
              <a:gd name="T119" fmla="*/ 170 h 512"/>
              <a:gd name="T120" fmla="*/ 416 w 512"/>
              <a:gd name="T121"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117" y="170"/>
                </a:moveTo>
                <a:cubicBezTo>
                  <a:pt x="149" y="170"/>
                  <a:pt x="149" y="170"/>
                  <a:pt x="149" y="170"/>
                </a:cubicBezTo>
                <a:cubicBezTo>
                  <a:pt x="149" y="202"/>
                  <a:pt x="149" y="202"/>
                  <a:pt x="149" y="202"/>
                </a:cubicBezTo>
                <a:cubicBezTo>
                  <a:pt x="117" y="202"/>
                  <a:pt x="117" y="202"/>
                  <a:pt x="117" y="202"/>
                </a:cubicBezTo>
                <a:lnTo>
                  <a:pt x="117" y="170"/>
                </a:lnTo>
                <a:close/>
                <a:moveTo>
                  <a:pt x="117" y="341"/>
                </a:moveTo>
                <a:cubicBezTo>
                  <a:pt x="149" y="341"/>
                  <a:pt x="149" y="341"/>
                  <a:pt x="149" y="341"/>
                </a:cubicBezTo>
                <a:cubicBezTo>
                  <a:pt x="149" y="309"/>
                  <a:pt x="149" y="309"/>
                  <a:pt x="149" y="309"/>
                </a:cubicBezTo>
                <a:cubicBezTo>
                  <a:pt x="117" y="309"/>
                  <a:pt x="117" y="309"/>
                  <a:pt x="117" y="309"/>
                </a:cubicBezTo>
                <a:lnTo>
                  <a:pt x="117" y="341"/>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70" y="298"/>
                </a:moveTo>
                <a:cubicBezTo>
                  <a:pt x="170" y="292"/>
                  <a:pt x="166" y="288"/>
                  <a:pt x="160" y="288"/>
                </a:cubicBezTo>
                <a:cubicBezTo>
                  <a:pt x="106" y="288"/>
                  <a:pt x="106" y="288"/>
                  <a:pt x="106" y="288"/>
                </a:cubicBezTo>
                <a:cubicBezTo>
                  <a:pt x="100" y="288"/>
                  <a:pt x="96" y="292"/>
                  <a:pt x="96" y="298"/>
                </a:cubicBezTo>
                <a:cubicBezTo>
                  <a:pt x="96" y="352"/>
                  <a:pt x="96" y="352"/>
                  <a:pt x="96" y="352"/>
                </a:cubicBezTo>
                <a:cubicBezTo>
                  <a:pt x="96" y="358"/>
                  <a:pt x="100" y="362"/>
                  <a:pt x="106" y="362"/>
                </a:cubicBezTo>
                <a:cubicBezTo>
                  <a:pt x="160" y="362"/>
                  <a:pt x="160" y="362"/>
                  <a:pt x="160" y="362"/>
                </a:cubicBezTo>
                <a:cubicBezTo>
                  <a:pt x="166" y="362"/>
                  <a:pt x="170" y="358"/>
                  <a:pt x="170" y="352"/>
                </a:cubicBezTo>
                <a:lnTo>
                  <a:pt x="170" y="298"/>
                </a:lnTo>
                <a:close/>
                <a:moveTo>
                  <a:pt x="170" y="160"/>
                </a:moveTo>
                <a:cubicBezTo>
                  <a:pt x="170" y="154"/>
                  <a:pt x="166" y="149"/>
                  <a:pt x="160" y="149"/>
                </a:cubicBezTo>
                <a:cubicBezTo>
                  <a:pt x="106" y="149"/>
                  <a:pt x="106" y="149"/>
                  <a:pt x="106" y="149"/>
                </a:cubicBezTo>
                <a:cubicBezTo>
                  <a:pt x="100" y="149"/>
                  <a:pt x="96" y="154"/>
                  <a:pt x="96" y="160"/>
                </a:cubicBezTo>
                <a:cubicBezTo>
                  <a:pt x="96" y="213"/>
                  <a:pt x="96" y="213"/>
                  <a:pt x="96" y="213"/>
                </a:cubicBezTo>
                <a:cubicBezTo>
                  <a:pt x="96" y="219"/>
                  <a:pt x="100" y="224"/>
                  <a:pt x="106" y="224"/>
                </a:cubicBezTo>
                <a:cubicBezTo>
                  <a:pt x="160" y="224"/>
                  <a:pt x="160" y="224"/>
                  <a:pt x="160" y="224"/>
                </a:cubicBezTo>
                <a:cubicBezTo>
                  <a:pt x="166" y="224"/>
                  <a:pt x="170" y="219"/>
                  <a:pt x="170" y="213"/>
                </a:cubicBezTo>
                <a:lnTo>
                  <a:pt x="170" y="160"/>
                </a:lnTo>
                <a:close/>
                <a:moveTo>
                  <a:pt x="416" y="352"/>
                </a:moveTo>
                <a:cubicBezTo>
                  <a:pt x="416" y="346"/>
                  <a:pt x="411" y="341"/>
                  <a:pt x="405" y="341"/>
                </a:cubicBezTo>
                <a:cubicBezTo>
                  <a:pt x="224" y="341"/>
                  <a:pt x="224" y="341"/>
                  <a:pt x="224" y="341"/>
                </a:cubicBezTo>
                <a:cubicBezTo>
                  <a:pt x="218" y="341"/>
                  <a:pt x="213" y="346"/>
                  <a:pt x="213" y="352"/>
                </a:cubicBezTo>
                <a:cubicBezTo>
                  <a:pt x="213" y="358"/>
                  <a:pt x="218" y="362"/>
                  <a:pt x="224" y="362"/>
                </a:cubicBezTo>
                <a:cubicBezTo>
                  <a:pt x="405" y="362"/>
                  <a:pt x="405" y="362"/>
                  <a:pt x="405" y="362"/>
                </a:cubicBezTo>
                <a:cubicBezTo>
                  <a:pt x="411" y="362"/>
                  <a:pt x="416" y="358"/>
                  <a:pt x="416" y="352"/>
                </a:cubicBezTo>
                <a:close/>
                <a:moveTo>
                  <a:pt x="416" y="298"/>
                </a:moveTo>
                <a:cubicBezTo>
                  <a:pt x="416" y="292"/>
                  <a:pt x="411" y="288"/>
                  <a:pt x="405" y="288"/>
                </a:cubicBezTo>
                <a:cubicBezTo>
                  <a:pt x="224" y="288"/>
                  <a:pt x="224" y="288"/>
                  <a:pt x="224" y="288"/>
                </a:cubicBezTo>
                <a:cubicBezTo>
                  <a:pt x="218" y="288"/>
                  <a:pt x="213" y="292"/>
                  <a:pt x="213" y="298"/>
                </a:cubicBezTo>
                <a:cubicBezTo>
                  <a:pt x="213" y="304"/>
                  <a:pt x="218" y="309"/>
                  <a:pt x="224" y="309"/>
                </a:cubicBezTo>
                <a:cubicBezTo>
                  <a:pt x="405" y="309"/>
                  <a:pt x="405" y="309"/>
                  <a:pt x="405" y="309"/>
                </a:cubicBezTo>
                <a:cubicBezTo>
                  <a:pt x="411" y="309"/>
                  <a:pt x="416" y="304"/>
                  <a:pt x="416" y="298"/>
                </a:cubicBezTo>
                <a:close/>
                <a:moveTo>
                  <a:pt x="416" y="213"/>
                </a:moveTo>
                <a:cubicBezTo>
                  <a:pt x="416" y="207"/>
                  <a:pt x="411" y="202"/>
                  <a:pt x="405" y="202"/>
                </a:cubicBezTo>
                <a:cubicBezTo>
                  <a:pt x="224" y="202"/>
                  <a:pt x="224" y="202"/>
                  <a:pt x="224" y="202"/>
                </a:cubicBezTo>
                <a:cubicBezTo>
                  <a:pt x="218" y="202"/>
                  <a:pt x="213" y="207"/>
                  <a:pt x="213" y="213"/>
                </a:cubicBezTo>
                <a:cubicBezTo>
                  <a:pt x="213" y="219"/>
                  <a:pt x="218" y="224"/>
                  <a:pt x="224" y="224"/>
                </a:cubicBezTo>
                <a:cubicBezTo>
                  <a:pt x="405" y="224"/>
                  <a:pt x="405" y="224"/>
                  <a:pt x="405" y="224"/>
                </a:cubicBezTo>
                <a:cubicBezTo>
                  <a:pt x="411" y="224"/>
                  <a:pt x="416" y="219"/>
                  <a:pt x="416" y="213"/>
                </a:cubicBezTo>
                <a:close/>
                <a:moveTo>
                  <a:pt x="416" y="160"/>
                </a:moveTo>
                <a:cubicBezTo>
                  <a:pt x="416" y="154"/>
                  <a:pt x="411" y="149"/>
                  <a:pt x="405" y="149"/>
                </a:cubicBezTo>
                <a:cubicBezTo>
                  <a:pt x="224" y="149"/>
                  <a:pt x="224" y="149"/>
                  <a:pt x="224" y="149"/>
                </a:cubicBezTo>
                <a:cubicBezTo>
                  <a:pt x="218" y="149"/>
                  <a:pt x="213" y="154"/>
                  <a:pt x="213" y="160"/>
                </a:cubicBezTo>
                <a:cubicBezTo>
                  <a:pt x="213" y="166"/>
                  <a:pt x="218" y="170"/>
                  <a:pt x="224" y="170"/>
                </a:cubicBezTo>
                <a:cubicBezTo>
                  <a:pt x="405" y="170"/>
                  <a:pt x="405" y="170"/>
                  <a:pt x="405" y="170"/>
                </a:cubicBezTo>
                <a:cubicBezTo>
                  <a:pt x="411" y="170"/>
                  <a:pt x="416" y="166"/>
                  <a:pt x="416" y="160"/>
                </a:cubicBezTo>
                <a:close/>
              </a:path>
            </a:pathLst>
          </a:custGeom>
          <a:solidFill>
            <a:srgbClr val="4472C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Open Sans"/>
              <a:ea typeface="+mn-ea"/>
              <a:cs typeface="+mn-cs"/>
            </a:endParaRPr>
          </a:p>
        </p:txBody>
      </p:sp>
      <p:sp>
        <p:nvSpPr>
          <p:cNvPr id="49" name="Freeform 37">
            <a:extLst>
              <a:ext uri="{FF2B5EF4-FFF2-40B4-BE49-F238E27FC236}">
                <a16:creationId xmlns:a16="http://schemas.microsoft.com/office/drawing/2014/main" id="{E8EEE95F-3EA8-44E9-92BA-28B8D7EA6ED9}"/>
              </a:ext>
            </a:extLst>
          </p:cNvPr>
          <p:cNvSpPr>
            <a:spLocks noChangeAspect="1" noEditPoints="1"/>
          </p:cNvSpPr>
          <p:nvPr/>
        </p:nvSpPr>
        <p:spPr bwMode="auto">
          <a:xfrm>
            <a:off x="3453587" y="4532286"/>
            <a:ext cx="306176" cy="306260"/>
          </a:xfrm>
          <a:custGeom>
            <a:avLst/>
            <a:gdLst>
              <a:gd name="T0" fmla="*/ 160 w 512"/>
              <a:gd name="T1" fmla="*/ 266 h 512"/>
              <a:gd name="T2" fmla="*/ 352 w 512"/>
              <a:gd name="T3" fmla="*/ 266 h 512"/>
              <a:gd name="T4" fmla="*/ 284 w 512"/>
              <a:gd name="T5" fmla="*/ 263 h 512"/>
              <a:gd name="T6" fmla="*/ 263 w 512"/>
              <a:gd name="T7" fmla="*/ 284 h 512"/>
              <a:gd name="T8" fmla="*/ 248 w 512"/>
              <a:gd name="T9" fmla="*/ 284 h 512"/>
              <a:gd name="T10" fmla="*/ 205 w 512"/>
              <a:gd name="T11" fmla="*/ 227 h 512"/>
              <a:gd name="T12" fmla="*/ 256 w 512"/>
              <a:gd name="T13" fmla="*/ 261 h 512"/>
              <a:gd name="T14" fmla="*/ 285 w 512"/>
              <a:gd name="T15" fmla="*/ 248 h 512"/>
              <a:gd name="T16" fmla="*/ 256 w 512"/>
              <a:gd name="T17" fmla="*/ 0 h 512"/>
              <a:gd name="T18" fmla="*/ 256 w 512"/>
              <a:gd name="T19" fmla="*/ 512 h 512"/>
              <a:gd name="T20" fmla="*/ 256 w 512"/>
              <a:gd name="T21" fmla="*/ 0 h 512"/>
              <a:gd name="T22" fmla="*/ 131 w 512"/>
              <a:gd name="T23" fmla="*/ 158 h 512"/>
              <a:gd name="T24" fmla="*/ 199 w 512"/>
              <a:gd name="T25" fmla="*/ 131 h 512"/>
              <a:gd name="T26" fmla="*/ 184 w 512"/>
              <a:gd name="T27" fmla="*/ 146 h 512"/>
              <a:gd name="T28" fmla="*/ 146 w 512"/>
              <a:gd name="T29" fmla="*/ 173 h 512"/>
              <a:gd name="T30" fmla="*/ 146 w 512"/>
              <a:gd name="T31" fmla="*/ 184 h 512"/>
              <a:gd name="T32" fmla="*/ 139 w 512"/>
              <a:gd name="T33" fmla="*/ 202 h 512"/>
              <a:gd name="T34" fmla="*/ 123 w 512"/>
              <a:gd name="T35" fmla="*/ 178 h 512"/>
              <a:gd name="T36" fmla="*/ 346 w 512"/>
              <a:gd name="T37" fmla="*/ 404 h 512"/>
              <a:gd name="T38" fmla="*/ 331 w 512"/>
              <a:gd name="T39" fmla="*/ 399 h 512"/>
              <a:gd name="T40" fmla="*/ 256 w 512"/>
              <a:gd name="T41" fmla="*/ 384 h 512"/>
              <a:gd name="T42" fmla="*/ 180 w 512"/>
              <a:gd name="T43" fmla="*/ 399 h 512"/>
              <a:gd name="T44" fmla="*/ 166 w 512"/>
              <a:gd name="T45" fmla="*/ 404 h 512"/>
              <a:gd name="T46" fmla="*/ 178 w 512"/>
              <a:gd name="T47" fmla="*/ 354 h 512"/>
              <a:gd name="T48" fmla="*/ 256 w 512"/>
              <a:gd name="T49" fmla="*/ 149 h 512"/>
              <a:gd name="T50" fmla="*/ 333 w 512"/>
              <a:gd name="T51" fmla="*/ 354 h 512"/>
              <a:gd name="T52" fmla="*/ 380 w 512"/>
              <a:gd name="T53" fmla="*/ 199 h 512"/>
              <a:gd name="T54" fmla="*/ 365 w 512"/>
              <a:gd name="T55" fmla="*/ 199 h 512"/>
              <a:gd name="T56" fmla="*/ 367 w 512"/>
              <a:gd name="T57" fmla="*/ 178 h 512"/>
              <a:gd name="T58" fmla="*/ 339 w 512"/>
              <a:gd name="T59" fmla="*/ 146 h 512"/>
              <a:gd name="T60" fmla="*/ 312 w 512"/>
              <a:gd name="T61" fmla="*/ 146 h 512"/>
              <a:gd name="T62" fmla="*/ 354 w 512"/>
              <a:gd name="T63" fmla="*/ 131 h 512"/>
              <a:gd name="T64" fmla="*/ 389 w 512"/>
              <a:gd name="T65"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256" y="170"/>
                </a:moveTo>
                <a:cubicBezTo>
                  <a:pt x="203" y="170"/>
                  <a:pt x="160" y="213"/>
                  <a:pt x="160" y="266"/>
                </a:cubicBezTo>
                <a:cubicBezTo>
                  <a:pt x="160" y="319"/>
                  <a:pt x="203" y="362"/>
                  <a:pt x="256" y="362"/>
                </a:cubicBezTo>
                <a:cubicBezTo>
                  <a:pt x="309" y="362"/>
                  <a:pt x="352" y="319"/>
                  <a:pt x="352" y="266"/>
                </a:cubicBezTo>
                <a:cubicBezTo>
                  <a:pt x="352" y="213"/>
                  <a:pt x="309" y="170"/>
                  <a:pt x="256" y="170"/>
                </a:cubicBezTo>
                <a:close/>
                <a:moveTo>
                  <a:pt x="284" y="263"/>
                </a:moveTo>
                <a:cubicBezTo>
                  <a:pt x="263" y="284"/>
                  <a:pt x="263" y="284"/>
                  <a:pt x="263" y="284"/>
                </a:cubicBezTo>
                <a:cubicBezTo>
                  <a:pt x="263" y="284"/>
                  <a:pt x="263" y="284"/>
                  <a:pt x="263" y="284"/>
                </a:cubicBezTo>
                <a:cubicBezTo>
                  <a:pt x="261" y="286"/>
                  <a:pt x="258" y="287"/>
                  <a:pt x="256" y="287"/>
                </a:cubicBezTo>
                <a:cubicBezTo>
                  <a:pt x="253" y="287"/>
                  <a:pt x="250" y="286"/>
                  <a:pt x="248" y="284"/>
                </a:cubicBezTo>
                <a:cubicBezTo>
                  <a:pt x="206" y="242"/>
                  <a:pt x="206" y="242"/>
                  <a:pt x="206" y="242"/>
                </a:cubicBezTo>
                <a:cubicBezTo>
                  <a:pt x="201" y="238"/>
                  <a:pt x="201" y="231"/>
                  <a:pt x="205" y="227"/>
                </a:cubicBezTo>
                <a:cubicBezTo>
                  <a:pt x="210" y="223"/>
                  <a:pt x="216" y="223"/>
                  <a:pt x="220" y="227"/>
                </a:cubicBezTo>
                <a:cubicBezTo>
                  <a:pt x="256" y="261"/>
                  <a:pt x="256" y="261"/>
                  <a:pt x="256" y="261"/>
                </a:cubicBezTo>
                <a:cubicBezTo>
                  <a:pt x="270" y="248"/>
                  <a:pt x="270" y="248"/>
                  <a:pt x="270" y="248"/>
                </a:cubicBezTo>
                <a:cubicBezTo>
                  <a:pt x="274" y="244"/>
                  <a:pt x="281" y="244"/>
                  <a:pt x="285" y="248"/>
                </a:cubicBezTo>
                <a:cubicBezTo>
                  <a:pt x="289" y="253"/>
                  <a:pt x="289" y="259"/>
                  <a:pt x="284" y="263"/>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23" y="178"/>
                </a:moveTo>
                <a:cubicBezTo>
                  <a:pt x="123" y="171"/>
                  <a:pt x="126" y="163"/>
                  <a:pt x="131" y="158"/>
                </a:cubicBezTo>
                <a:cubicBezTo>
                  <a:pt x="158" y="131"/>
                  <a:pt x="158" y="131"/>
                  <a:pt x="158" y="131"/>
                </a:cubicBezTo>
                <a:cubicBezTo>
                  <a:pt x="169" y="120"/>
                  <a:pt x="188" y="120"/>
                  <a:pt x="199" y="131"/>
                </a:cubicBezTo>
                <a:cubicBezTo>
                  <a:pt x="203" y="135"/>
                  <a:pt x="203" y="142"/>
                  <a:pt x="199" y="146"/>
                </a:cubicBezTo>
                <a:cubicBezTo>
                  <a:pt x="195" y="151"/>
                  <a:pt x="188" y="151"/>
                  <a:pt x="184" y="146"/>
                </a:cubicBezTo>
                <a:cubicBezTo>
                  <a:pt x="181" y="143"/>
                  <a:pt x="176" y="143"/>
                  <a:pt x="173" y="146"/>
                </a:cubicBezTo>
                <a:cubicBezTo>
                  <a:pt x="146" y="173"/>
                  <a:pt x="146" y="173"/>
                  <a:pt x="146" y="173"/>
                </a:cubicBezTo>
                <a:cubicBezTo>
                  <a:pt x="145" y="174"/>
                  <a:pt x="144" y="176"/>
                  <a:pt x="144" y="178"/>
                </a:cubicBezTo>
                <a:cubicBezTo>
                  <a:pt x="144" y="181"/>
                  <a:pt x="145" y="183"/>
                  <a:pt x="146" y="184"/>
                </a:cubicBezTo>
                <a:cubicBezTo>
                  <a:pt x="151" y="188"/>
                  <a:pt x="151" y="195"/>
                  <a:pt x="146" y="199"/>
                </a:cubicBezTo>
                <a:cubicBezTo>
                  <a:pt x="144" y="201"/>
                  <a:pt x="142" y="202"/>
                  <a:pt x="139" y="202"/>
                </a:cubicBezTo>
                <a:cubicBezTo>
                  <a:pt x="136" y="202"/>
                  <a:pt x="133" y="201"/>
                  <a:pt x="131" y="199"/>
                </a:cubicBezTo>
                <a:cubicBezTo>
                  <a:pt x="126" y="194"/>
                  <a:pt x="123" y="186"/>
                  <a:pt x="123" y="178"/>
                </a:cubicBezTo>
                <a:close/>
                <a:moveTo>
                  <a:pt x="351" y="390"/>
                </a:moveTo>
                <a:cubicBezTo>
                  <a:pt x="353" y="395"/>
                  <a:pt x="351" y="401"/>
                  <a:pt x="346" y="404"/>
                </a:cubicBezTo>
                <a:cubicBezTo>
                  <a:pt x="344" y="405"/>
                  <a:pt x="343" y="405"/>
                  <a:pt x="341" y="405"/>
                </a:cubicBezTo>
                <a:cubicBezTo>
                  <a:pt x="337" y="405"/>
                  <a:pt x="333" y="403"/>
                  <a:pt x="331" y="399"/>
                </a:cubicBezTo>
                <a:cubicBezTo>
                  <a:pt x="315" y="367"/>
                  <a:pt x="315" y="367"/>
                  <a:pt x="315" y="367"/>
                </a:cubicBezTo>
                <a:cubicBezTo>
                  <a:pt x="298" y="378"/>
                  <a:pt x="278" y="384"/>
                  <a:pt x="256" y="384"/>
                </a:cubicBezTo>
                <a:cubicBezTo>
                  <a:pt x="234" y="384"/>
                  <a:pt x="213" y="378"/>
                  <a:pt x="196" y="367"/>
                </a:cubicBezTo>
                <a:cubicBezTo>
                  <a:pt x="180" y="399"/>
                  <a:pt x="180" y="399"/>
                  <a:pt x="180" y="399"/>
                </a:cubicBezTo>
                <a:cubicBezTo>
                  <a:pt x="178" y="403"/>
                  <a:pt x="174" y="405"/>
                  <a:pt x="170" y="405"/>
                </a:cubicBezTo>
                <a:cubicBezTo>
                  <a:pt x="169" y="405"/>
                  <a:pt x="167" y="405"/>
                  <a:pt x="166" y="404"/>
                </a:cubicBezTo>
                <a:cubicBezTo>
                  <a:pt x="160" y="401"/>
                  <a:pt x="158" y="395"/>
                  <a:pt x="161" y="390"/>
                </a:cubicBezTo>
                <a:cubicBezTo>
                  <a:pt x="178" y="354"/>
                  <a:pt x="178" y="354"/>
                  <a:pt x="178" y="354"/>
                </a:cubicBezTo>
                <a:cubicBezTo>
                  <a:pt x="154" y="333"/>
                  <a:pt x="138" y="301"/>
                  <a:pt x="138" y="266"/>
                </a:cubicBezTo>
                <a:cubicBezTo>
                  <a:pt x="138" y="202"/>
                  <a:pt x="191" y="149"/>
                  <a:pt x="256" y="149"/>
                </a:cubicBezTo>
                <a:cubicBezTo>
                  <a:pt x="320" y="149"/>
                  <a:pt x="373" y="202"/>
                  <a:pt x="373" y="266"/>
                </a:cubicBezTo>
                <a:cubicBezTo>
                  <a:pt x="373" y="301"/>
                  <a:pt x="357" y="333"/>
                  <a:pt x="333" y="354"/>
                </a:cubicBezTo>
                <a:lnTo>
                  <a:pt x="351" y="390"/>
                </a:lnTo>
                <a:close/>
                <a:moveTo>
                  <a:pt x="380" y="199"/>
                </a:moveTo>
                <a:cubicBezTo>
                  <a:pt x="378" y="201"/>
                  <a:pt x="375" y="202"/>
                  <a:pt x="372" y="202"/>
                </a:cubicBezTo>
                <a:cubicBezTo>
                  <a:pt x="370" y="202"/>
                  <a:pt x="367" y="201"/>
                  <a:pt x="365" y="199"/>
                </a:cubicBezTo>
                <a:cubicBezTo>
                  <a:pt x="361" y="195"/>
                  <a:pt x="361" y="188"/>
                  <a:pt x="365" y="184"/>
                </a:cubicBezTo>
                <a:cubicBezTo>
                  <a:pt x="366" y="183"/>
                  <a:pt x="367" y="181"/>
                  <a:pt x="367" y="178"/>
                </a:cubicBezTo>
                <a:cubicBezTo>
                  <a:pt x="367" y="176"/>
                  <a:pt x="366" y="174"/>
                  <a:pt x="365" y="173"/>
                </a:cubicBezTo>
                <a:cubicBezTo>
                  <a:pt x="339" y="146"/>
                  <a:pt x="339" y="146"/>
                  <a:pt x="339" y="146"/>
                </a:cubicBezTo>
                <a:cubicBezTo>
                  <a:pt x="335" y="143"/>
                  <a:pt x="330" y="143"/>
                  <a:pt x="327" y="146"/>
                </a:cubicBezTo>
                <a:cubicBezTo>
                  <a:pt x="323" y="151"/>
                  <a:pt x="316" y="151"/>
                  <a:pt x="312" y="146"/>
                </a:cubicBezTo>
                <a:cubicBezTo>
                  <a:pt x="308" y="142"/>
                  <a:pt x="308" y="135"/>
                  <a:pt x="312" y="131"/>
                </a:cubicBezTo>
                <a:cubicBezTo>
                  <a:pt x="324" y="120"/>
                  <a:pt x="342" y="120"/>
                  <a:pt x="354" y="131"/>
                </a:cubicBezTo>
                <a:cubicBezTo>
                  <a:pt x="380" y="158"/>
                  <a:pt x="380" y="158"/>
                  <a:pt x="380" y="158"/>
                </a:cubicBezTo>
                <a:cubicBezTo>
                  <a:pt x="386" y="163"/>
                  <a:pt x="389" y="171"/>
                  <a:pt x="389" y="178"/>
                </a:cubicBezTo>
                <a:cubicBezTo>
                  <a:pt x="389" y="186"/>
                  <a:pt x="386" y="194"/>
                  <a:pt x="380" y="199"/>
                </a:cubicBezTo>
                <a:close/>
              </a:path>
            </a:pathLst>
          </a:custGeom>
          <a:solidFill>
            <a:srgbClr val="4472C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Open Sans"/>
              <a:ea typeface="+mn-ea"/>
              <a:cs typeface="+mn-cs"/>
            </a:endParaRPr>
          </a:p>
        </p:txBody>
      </p:sp>
      <p:sp>
        <p:nvSpPr>
          <p:cNvPr id="50" name="Freeform 346">
            <a:extLst>
              <a:ext uri="{FF2B5EF4-FFF2-40B4-BE49-F238E27FC236}">
                <a16:creationId xmlns:a16="http://schemas.microsoft.com/office/drawing/2014/main" id="{7576FD4C-AB85-4FF1-9DE2-34F62FC32817}"/>
              </a:ext>
            </a:extLst>
          </p:cNvPr>
          <p:cNvSpPr>
            <a:spLocks noChangeAspect="1" noEditPoints="1"/>
          </p:cNvSpPr>
          <p:nvPr/>
        </p:nvSpPr>
        <p:spPr bwMode="auto">
          <a:xfrm>
            <a:off x="3761507" y="5220746"/>
            <a:ext cx="305827" cy="305827"/>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rgbClr val="4472C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Open Sans"/>
              <a:ea typeface="+mn-ea"/>
              <a:cs typeface="+mn-cs"/>
            </a:endParaRPr>
          </a:p>
        </p:txBody>
      </p:sp>
      <p:sp>
        <p:nvSpPr>
          <p:cNvPr id="51" name="Freeform 580">
            <a:extLst>
              <a:ext uri="{FF2B5EF4-FFF2-40B4-BE49-F238E27FC236}">
                <a16:creationId xmlns:a16="http://schemas.microsoft.com/office/drawing/2014/main" id="{78315193-148B-46E2-9ED1-BD20BD18C4DA}"/>
              </a:ext>
            </a:extLst>
          </p:cNvPr>
          <p:cNvSpPr>
            <a:spLocks noChangeAspect="1" noEditPoints="1"/>
          </p:cNvSpPr>
          <p:nvPr/>
        </p:nvSpPr>
        <p:spPr bwMode="auto">
          <a:xfrm>
            <a:off x="4366505" y="5872801"/>
            <a:ext cx="306119" cy="306119"/>
          </a:xfrm>
          <a:custGeom>
            <a:avLst/>
            <a:gdLst>
              <a:gd name="T0" fmla="*/ 176 w 512"/>
              <a:gd name="T1" fmla="*/ 170 h 512"/>
              <a:gd name="T2" fmla="*/ 352 w 512"/>
              <a:gd name="T3" fmla="*/ 170 h 512"/>
              <a:gd name="T4" fmla="*/ 352 w 512"/>
              <a:gd name="T5" fmla="*/ 394 h 512"/>
              <a:gd name="T6" fmla="*/ 176 w 512"/>
              <a:gd name="T7" fmla="*/ 394 h 512"/>
              <a:gd name="T8" fmla="*/ 160 w 512"/>
              <a:gd name="T9" fmla="*/ 378 h 512"/>
              <a:gd name="T10" fmla="*/ 160 w 512"/>
              <a:gd name="T11" fmla="*/ 167 h 512"/>
              <a:gd name="T12" fmla="*/ 176 w 512"/>
              <a:gd name="T13" fmla="*/ 170 h 512"/>
              <a:gd name="T14" fmla="*/ 176 w 512"/>
              <a:gd name="T15" fmla="*/ 149 h 512"/>
              <a:gd name="T16" fmla="*/ 323 w 512"/>
              <a:gd name="T17" fmla="*/ 149 h 512"/>
              <a:gd name="T18" fmla="*/ 320 w 512"/>
              <a:gd name="T19" fmla="*/ 133 h 512"/>
              <a:gd name="T20" fmla="*/ 323 w 512"/>
              <a:gd name="T21" fmla="*/ 117 h 512"/>
              <a:gd name="T22" fmla="*/ 176 w 512"/>
              <a:gd name="T23" fmla="*/ 117 h 512"/>
              <a:gd name="T24" fmla="*/ 160 w 512"/>
              <a:gd name="T25" fmla="*/ 133 h 512"/>
              <a:gd name="T26" fmla="*/ 176 w 512"/>
              <a:gd name="T27" fmla="*/ 149 h 512"/>
              <a:gd name="T28" fmla="*/ 512 w 512"/>
              <a:gd name="T29" fmla="*/ 256 h 512"/>
              <a:gd name="T30" fmla="*/ 256 w 512"/>
              <a:gd name="T31" fmla="*/ 512 h 512"/>
              <a:gd name="T32" fmla="*/ 0 w 512"/>
              <a:gd name="T33" fmla="*/ 256 h 512"/>
              <a:gd name="T34" fmla="*/ 256 w 512"/>
              <a:gd name="T35" fmla="*/ 0 h 512"/>
              <a:gd name="T36" fmla="*/ 512 w 512"/>
              <a:gd name="T37" fmla="*/ 256 h 512"/>
              <a:gd name="T38" fmla="*/ 341 w 512"/>
              <a:gd name="T39" fmla="*/ 133 h 512"/>
              <a:gd name="T40" fmla="*/ 346 w 512"/>
              <a:gd name="T41" fmla="*/ 117 h 512"/>
              <a:gd name="T42" fmla="*/ 364 w 512"/>
              <a:gd name="T43" fmla="*/ 117 h 512"/>
              <a:gd name="T44" fmla="*/ 373 w 512"/>
              <a:gd name="T45" fmla="*/ 106 h 512"/>
              <a:gd name="T46" fmla="*/ 364 w 512"/>
              <a:gd name="T47" fmla="*/ 96 h 512"/>
              <a:gd name="T48" fmla="*/ 176 w 512"/>
              <a:gd name="T49" fmla="*/ 96 h 512"/>
              <a:gd name="T50" fmla="*/ 138 w 512"/>
              <a:gd name="T51" fmla="*/ 133 h 512"/>
              <a:gd name="T52" fmla="*/ 138 w 512"/>
              <a:gd name="T53" fmla="*/ 378 h 512"/>
              <a:gd name="T54" fmla="*/ 176 w 512"/>
              <a:gd name="T55" fmla="*/ 416 h 512"/>
              <a:gd name="T56" fmla="*/ 362 w 512"/>
              <a:gd name="T57" fmla="*/ 416 h 512"/>
              <a:gd name="T58" fmla="*/ 373 w 512"/>
              <a:gd name="T59" fmla="*/ 405 h 512"/>
              <a:gd name="T60" fmla="*/ 373 w 512"/>
              <a:gd name="T61" fmla="*/ 160 h 512"/>
              <a:gd name="T62" fmla="*/ 362 w 512"/>
              <a:gd name="T63" fmla="*/ 149 h 512"/>
              <a:gd name="T64" fmla="*/ 346 w 512"/>
              <a:gd name="T65" fmla="*/ 149 h 512"/>
              <a:gd name="T66" fmla="*/ 341 w 512"/>
              <a:gd name="T67" fmla="*/ 13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176" y="170"/>
                </a:moveTo>
                <a:cubicBezTo>
                  <a:pt x="178" y="170"/>
                  <a:pt x="352" y="170"/>
                  <a:pt x="352" y="170"/>
                </a:cubicBezTo>
                <a:cubicBezTo>
                  <a:pt x="352" y="394"/>
                  <a:pt x="352" y="394"/>
                  <a:pt x="352" y="394"/>
                </a:cubicBezTo>
                <a:cubicBezTo>
                  <a:pt x="176" y="394"/>
                  <a:pt x="176" y="394"/>
                  <a:pt x="176" y="394"/>
                </a:cubicBezTo>
                <a:cubicBezTo>
                  <a:pt x="167" y="394"/>
                  <a:pt x="160" y="387"/>
                  <a:pt x="160" y="378"/>
                </a:cubicBezTo>
                <a:cubicBezTo>
                  <a:pt x="160" y="167"/>
                  <a:pt x="160" y="167"/>
                  <a:pt x="160" y="167"/>
                </a:cubicBezTo>
                <a:cubicBezTo>
                  <a:pt x="165" y="169"/>
                  <a:pt x="170" y="170"/>
                  <a:pt x="176" y="170"/>
                </a:cubicBezTo>
                <a:close/>
                <a:moveTo>
                  <a:pt x="176" y="149"/>
                </a:moveTo>
                <a:cubicBezTo>
                  <a:pt x="177" y="149"/>
                  <a:pt x="268" y="149"/>
                  <a:pt x="323" y="149"/>
                </a:cubicBezTo>
                <a:cubicBezTo>
                  <a:pt x="321" y="144"/>
                  <a:pt x="320" y="139"/>
                  <a:pt x="320" y="133"/>
                </a:cubicBezTo>
                <a:cubicBezTo>
                  <a:pt x="320" y="127"/>
                  <a:pt x="321" y="122"/>
                  <a:pt x="323" y="117"/>
                </a:cubicBezTo>
                <a:cubicBezTo>
                  <a:pt x="176" y="117"/>
                  <a:pt x="176" y="117"/>
                  <a:pt x="176" y="117"/>
                </a:cubicBezTo>
                <a:cubicBezTo>
                  <a:pt x="167" y="117"/>
                  <a:pt x="160" y="124"/>
                  <a:pt x="160" y="133"/>
                </a:cubicBezTo>
                <a:cubicBezTo>
                  <a:pt x="160" y="142"/>
                  <a:pt x="167" y="149"/>
                  <a:pt x="176" y="149"/>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41" y="133"/>
                </a:moveTo>
                <a:cubicBezTo>
                  <a:pt x="341" y="127"/>
                  <a:pt x="343" y="122"/>
                  <a:pt x="346" y="117"/>
                </a:cubicBezTo>
                <a:cubicBezTo>
                  <a:pt x="364" y="117"/>
                  <a:pt x="364" y="117"/>
                  <a:pt x="364" y="117"/>
                </a:cubicBezTo>
                <a:cubicBezTo>
                  <a:pt x="369" y="117"/>
                  <a:pt x="373" y="112"/>
                  <a:pt x="373" y="106"/>
                </a:cubicBezTo>
                <a:cubicBezTo>
                  <a:pt x="373" y="100"/>
                  <a:pt x="369" y="96"/>
                  <a:pt x="364" y="96"/>
                </a:cubicBezTo>
                <a:cubicBezTo>
                  <a:pt x="176" y="96"/>
                  <a:pt x="176" y="96"/>
                  <a:pt x="176" y="96"/>
                </a:cubicBezTo>
                <a:cubicBezTo>
                  <a:pt x="155" y="96"/>
                  <a:pt x="138" y="112"/>
                  <a:pt x="138" y="133"/>
                </a:cubicBezTo>
                <a:cubicBezTo>
                  <a:pt x="138" y="378"/>
                  <a:pt x="138" y="378"/>
                  <a:pt x="138" y="378"/>
                </a:cubicBezTo>
                <a:cubicBezTo>
                  <a:pt x="138" y="399"/>
                  <a:pt x="155" y="416"/>
                  <a:pt x="176" y="416"/>
                </a:cubicBezTo>
                <a:cubicBezTo>
                  <a:pt x="362" y="416"/>
                  <a:pt x="362" y="416"/>
                  <a:pt x="362" y="416"/>
                </a:cubicBezTo>
                <a:cubicBezTo>
                  <a:pt x="368" y="416"/>
                  <a:pt x="373" y="411"/>
                  <a:pt x="373" y="405"/>
                </a:cubicBezTo>
                <a:cubicBezTo>
                  <a:pt x="373" y="160"/>
                  <a:pt x="373" y="160"/>
                  <a:pt x="373" y="160"/>
                </a:cubicBezTo>
                <a:cubicBezTo>
                  <a:pt x="373" y="154"/>
                  <a:pt x="368" y="149"/>
                  <a:pt x="362" y="149"/>
                </a:cubicBezTo>
                <a:cubicBezTo>
                  <a:pt x="362" y="149"/>
                  <a:pt x="356" y="149"/>
                  <a:pt x="346" y="149"/>
                </a:cubicBezTo>
                <a:cubicBezTo>
                  <a:pt x="343" y="144"/>
                  <a:pt x="341" y="139"/>
                  <a:pt x="341" y="133"/>
                </a:cubicBezTo>
                <a:close/>
              </a:path>
            </a:pathLst>
          </a:custGeom>
          <a:solidFill>
            <a:srgbClr val="4472C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Open Sans"/>
              <a:ea typeface="+mn-ea"/>
              <a:cs typeface="+mn-cs"/>
            </a:endParaRPr>
          </a:p>
        </p:txBody>
      </p:sp>
      <p:sp>
        <p:nvSpPr>
          <p:cNvPr id="52" name="TextBox 51">
            <a:extLst>
              <a:ext uri="{FF2B5EF4-FFF2-40B4-BE49-F238E27FC236}">
                <a16:creationId xmlns:a16="http://schemas.microsoft.com/office/drawing/2014/main" id="{ACC52E5D-CB6A-4DA7-A6BF-0C057A6382A2}"/>
              </a:ext>
            </a:extLst>
          </p:cNvPr>
          <p:cNvSpPr txBox="1"/>
          <p:nvPr/>
        </p:nvSpPr>
        <p:spPr>
          <a:xfrm>
            <a:off x="1242874" y="1743876"/>
            <a:ext cx="278839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
                  <a:solidFill>
                    <a:srgbClr val="FFC000"/>
                  </a:solidFill>
                </a:uFill>
                <a:latin typeface="Open Sans"/>
                <a:ea typeface="+mn-ea"/>
                <a:cs typeface="+mn-cs"/>
              </a:rPr>
              <a:t>AI FUNDAMENTALS </a:t>
            </a:r>
            <a:r>
              <a:rPr kumimoji="0" lang="en-US" sz="1000" b="1" i="0" u="sng" strike="noStrike" kern="1200" cap="none" spc="0" normalizeH="0" baseline="0" noProof="0" err="1">
                <a:ln>
                  <a:noFill/>
                </a:ln>
                <a:solidFill>
                  <a:prstClr val="black"/>
                </a:solidFill>
                <a:effectLst/>
                <a:uLnTx/>
                <a:uFill>
                  <a:solidFill>
                    <a:srgbClr val="FFC000"/>
                  </a:solidFill>
                </a:uFill>
                <a:latin typeface="Open Sans"/>
                <a:ea typeface="+mn-ea"/>
                <a:cs typeface="+mn-cs"/>
              </a:rPr>
              <a:t>eLEARNING</a:t>
            </a:r>
            <a:r>
              <a:rPr kumimoji="0" lang="en-US" sz="1000" b="1" i="0" u="sng" strike="noStrike" kern="1200" cap="none" spc="0" normalizeH="0" baseline="0" noProof="0">
                <a:ln>
                  <a:noFill/>
                </a:ln>
                <a:solidFill>
                  <a:prstClr val="black"/>
                </a:solidFill>
                <a:effectLst/>
                <a:uLnTx/>
                <a:uFill>
                  <a:solidFill>
                    <a:srgbClr val="FFC000"/>
                  </a:solidFill>
                </a:uFill>
                <a:latin typeface="Open Sans"/>
                <a:ea typeface="+mn-ea"/>
                <a:cs typeface="+mn-cs"/>
              </a:rPr>
              <a:t> MODULE</a:t>
            </a:r>
          </a:p>
        </p:txBody>
      </p:sp>
      <p:sp>
        <p:nvSpPr>
          <p:cNvPr id="53" name="Rectangle 52">
            <a:extLst>
              <a:ext uri="{FF2B5EF4-FFF2-40B4-BE49-F238E27FC236}">
                <a16:creationId xmlns:a16="http://schemas.microsoft.com/office/drawing/2014/main" id="{FF4E53D0-48DF-429C-BD56-34008252B8A0}"/>
              </a:ext>
            </a:extLst>
          </p:cNvPr>
          <p:cNvSpPr/>
          <p:nvPr/>
        </p:nvSpPr>
        <p:spPr>
          <a:xfrm>
            <a:off x="1319754" y="1956607"/>
            <a:ext cx="2706578"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Cross-Business 1hr eLearning module focused on Age of With and introduction to AI</a:t>
            </a:r>
          </a:p>
        </p:txBody>
      </p:sp>
      <p:sp>
        <p:nvSpPr>
          <p:cNvPr id="54" name="Oval 53">
            <a:extLst>
              <a:ext uri="{FF2B5EF4-FFF2-40B4-BE49-F238E27FC236}">
                <a16:creationId xmlns:a16="http://schemas.microsoft.com/office/drawing/2014/main" id="{31C9D82E-70D9-4D78-9103-7CB02532D0BC}"/>
              </a:ext>
            </a:extLst>
          </p:cNvPr>
          <p:cNvSpPr/>
          <p:nvPr/>
        </p:nvSpPr>
        <p:spPr>
          <a:xfrm>
            <a:off x="4886414" y="2307428"/>
            <a:ext cx="306983" cy="306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Open Sans"/>
                <a:ea typeface="+mn-ea"/>
                <a:cs typeface="+mn-cs"/>
              </a:rPr>
              <a:t>1</a:t>
            </a:r>
          </a:p>
        </p:txBody>
      </p:sp>
      <p:sp>
        <p:nvSpPr>
          <p:cNvPr id="55" name="Oval 54">
            <a:extLst>
              <a:ext uri="{FF2B5EF4-FFF2-40B4-BE49-F238E27FC236}">
                <a16:creationId xmlns:a16="http://schemas.microsoft.com/office/drawing/2014/main" id="{643045C3-FEE6-4B52-8914-808CDEA911C8}"/>
              </a:ext>
            </a:extLst>
          </p:cNvPr>
          <p:cNvSpPr/>
          <p:nvPr/>
        </p:nvSpPr>
        <p:spPr>
          <a:xfrm>
            <a:off x="7586434" y="3131969"/>
            <a:ext cx="306983" cy="306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Open Sans"/>
                <a:ea typeface="+mn-ea"/>
                <a:cs typeface="+mn-cs"/>
              </a:rPr>
              <a:t>2</a:t>
            </a:r>
          </a:p>
        </p:txBody>
      </p:sp>
      <p:sp>
        <p:nvSpPr>
          <p:cNvPr id="56" name="Oval 55">
            <a:extLst>
              <a:ext uri="{FF2B5EF4-FFF2-40B4-BE49-F238E27FC236}">
                <a16:creationId xmlns:a16="http://schemas.microsoft.com/office/drawing/2014/main" id="{83367CF4-AE5E-4D3F-99D0-173BFAEA4F8F}"/>
              </a:ext>
            </a:extLst>
          </p:cNvPr>
          <p:cNvSpPr/>
          <p:nvPr/>
        </p:nvSpPr>
        <p:spPr>
          <a:xfrm>
            <a:off x="5417638" y="4899132"/>
            <a:ext cx="306983" cy="306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Open Sans"/>
                <a:ea typeface="+mn-ea"/>
                <a:cs typeface="+mn-cs"/>
              </a:rPr>
              <a:t>3</a:t>
            </a:r>
          </a:p>
        </p:txBody>
      </p:sp>
      <p:sp>
        <p:nvSpPr>
          <p:cNvPr id="57" name="TextBox 56">
            <a:extLst>
              <a:ext uri="{FF2B5EF4-FFF2-40B4-BE49-F238E27FC236}">
                <a16:creationId xmlns:a16="http://schemas.microsoft.com/office/drawing/2014/main" id="{DE44930B-9C0C-42E5-BC14-3DECDA3D17B4}"/>
              </a:ext>
            </a:extLst>
          </p:cNvPr>
          <p:cNvSpPr txBox="1"/>
          <p:nvPr/>
        </p:nvSpPr>
        <p:spPr>
          <a:xfrm>
            <a:off x="1402673" y="1227339"/>
            <a:ext cx="3324142"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
                  <a:solidFill>
                    <a:srgbClr val="FFC000"/>
                  </a:solidFill>
                </a:uFill>
                <a:latin typeface="Open Sans"/>
                <a:ea typeface="+mn-ea"/>
                <a:cs typeface="+mn-cs"/>
              </a:rPr>
              <a:t>PARTNER/PRINCIPAL/MD (PPMD) LIVE SESSIONS</a:t>
            </a:r>
          </a:p>
        </p:txBody>
      </p:sp>
      <p:sp>
        <p:nvSpPr>
          <p:cNvPr id="58" name="Rectangle 57">
            <a:extLst>
              <a:ext uri="{FF2B5EF4-FFF2-40B4-BE49-F238E27FC236}">
                <a16:creationId xmlns:a16="http://schemas.microsoft.com/office/drawing/2014/main" id="{09F37B90-B8B0-4172-AA43-D9FD278F7EC0}"/>
              </a:ext>
            </a:extLst>
          </p:cNvPr>
          <p:cNvSpPr/>
          <p:nvPr/>
        </p:nvSpPr>
        <p:spPr>
          <a:xfrm>
            <a:off x="2319452" y="1400186"/>
            <a:ext cx="2407362" cy="2308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Tailored content by Offerings and Sectors</a:t>
            </a:r>
          </a:p>
        </p:txBody>
      </p:sp>
      <p:sp>
        <p:nvSpPr>
          <p:cNvPr id="59" name="Freeform 841">
            <a:extLst>
              <a:ext uri="{FF2B5EF4-FFF2-40B4-BE49-F238E27FC236}">
                <a16:creationId xmlns:a16="http://schemas.microsoft.com/office/drawing/2014/main" id="{DDF626FF-5740-497C-A3A6-68D3F58E1D7F}"/>
              </a:ext>
            </a:extLst>
          </p:cNvPr>
          <p:cNvSpPr>
            <a:spLocks noChangeAspect="1" noEditPoints="1"/>
          </p:cNvSpPr>
          <p:nvPr/>
        </p:nvSpPr>
        <p:spPr bwMode="auto">
          <a:xfrm>
            <a:off x="3695063" y="2436755"/>
            <a:ext cx="306983" cy="306983"/>
          </a:xfrm>
          <a:custGeom>
            <a:avLst/>
            <a:gdLst>
              <a:gd name="T0" fmla="*/ 213 w 512"/>
              <a:gd name="T1" fmla="*/ 128 h 512"/>
              <a:gd name="T2" fmla="*/ 202 w 512"/>
              <a:gd name="T3" fmla="*/ 138 h 512"/>
              <a:gd name="T4" fmla="*/ 192 w 512"/>
              <a:gd name="T5" fmla="*/ 128 h 512"/>
              <a:gd name="T6" fmla="*/ 202 w 512"/>
              <a:gd name="T7" fmla="*/ 117 h 512"/>
              <a:gd name="T8" fmla="*/ 213 w 512"/>
              <a:gd name="T9" fmla="*/ 128 h 512"/>
              <a:gd name="T10" fmla="*/ 309 w 512"/>
              <a:gd name="T11" fmla="*/ 373 h 512"/>
              <a:gd name="T12" fmla="*/ 298 w 512"/>
              <a:gd name="T13" fmla="*/ 384 h 512"/>
              <a:gd name="T14" fmla="*/ 309 w 512"/>
              <a:gd name="T15" fmla="*/ 394 h 512"/>
              <a:gd name="T16" fmla="*/ 320 w 512"/>
              <a:gd name="T17" fmla="*/ 384 h 512"/>
              <a:gd name="T18" fmla="*/ 309 w 512"/>
              <a:gd name="T19" fmla="*/ 373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320 w 512"/>
              <a:gd name="T31" fmla="*/ 354 h 512"/>
              <a:gd name="T32" fmla="*/ 320 w 512"/>
              <a:gd name="T33" fmla="*/ 158 h 512"/>
              <a:gd name="T34" fmla="*/ 341 w 512"/>
              <a:gd name="T35" fmla="*/ 128 h 512"/>
              <a:gd name="T36" fmla="*/ 309 w 512"/>
              <a:gd name="T37" fmla="*/ 96 h 512"/>
              <a:gd name="T38" fmla="*/ 277 w 512"/>
              <a:gd name="T39" fmla="*/ 128 h 512"/>
              <a:gd name="T40" fmla="*/ 298 w 512"/>
              <a:gd name="T41" fmla="*/ 158 h 512"/>
              <a:gd name="T42" fmla="*/ 298 w 512"/>
              <a:gd name="T43" fmla="*/ 245 h 512"/>
              <a:gd name="T44" fmla="*/ 234 w 512"/>
              <a:gd name="T45" fmla="*/ 245 h 512"/>
              <a:gd name="T46" fmla="*/ 213 w 512"/>
              <a:gd name="T47" fmla="*/ 224 h 512"/>
              <a:gd name="T48" fmla="*/ 213 w 512"/>
              <a:gd name="T49" fmla="*/ 158 h 512"/>
              <a:gd name="T50" fmla="*/ 234 w 512"/>
              <a:gd name="T51" fmla="*/ 128 h 512"/>
              <a:gd name="T52" fmla="*/ 202 w 512"/>
              <a:gd name="T53" fmla="*/ 96 h 512"/>
              <a:gd name="T54" fmla="*/ 170 w 512"/>
              <a:gd name="T55" fmla="*/ 128 h 512"/>
              <a:gd name="T56" fmla="*/ 192 w 512"/>
              <a:gd name="T57" fmla="*/ 158 h 512"/>
              <a:gd name="T58" fmla="*/ 192 w 512"/>
              <a:gd name="T59" fmla="*/ 224 h 512"/>
              <a:gd name="T60" fmla="*/ 234 w 512"/>
              <a:gd name="T61" fmla="*/ 266 h 512"/>
              <a:gd name="T62" fmla="*/ 298 w 512"/>
              <a:gd name="T63" fmla="*/ 266 h 512"/>
              <a:gd name="T64" fmla="*/ 298 w 512"/>
              <a:gd name="T65" fmla="*/ 354 h 512"/>
              <a:gd name="T66" fmla="*/ 277 w 512"/>
              <a:gd name="T67" fmla="*/ 384 h 512"/>
              <a:gd name="T68" fmla="*/ 309 w 512"/>
              <a:gd name="T69" fmla="*/ 416 h 512"/>
              <a:gd name="T70" fmla="*/ 341 w 512"/>
              <a:gd name="T71" fmla="*/ 384 h 512"/>
              <a:gd name="T72" fmla="*/ 320 w 512"/>
              <a:gd name="T73" fmla="*/ 354 h 512"/>
              <a:gd name="T74" fmla="*/ 309 w 512"/>
              <a:gd name="T75" fmla="*/ 117 h 512"/>
              <a:gd name="T76" fmla="*/ 298 w 512"/>
              <a:gd name="T77" fmla="*/ 128 h 512"/>
              <a:gd name="T78" fmla="*/ 309 w 512"/>
              <a:gd name="T79" fmla="*/ 138 h 512"/>
              <a:gd name="T80" fmla="*/ 320 w 512"/>
              <a:gd name="T81" fmla="*/ 128 h 512"/>
              <a:gd name="T82" fmla="*/ 309 w 512"/>
              <a:gd name="T83" fmla="*/ 1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13" y="128"/>
                </a:moveTo>
                <a:cubicBezTo>
                  <a:pt x="213" y="134"/>
                  <a:pt x="208" y="138"/>
                  <a:pt x="202" y="138"/>
                </a:cubicBezTo>
                <a:cubicBezTo>
                  <a:pt x="196" y="138"/>
                  <a:pt x="192" y="134"/>
                  <a:pt x="192" y="128"/>
                </a:cubicBezTo>
                <a:cubicBezTo>
                  <a:pt x="192" y="122"/>
                  <a:pt x="196" y="117"/>
                  <a:pt x="202" y="117"/>
                </a:cubicBezTo>
                <a:cubicBezTo>
                  <a:pt x="208" y="117"/>
                  <a:pt x="213" y="122"/>
                  <a:pt x="213" y="128"/>
                </a:cubicBezTo>
                <a:close/>
                <a:moveTo>
                  <a:pt x="309" y="373"/>
                </a:moveTo>
                <a:cubicBezTo>
                  <a:pt x="303" y="373"/>
                  <a:pt x="298" y="378"/>
                  <a:pt x="298" y="384"/>
                </a:cubicBezTo>
                <a:cubicBezTo>
                  <a:pt x="298" y="390"/>
                  <a:pt x="303" y="394"/>
                  <a:pt x="309" y="394"/>
                </a:cubicBezTo>
                <a:cubicBezTo>
                  <a:pt x="315" y="394"/>
                  <a:pt x="320" y="390"/>
                  <a:pt x="320" y="384"/>
                </a:cubicBezTo>
                <a:cubicBezTo>
                  <a:pt x="320" y="378"/>
                  <a:pt x="315" y="373"/>
                  <a:pt x="309" y="37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20" y="354"/>
                </a:moveTo>
                <a:cubicBezTo>
                  <a:pt x="320" y="158"/>
                  <a:pt x="320" y="158"/>
                  <a:pt x="320" y="158"/>
                </a:cubicBezTo>
                <a:cubicBezTo>
                  <a:pt x="332" y="153"/>
                  <a:pt x="341" y="142"/>
                  <a:pt x="341" y="128"/>
                </a:cubicBezTo>
                <a:cubicBezTo>
                  <a:pt x="341" y="110"/>
                  <a:pt x="327" y="96"/>
                  <a:pt x="309" y="96"/>
                </a:cubicBezTo>
                <a:cubicBezTo>
                  <a:pt x="291" y="96"/>
                  <a:pt x="277" y="110"/>
                  <a:pt x="277" y="128"/>
                </a:cubicBezTo>
                <a:cubicBezTo>
                  <a:pt x="277" y="142"/>
                  <a:pt x="286" y="153"/>
                  <a:pt x="298" y="158"/>
                </a:cubicBezTo>
                <a:cubicBezTo>
                  <a:pt x="298" y="245"/>
                  <a:pt x="298" y="245"/>
                  <a:pt x="298" y="245"/>
                </a:cubicBezTo>
                <a:cubicBezTo>
                  <a:pt x="234" y="245"/>
                  <a:pt x="234" y="245"/>
                  <a:pt x="234" y="245"/>
                </a:cubicBezTo>
                <a:cubicBezTo>
                  <a:pt x="231" y="245"/>
                  <a:pt x="213" y="244"/>
                  <a:pt x="213" y="224"/>
                </a:cubicBezTo>
                <a:cubicBezTo>
                  <a:pt x="213" y="158"/>
                  <a:pt x="213" y="158"/>
                  <a:pt x="213" y="158"/>
                </a:cubicBezTo>
                <a:cubicBezTo>
                  <a:pt x="225" y="153"/>
                  <a:pt x="234" y="142"/>
                  <a:pt x="234" y="128"/>
                </a:cubicBezTo>
                <a:cubicBezTo>
                  <a:pt x="234" y="110"/>
                  <a:pt x="220" y="96"/>
                  <a:pt x="202" y="96"/>
                </a:cubicBezTo>
                <a:cubicBezTo>
                  <a:pt x="185" y="96"/>
                  <a:pt x="170" y="110"/>
                  <a:pt x="170" y="128"/>
                </a:cubicBezTo>
                <a:cubicBezTo>
                  <a:pt x="170" y="142"/>
                  <a:pt x="179" y="153"/>
                  <a:pt x="192" y="158"/>
                </a:cubicBezTo>
                <a:cubicBezTo>
                  <a:pt x="192" y="224"/>
                  <a:pt x="192" y="224"/>
                  <a:pt x="192" y="224"/>
                </a:cubicBezTo>
                <a:cubicBezTo>
                  <a:pt x="192" y="255"/>
                  <a:pt x="217" y="266"/>
                  <a:pt x="234" y="266"/>
                </a:cubicBezTo>
                <a:cubicBezTo>
                  <a:pt x="298" y="266"/>
                  <a:pt x="298" y="266"/>
                  <a:pt x="298" y="266"/>
                </a:cubicBezTo>
                <a:cubicBezTo>
                  <a:pt x="298" y="354"/>
                  <a:pt x="298" y="354"/>
                  <a:pt x="298" y="354"/>
                </a:cubicBezTo>
                <a:cubicBezTo>
                  <a:pt x="286" y="358"/>
                  <a:pt x="277" y="370"/>
                  <a:pt x="277" y="384"/>
                </a:cubicBezTo>
                <a:cubicBezTo>
                  <a:pt x="277" y="401"/>
                  <a:pt x="291" y="416"/>
                  <a:pt x="309" y="416"/>
                </a:cubicBezTo>
                <a:cubicBezTo>
                  <a:pt x="327" y="416"/>
                  <a:pt x="341" y="401"/>
                  <a:pt x="341" y="384"/>
                </a:cubicBezTo>
                <a:cubicBezTo>
                  <a:pt x="341" y="370"/>
                  <a:pt x="332" y="358"/>
                  <a:pt x="320" y="354"/>
                </a:cubicBezTo>
                <a:close/>
                <a:moveTo>
                  <a:pt x="309" y="117"/>
                </a:moveTo>
                <a:cubicBezTo>
                  <a:pt x="303" y="117"/>
                  <a:pt x="298" y="122"/>
                  <a:pt x="298" y="128"/>
                </a:cubicBezTo>
                <a:cubicBezTo>
                  <a:pt x="298" y="134"/>
                  <a:pt x="303" y="138"/>
                  <a:pt x="309" y="138"/>
                </a:cubicBezTo>
                <a:cubicBezTo>
                  <a:pt x="315" y="138"/>
                  <a:pt x="320" y="134"/>
                  <a:pt x="320" y="128"/>
                </a:cubicBezTo>
                <a:cubicBezTo>
                  <a:pt x="320" y="122"/>
                  <a:pt x="315" y="117"/>
                  <a:pt x="309" y="117"/>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Open Sans"/>
              <a:ea typeface="+mn-ea"/>
              <a:cs typeface="+mn-cs"/>
            </a:endParaRPr>
          </a:p>
        </p:txBody>
      </p:sp>
      <p:sp>
        <p:nvSpPr>
          <p:cNvPr id="60" name="Freeform 850">
            <a:extLst>
              <a:ext uri="{FF2B5EF4-FFF2-40B4-BE49-F238E27FC236}">
                <a16:creationId xmlns:a16="http://schemas.microsoft.com/office/drawing/2014/main" id="{2B4C85EB-CFBA-4186-90A9-B1EAF4BD14A4}"/>
              </a:ext>
            </a:extLst>
          </p:cNvPr>
          <p:cNvSpPr>
            <a:spLocks noChangeAspect="1" noEditPoints="1"/>
          </p:cNvSpPr>
          <p:nvPr/>
        </p:nvSpPr>
        <p:spPr bwMode="auto">
          <a:xfrm>
            <a:off x="3486072" y="2898663"/>
            <a:ext cx="306983" cy="307886"/>
          </a:xfrm>
          <a:custGeom>
            <a:avLst/>
            <a:gdLst>
              <a:gd name="T0" fmla="*/ 181 w 512"/>
              <a:gd name="T1" fmla="*/ 384 h 512"/>
              <a:gd name="T2" fmla="*/ 170 w 512"/>
              <a:gd name="T3" fmla="*/ 394 h 512"/>
              <a:gd name="T4" fmla="*/ 160 w 512"/>
              <a:gd name="T5" fmla="*/ 384 h 512"/>
              <a:gd name="T6" fmla="*/ 170 w 512"/>
              <a:gd name="T7" fmla="*/ 373 h 512"/>
              <a:gd name="T8" fmla="*/ 181 w 512"/>
              <a:gd name="T9" fmla="*/ 384 h 512"/>
              <a:gd name="T10" fmla="*/ 256 w 512"/>
              <a:gd name="T11" fmla="*/ 373 h 512"/>
              <a:gd name="T12" fmla="*/ 245 w 512"/>
              <a:gd name="T13" fmla="*/ 384 h 512"/>
              <a:gd name="T14" fmla="*/ 256 w 512"/>
              <a:gd name="T15" fmla="*/ 394 h 512"/>
              <a:gd name="T16" fmla="*/ 266 w 512"/>
              <a:gd name="T17" fmla="*/ 384 h 512"/>
              <a:gd name="T18" fmla="*/ 256 w 512"/>
              <a:gd name="T19" fmla="*/ 373 h 512"/>
              <a:gd name="T20" fmla="*/ 256 w 512"/>
              <a:gd name="T21" fmla="*/ 117 h 512"/>
              <a:gd name="T22" fmla="*/ 245 w 512"/>
              <a:gd name="T23" fmla="*/ 128 h 512"/>
              <a:gd name="T24" fmla="*/ 256 w 512"/>
              <a:gd name="T25" fmla="*/ 138 h 512"/>
              <a:gd name="T26" fmla="*/ 266 w 512"/>
              <a:gd name="T27" fmla="*/ 128 h 512"/>
              <a:gd name="T28" fmla="*/ 256 w 512"/>
              <a:gd name="T29" fmla="*/ 117 h 512"/>
              <a:gd name="T30" fmla="*/ 341 w 512"/>
              <a:gd name="T31" fmla="*/ 373 h 512"/>
              <a:gd name="T32" fmla="*/ 330 w 512"/>
              <a:gd name="T33" fmla="*/ 384 h 512"/>
              <a:gd name="T34" fmla="*/ 341 w 512"/>
              <a:gd name="T35" fmla="*/ 394 h 512"/>
              <a:gd name="T36" fmla="*/ 352 w 512"/>
              <a:gd name="T37" fmla="*/ 384 h 512"/>
              <a:gd name="T38" fmla="*/ 341 w 512"/>
              <a:gd name="T39" fmla="*/ 373 h 512"/>
              <a:gd name="T40" fmla="*/ 512 w 512"/>
              <a:gd name="T41" fmla="*/ 256 h 512"/>
              <a:gd name="T42" fmla="*/ 256 w 512"/>
              <a:gd name="T43" fmla="*/ 512 h 512"/>
              <a:gd name="T44" fmla="*/ 0 w 512"/>
              <a:gd name="T45" fmla="*/ 256 h 512"/>
              <a:gd name="T46" fmla="*/ 256 w 512"/>
              <a:gd name="T47" fmla="*/ 0 h 512"/>
              <a:gd name="T48" fmla="*/ 512 w 512"/>
              <a:gd name="T49" fmla="*/ 256 h 512"/>
              <a:gd name="T50" fmla="*/ 373 w 512"/>
              <a:gd name="T51" fmla="*/ 384 h 512"/>
              <a:gd name="T52" fmla="*/ 352 w 512"/>
              <a:gd name="T53" fmla="*/ 354 h 512"/>
              <a:gd name="T54" fmla="*/ 352 w 512"/>
              <a:gd name="T55" fmla="*/ 277 h 512"/>
              <a:gd name="T56" fmla="*/ 320 w 512"/>
              <a:gd name="T57" fmla="*/ 245 h 512"/>
              <a:gd name="T58" fmla="*/ 266 w 512"/>
              <a:gd name="T59" fmla="*/ 245 h 512"/>
              <a:gd name="T60" fmla="*/ 266 w 512"/>
              <a:gd name="T61" fmla="*/ 158 h 512"/>
              <a:gd name="T62" fmla="*/ 288 w 512"/>
              <a:gd name="T63" fmla="*/ 128 h 512"/>
              <a:gd name="T64" fmla="*/ 256 w 512"/>
              <a:gd name="T65" fmla="*/ 96 h 512"/>
              <a:gd name="T66" fmla="*/ 224 w 512"/>
              <a:gd name="T67" fmla="*/ 128 h 512"/>
              <a:gd name="T68" fmla="*/ 245 w 512"/>
              <a:gd name="T69" fmla="*/ 158 h 512"/>
              <a:gd name="T70" fmla="*/ 245 w 512"/>
              <a:gd name="T71" fmla="*/ 245 h 512"/>
              <a:gd name="T72" fmla="*/ 192 w 512"/>
              <a:gd name="T73" fmla="*/ 245 h 512"/>
              <a:gd name="T74" fmla="*/ 160 w 512"/>
              <a:gd name="T75" fmla="*/ 277 h 512"/>
              <a:gd name="T76" fmla="*/ 160 w 512"/>
              <a:gd name="T77" fmla="*/ 354 h 512"/>
              <a:gd name="T78" fmla="*/ 138 w 512"/>
              <a:gd name="T79" fmla="*/ 384 h 512"/>
              <a:gd name="T80" fmla="*/ 170 w 512"/>
              <a:gd name="T81" fmla="*/ 416 h 512"/>
              <a:gd name="T82" fmla="*/ 202 w 512"/>
              <a:gd name="T83" fmla="*/ 384 h 512"/>
              <a:gd name="T84" fmla="*/ 181 w 512"/>
              <a:gd name="T85" fmla="*/ 354 h 512"/>
              <a:gd name="T86" fmla="*/ 181 w 512"/>
              <a:gd name="T87" fmla="*/ 277 h 512"/>
              <a:gd name="T88" fmla="*/ 192 w 512"/>
              <a:gd name="T89" fmla="*/ 266 h 512"/>
              <a:gd name="T90" fmla="*/ 245 w 512"/>
              <a:gd name="T91" fmla="*/ 266 h 512"/>
              <a:gd name="T92" fmla="*/ 245 w 512"/>
              <a:gd name="T93" fmla="*/ 354 h 512"/>
              <a:gd name="T94" fmla="*/ 224 w 512"/>
              <a:gd name="T95" fmla="*/ 384 h 512"/>
              <a:gd name="T96" fmla="*/ 256 w 512"/>
              <a:gd name="T97" fmla="*/ 416 h 512"/>
              <a:gd name="T98" fmla="*/ 288 w 512"/>
              <a:gd name="T99" fmla="*/ 384 h 512"/>
              <a:gd name="T100" fmla="*/ 266 w 512"/>
              <a:gd name="T101" fmla="*/ 354 h 512"/>
              <a:gd name="T102" fmla="*/ 266 w 512"/>
              <a:gd name="T103" fmla="*/ 266 h 512"/>
              <a:gd name="T104" fmla="*/ 320 w 512"/>
              <a:gd name="T105" fmla="*/ 266 h 512"/>
              <a:gd name="T106" fmla="*/ 330 w 512"/>
              <a:gd name="T107" fmla="*/ 277 h 512"/>
              <a:gd name="T108" fmla="*/ 330 w 512"/>
              <a:gd name="T109" fmla="*/ 354 h 512"/>
              <a:gd name="T110" fmla="*/ 309 w 512"/>
              <a:gd name="T111" fmla="*/ 384 h 512"/>
              <a:gd name="T112" fmla="*/ 341 w 512"/>
              <a:gd name="T113" fmla="*/ 416 h 512"/>
              <a:gd name="T114" fmla="*/ 373 w 512"/>
              <a:gd name="T115"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181" y="384"/>
                </a:moveTo>
                <a:cubicBezTo>
                  <a:pt x="181" y="390"/>
                  <a:pt x="176" y="394"/>
                  <a:pt x="170" y="394"/>
                </a:cubicBezTo>
                <a:cubicBezTo>
                  <a:pt x="164" y="394"/>
                  <a:pt x="160" y="390"/>
                  <a:pt x="160" y="384"/>
                </a:cubicBezTo>
                <a:cubicBezTo>
                  <a:pt x="160" y="378"/>
                  <a:pt x="164" y="373"/>
                  <a:pt x="170" y="373"/>
                </a:cubicBezTo>
                <a:cubicBezTo>
                  <a:pt x="176" y="373"/>
                  <a:pt x="181" y="378"/>
                  <a:pt x="181" y="384"/>
                </a:cubicBezTo>
                <a:close/>
                <a:moveTo>
                  <a:pt x="256" y="373"/>
                </a:moveTo>
                <a:cubicBezTo>
                  <a:pt x="250" y="373"/>
                  <a:pt x="245" y="378"/>
                  <a:pt x="245" y="384"/>
                </a:cubicBezTo>
                <a:cubicBezTo>
                  <a:pt x="245" y="390"/>
                  <a:pt x="250" y="394"/>
                  <a:pt x="256" y="394"/>
                </a:cubicBezTo>
                <a:cubicBezTo>
                  <a:pt x="262" y="394"/>
                  <a:pt x="266" y="390"/>
                  <a:pt x="266" y="384"/>
                </a:cubicBezTo>
                <a:cubicBezTo>
                  <a:pt x="266" y="378"/>
                  <a:pt x="262" y="373"/>
                  <a:pt x="256" y="373"/>
                </a:cubicBezTo>
                <a:close/>
                <a:moveTo>
                  <a:pt x="256" y="117"/>
                </a:moveTo>
                <a:cubicBezTo>
                  <a:pt x="250" y="117"/>
                  <a:pt x="245" y="122"/>
                  <a:pt x="245" y="128"/>
                </a:cubicBezTo>
                <a:cubicBezTo>
                  <a:pt x="245" y="134"/>
                  <a:pt x="250" y="138"/>
                  <a:pt x="256" y="138"/>
                </a:cubicBezTo>
                <a:cubicBezTo>
                  <a:pt x="262" y="138"/>
                  <a:pt x="266" y="134"/>
                  <a:pt x="266" y="128"/>
                </a:cubicBezTo>
                <a:cubicBezTo>
                  <a:pt x="266" y="122"/>
                  <a:pt x="262" y="117"/>
                  <a:pt x="256" y="117"/>
                </a:cubicBezTo>
                <a:close/>
                <a:moveTo>
                  <a:pt x="341" y="373"/>
                </a:moveTo>
                <a:cubicBezTo>
                  <a:pt x="335" y="373"/>
                  <a:pt x="330" y="378"/>
                  <a:pt x="330" y="384"/>
                </a:cubicBezTo>
                <a:cubicBezTo>
                  <a:pt x="330" y="390"/>
                  <a:pt x="335" y="394"/>
                  <a:pt x="341" y="394"/>
                </a:cubicBezTo>
                <a:cubicBezTo>
                  <a:pt x="347" y="394"/>
                  <a:pt x="352" y="390"/>
                  <a:pt x="352" y="384"/>
                </a:cubicBezTo>
                <a:cubicBezTo>
                  <a:pt x="352" y="378"/>
                  <a:pt x="347" y="373"/>
                  <a:pt x="341" y="37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384"/>
                </a:moveTo>
                <a:cubicBezTo>
                  <a:pt x="373" y="370"/>
                  <a:pt x="364" y="358"/>
                  <a:pt x="352" y="354"/>
                </a:cubicBezTo>
                <a:cubicBezTo>
                  <a:pt x="352" y="277"/>
                  <a:pt x="352" y="277"/>
                  <a:pt x="352" y="277"/>
                </a:cubicBezTo>
                <a:cubicBezTo>
                  <a:pt x="352" y="254"/>
                  <a:pt x="333" y="245"/>
                  <a:pt x="320" y="245"/>
                </a:cubicBezTo>
                <a:cubicBezTo>
                  <a:pt x="266" y="245"/>
                  <a:pt x="266" y="245"/>
                  <a:pt x="266" y="245"/>
                </a:cubicBezTo>
                <a:cubicBezTo>
                  <a:pt x="266" y="158"/>
                  <a:pt x="266" y="158"/>
                  <a:pt x="266" y="158"/>
                </a:cubicBezTo>
                <a:cubicBezTo>
                  <a:pt x="279" y="153"/>
                  <a:pt x="288" y="142"/>
                  <a:pt x="288" y="128"/>
                </a:cubicBezTo>
                <a:cubicBezTo>
                  <a:pt x="288" y="110"/>
                  <a:pt x="273" y="96"/>
                  <a:pt x="256" y="96"/>
                </a:cubicBezTo>
                <a:cubicBezTo>
                  <a:pt x="238" y="96"/>
                  <a:pt x="224" y="110"/>
                  <a:pt x="224" y="128"/>
                </a:cubicBezTo>
                <a:cubicBezTo>
                  <a:pt x="224" y="142"/>
                  <a:pt x="233" y="153"/>
                  <a:pt x="245" y="158"/>
                </a:cubicBezTo>
                <a:cubicBezTo>
                  <a:pt x="245" y="245"/>
                  <a:pt x="245" y="245"/>
                  <a:pt x="245" y="245"/>
                </a:cubicBezTo>
                <a:cubicBezTo>
                  <a:pt x="192" y="245"/>
                  <a:pt x="192" y="245"/>
                  <a:pt x="192" y="245"/>
                </a:cubicBezTo>
                <a:cubicBezTo>
                  <a:pt x="169" y="245"/>
                  <a:pt x="160" y="264"/>
                  <a:pt x="160" y="277"/>
                </a:cubicBezTo>
                <a:cubicBezTo>
                  <a:pt x="160" y="354"/>
                  <a:pt x="160" y="354"/>
                  <a:pt x="160" y="354"/>
                </a:cubicBezTo>
                <a:cubicBezTo>
                  <a:pt x="147" y="358"/>
                  <a:pt x="138" y="370"/>
                  <a:pt x="138" y="384"/>
                </a:cubicBezTo>
                <a:cubicBezTo>
                  <a:pt x="138" y="401"/>
                  <a:pt x="153" y="416"/>
                  <a:pt x="170" y="416"/>
                </a:cubicBezTo>
                <a:cubicBezTo>
                  <a:pt x="188" y="416"/>
                  <a:pt x="202" y="401"/>
                  <a:pt x="202" y="384"/>
                </a:cubicBezTo>
                <a:cubicBezTo>
                  <a:pt x="202" y="370"/>
                  <a:pt x="193" y="358"/>
                  <a:pt x="181" y="354"/>
                </a:cubicBezTo>
                <a:cubicBezTo>
                  <a:pt x="181" y="277"/>
                  <a:pt x="181" y="277"/>
                  <a:pt x="181" y="277"/>
                </a:cubicBezTo>
                <a:cubicBezTo>
                  <a:pt x="181" y="275"/>
                  <a:pt x="182" y="266"/>
                  <a:pt x="192" y="266"/>
                </a:cubicBezTo>
                <a:cubicBezTo>
                  <a:pt x="245" y="266"/>
                  <a:pt x="245" y="266"/>
                  <a:pt x="245" y="266"/>
                </a:cubicBezTo>
                <a:cubicBezTo>
                  <a:pt x="245" y="354"/>
                  <a:pt x="245" y="354"/>
                  <a:pt x="245" y="354"/>
                </a:cubicBezTo>
                <a:cubicBezTo>
                  <a:pt x="233" y="358"/>
                  <a:pt x="224" y="370"/>
                  <a:pt x="224" y="384"/>
                </a:cubicBezTo>
                <a:cubicBezTo>
                  <a:pt x="224" y="401"/>
                  <a:pt x="238" y="416"/>
                  <a:pt x="256" y="416"/>
                </a:cubicBezTo>
                <a:cubicBezTo>
                  <a:pt x="273" y="416"/>
                  <a:pt x="288" y="401"/>
                  <a:pt x="288" y="384"/>
                </a:cubicBezTo>
                <a:cubicBezTo>
                  <a:pt x="288" y="370"/>
                  <a:pt x="279" y="358"/>
                  <a:pt x="266" y="354"/>
                </a:cubicBezTo>
                <a:cubicBezTo>
                  <a:pt x="266" y="266"/>
                  <a:pt x="266" y="266"/>
                  <a:pt x="266" y="266"/>
                </a:cubicBezTo>
                <a:cubicBezTo>
                  <a:pt x="320" y="266"/>
                  <a:pt x="320" y="266"/>
                  <a:pt x="320" y="266"/>
                </a:cubicBezTo>
                <a:cubicBezTo>
                  <a:pt x="324" y="266"/>
                  <a:pt x="330" y="268"/>
                  <a:pt x="330" y="277"/>
                </a:cubicBezTo>
                <a:cubicBezTo>
                  <a:pt x="330" y="354"/>
                  <a:pt x="330" y="354"/>
                  <a:pt x="330" y="354"/>
                </a:cubicBezTo>
                <a:cubicBezTo>
                  <a:pt x="318" y="358"/>
                  <a:pt x="309" y="370"/>
                  <a:pt x="309" y="384"/>
                </a:cubicBezTo>
                <a:cubicBezTo>
                  <a:pt x="309" y="401"/>
                  <a:pt x="323" y="416"/>
                  <a:pt x="341" y="416"/>
                </a:cubicBezTo>
                <a:cubicBezTo>
                  <a:pt x="359" y="416"/>
                  <a:pt x="373" y="401"/>
                  <a:pt x="373" y="384"/>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Open Sans"/>
              <a:ea typeface="+mn-ea"/>
              <a:cs typeface="+mn-cs"/>
            </a:endParaRPr>
          </a:p>
        </p:txBody>
      </p:sp>
      <p:grpSp>
        <p:nvGrpSpPr>
          <p:cNvPr id="61" name="Group 927">
            <a:extLst>
              <a:ext uri="{FF2B5EF4-FFF2-40B4-BE49-F238E27FC236}">
                <a16:creationId xmlns:a16="http://schemas.microsoft.com/office/drawing/2014/main" id="{AC08B734-3237-4148-847B-0375E0AA53C8}"/>
              </a:ext>
            </a:extLst>
          </p:cNvPr>
          <p:cNvGrpSpPr>
            <a:grpSpLocks noChangeAspect="1"/>
          </p:cNvGrpSpPr>
          <p:nvPr/>
        </p:nvGrpSpPr>
        <p:grpSpPr bwMode="auto">
          <a:xfrm>
            <a:off x="4091837" y="1900208"/>
            <a:ext cx="310896" cy="310896"/>
            <a:chOff x="5432" y="3568"/>
            <a:chExt cx="340" cy="340"/>
          </a:xfrm>
          <a:solidFill>
            <a:srgbClr val="FFC000"/>
          </a:solidFill>
        </p:grpSpPr>
        <p:sp>
          <p:nvSpPr>
            <p:cNvPr id="62" name="Freeform 928">
              <a:extLst>
                <a:ext uri="{FF2B5EF4-FFF2-40B4-BE49-F238E27FC236}">
                  <a16:creationId xmlns:a16="http://schemas.microsoft.com/office/drawing/2014/main" id="{EE4BB25E-0D88-4DCF-93F9-7D54752817D6}"/>
                </a:ext>
              </a:extLst>
            </p:cNvPr>
            <p:cNvSpPr>
              <a:spLocks noEditPoints="1"/>
            </p:cNvSpPr>
            <p:nvPr/>
          </p:nvSpPr>
          <p:spPr bwMode="auto">
            <a:xfrm>
              <a:off x="5432" y="3568"/>
              <a:ext cx="340" cy="340"/>
            </a:xfrm>
            <a:custGeom>
              <a:avLst/>
              <a:gdLst>
                <a:gd name="T0" fmla="*/ 332 w 512"/>
                <a:gd name="T1" fmla="*/ 245 h 512"/>
                <a:gd name="T2" fmla="*/ 340 w 512"/>
                <a:gd name="T3" fmla="*/ 305 h 512"/>
                <a:gd name="T4" fmla="*/ 256 w 512"/>
                <a:gd name="T5" fmla="*/ 341 h 512"/>
                <a:gd name="T6" fmla="*/ 171 w 512"/>
                <a:gd name="T7" fmla="*/ 306 h 512"/>
                <a:gd name="T8" fmla="*/ 179 w 512"/>
                <a:gd name="T9" fmla="*/ 245 h 512"/>
                <a:gd name="T10" fmla="*/ 251 w 512"/>
                <a:gd name="T11" fmla="*/ 276 h 512"/>
                <a:gd name="T12" fmla="*/ 256 w 512"/>
                <a:gd name="T13" fmla="*/ 277 h 512"/>
                <a:gd name="T14" fmla="*/ 260 w 512"/>
                <a:gd name="T15" fmla="*/ 276 h 512"/>
                <a:gd name="T16" fmla="*/ 332 w 512"/>
                <a:gd name="T17" fmla="*/ 245 h 512"/>
                <a:gd name="T18" fmla="*/ 136 w 512"/>
                <a:gd name="T19" fmla="*/ 203 h 512"/>
                <a:gd name="T20" fmla="*/ 256 w 512"/>
                <a:gd name="T21" fmla="*/ 255 h 512"/>
                <a:gd name="T22" fmla="*/ 376 w 512"/>
                <a:gd name="T23" fmla="*/ 203 h 512"/>
                <a:gd name="T24" fmla="*/ 256 w 512"/>
                <a:gd name="T25" fmla="*/ 160 h 512"/>
                <a:gd name="T26" fmla="*/ 136 w 512"/>
                <a:gd name="T27" fmla="*/ 203 h 512"/>
                <a:gd name="T28" fmla="*/ 512 w 512"/>
                <a:gd name="T29" fmla="*/ 256 h 512"/>
                <a:gd name="T30" fmla="*/ 256 w 512"/>
                <a:gd name="T31" fmla="*/ 512 h 512"/>
                <a:gd name="T32" fmla="*/ 0 w 512"/>
                <a:gd name="T33" fmla="*/ 256 h 512"/>
                <a:gd name="T34" fmla="*/ 256 w 512"/>
                <a:gd name="T35" fmla="*/ 0 h 512"/>
                <a:gd name="T36" fmla="*/ 512 w 512"/>
                <a:gd name="T37" fmla="*/ 256 h 512"/>
                <a:gd name="T38" fmla="*/ 416 w 512"/>
                <a:gd name="T39" fmla="*/ 202 h 512"/>
                <a:gd name="T40" fmla="*/ 409 w 512"/>
                <a:gd name="T41" fmla="*/ 192 h 512"/>
                <a:gd name="T42" fmla="*/ 259 w 512"/>
                <a:gd name="T43" fmla="*/ 139 h 512"/>
                <a:gd name="T44" fmla="*/ 252 w 512"/>
                <a:gd name="T45" fmla="*/ 139 h 512"/>
                <a:gd name="T46" fmla="*/ 103 w 512"/>
                <a:gd name="T47" fmla="*/ 192 h 512"/>
                <a:gd name="T48" fmla="*/ 96 w 512"/>
                <a:gd name="T49" fmla="*/ 202 h 512"/>
                <a:gd name="T50" fmla="*/ 102 w 512"/>
                <a:gd name="T51" fmla="*/ 212 h 512"/>
                <a:gd name="T52" fmla="*/ 159 w 512"/>
                <a:gd name="T53" fmla="*/ 236 h 512"/>
                <a:gd name="T54" fmla="*/ 149 w 512"/>
                <a:gd name="T55" fmla="*/ 308 h 512"/>
                <a:gd name="T56" fmla="*/ 150 w 512"/>
                <a:gd name="T57" fmla="*/ 314 h 512"/>
                <a:gd name="T58" fmla="*/ 256 w 512"/>
                <a:gd name="T59" fmla="*/ 362 h 512"/>
                <a:gd name="T60" fmla="*/ 360 w 512"/>
                <a:gd name="T61" fmla="*/ 316 h 512"/>
                <a:gd name="T62" fmla="*/ 362 w 512"/>
                <a:gd name="T63" fmla="*/ 308 h 512"/>
                <a:gd name="T64" fmla="*/ 353 w 512"/>
                <a:gd name="T65" fmla="*/ 236 h 512"/>
                <a:gd name="T66" fmla="*/ 384 w 512"/>
                <a:gd name="T67" fmla="*/ 223 h 512"/>
                <a:gd name="T68" fmla="*/ 384 w 512"/>
                <a:gd name="T69" fmla="*/ 352 h 512"/>
                <a:gd name="T70" fmla="*/ 394 w 512"/>
                <a:gd name="T71" fmla="*/ 362 h 512"/>
                <a:gd name="T72" fmla="*/ 405 w 512"/>
                <a:gd name="T73" fmla="*/ 352 h 512"/>
                <a:gd name="T74" fmla="*/ 405 w 512"/>
                <a:gd name="T75" fmla="*/ 214 h 512"/>
                <a:gd name="T76" fmla="*/ 409 w 512"/>
                <a:gd name="T77" fmla="*/ 212 h 512"/>
                <a:gd name="T78" fmla="*/ 416 w 512"/>
                <a:gd name="T79"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12">
                  <a:moveTo>
                    <a:pt x="332" y="245"/>
                  </a:moveTo>
                  <a:cubicBezTo>
                    <a:pt x="340" y="305"/>
                    <a:pt x="340" y="305"/>
                    <a:pt x="340" y="305"/>
                  </a:cubicBezTo>
                  <a:cubicBezTo>
                    <a:pt x="331" y="315"/>
                    <a:pt x="299" y="341"/>
                    <a:pt x="256" y="341"/>
                  </a:cubicBezTo>
                  <a:cubicBezTo>
                    <a:pt x="201" y="341"/>
                    <a:pt x="177" y="315"/>
                    <a:pt x="171" y="306"/>
                  </a:cubicBezTo>
                  <a:cubicBezTo>
                    <a:pt x="179" y="245"/>
                    <a:pt x="179" y="245"/>
                    <a:pt x="179" y="245"/>
                  </a:cubicBezTo>
                  <a:cubicBezTo>
                    <a:pt x="251" y="276"/>
                    <a:pt x="251" y="276"/>
                    <a:pt x="251" y="276"/>
                  </a:cubicBezTo>
                  <a:cubicBezTo>
                    <a:pt x="253" y="277"/>
                    <a:pt x="254" y="277"/>
                    <a:pt x="256" y="277"/>
                  </a:cubicBezTo>
                  <a:cubicBezTo>
                    <a:pt x="257" y="277"/>
                    <a:pt x="259" y="277"/>
                    <a:pt x="260" y="276"/>
                  </a:cubicBezTo>
                  <a:lnTo>
                    <a:pt x="332" y="245"/>
                  </a:lnTo>
                  <a:close/>
                  <a:moveTo>
                    <a:pt x="136" y="203"/>
                  </a:moveTo>
                  <a:cubicBezTo>
                    <a:pt x="256" y="255"/>
                    <a:pt x="256" y="255"/>
                    <a:pt x="256" y="255"/>
                  </a:cubicBezTo>
                  <a:cubicBezTo>
                    <a:pt x="376" y="203"/>
                    <a:pt x="376" y="203"/>
                    <a:pt x="376" y="203"/>
                  </a:cubicBezTo>
                  <a:cubicBezTo>
                    <a:pt x="256" y="160"/>
                    <a:pt x="256" y="160"/>
                    <a:pt x="256" y="160"/>
                  </a:cubicBezTo>
                  <a:lnTo>
                    <a:pt x="136" y="20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02"/>
                  </a:moveTo>
                  <a:cubicBezTo>
                    <a:pt x="416" y="198"/>
                    <a:pt x="413" y="194"/>
                    <a:pt x="409" y="192"/>
                  </a:cubicBezTo>
                  <a:cubicBezTo>
                    <a:pt x="259" y="139"/>
                    <a:pt x="259" y="139"/>
                    <a:pt x="259" y="139"/>
                  </a:cubicBezTo>
                  <a:cubicBezTo>
                    <a:pt x="257" y="138"/>
                    <a:pt x="254" y="138"/>
                    <a:pt x="252" y="139"/>
                  </a:cubicBezTo>
                  <a:cubicBezTo>
                    <a:pt x="103" y="192"/>
                    <a:pt x="103" y="192"/>
                    <a:pt x="103" y="192"/>
                  </a:cubicBezTo>
                  <a:cubicBezTo>
                    <a:pt x="99" y="194"/>
                    <a:pt x="96" y="198"/>
                    <a:pt x="96" y="202"/>
                  </a:cubicBezTo>
                  <a:cubicBezTo>
                    <a:pt x="96" y="206"/>
                    <a:pt x="98" y="210"/>
                    <a:pt x="102" y="212"/>
                  </a:cubicBezTo>
                  <a:cubicBezTo>
                    <a:pt x="159" y="236"/>
                    <a:pt x="159" y="236"/>
                    <a:pt x="159" y="236"/>
                  </a:cubicBezTo>
                  <a:cubicBezTo>
                    <a:pt x="149" y="308"/>
                    <a:pt x="149" y="308"/>
                    <a:pt x="149" y="308"/>
                  </a:cubicBezTo>
                  <a:cubicBezTo>
                    <a:pt x="149" y="310"/>
                    <a:pt x="149" y="312"/>
                    <a:pt x="150" y="314"/>
                  </a:cubicBezTo>
                  <a:cubicBezTo>
                    <a:pt x="152" y="316"/>
                    <a:pt x="179" y="362"/>
                    <a:pt x="256" y="362"/>
                  </a:cubicBezTo>
                  <a:cubicBezTo>
                    <a:pt x="319" y="362"/>
                    <a:pt x="358" y="318"/>
                    <a:pt x="360" y="316"/>
                  </a:cubicBezTo>
                  <a:cubicBezTo>
                    <a:pt x="362" y="314"/>
                    <a:pt x="363" y="311"/>
                    <a:pt x="362" y="308"/>
                  </a:cubicBezTo>
                  <a:cubicBezTo>
                    <a:pt x="353" y="236"/>
                    <a:pt x="353" y="236"/>
                    <a:pt x="353" y="236"/>
                  </a:cubicBezTo>
                  <a:cubicBezTo>
                    <a:pt x="384" y="223"/>
                    <a:pt x="384" y="223"/>
                    <a:pt x="384" y="223"/>
                  </a:cubicBezTo>
                  <a:cubicBezTo>
                    <a:pt x="384" y="352"/>
                    <a:pt x="384" y="352"/>
                    <a:pt x="384" y="352"/>
                  </a:cubicBezTo>
                  <a:cubicBezTo>
                    <a:pt x="384" y="358"/>
                    <a:pt x="388" y="362"/>
                    <a:pt x="394" y="362"/>
                  </a:cubicBezTo>
                  <a:cubicBezTo>
                    <a:pt x="400" y="362"/>
                    <a:pt x="405" y="358"/>
                    <a:pt x="405" y="352"/>
                  </a:cubicBezTo>
                  <a:cubicBezTo>
                    <a:pt x="405" y="214"/>
                    <a:pt x="405" y="214"/>
                    <a:pt x="405" y="214"/>
                  </a:cubicBezTo>
                  <a:cubicBezTo>
                    <a:pt x="409" y="212"/>
                    <a:pt x="409" y="212"/>
                    <a:pt x="409" y="212"/>
                  </a:cubicBezTo>
                  <a:cubicBezTo>
                    <a:pt x="413" y="210"/>
                    <a:pt x="416" y="206"/>
                    <a:pt x="416"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3" name="Freeform 929">
              <a:extLst>
                <a:ext uri="{FF2B5EF4-FFF2-40B4-BE49-F238E27FC236}">
                  <a16:creationId xmlns:a16="http://schemas.microsoft.com/office/drawing/2014/main" id="{692C4937-10F3-4F5E-8D1D-83FCA1C3A1C7}"/>
                </a:ext>
              </a:extLst>
            </p:cNvPr>
            <p:cNvSpPr>
              <a:spLocks noEditPoints="1"/>
            </p:cNvSpPr>
            <p:nvPr/>
          </p:nvSpPr>
          <p:spPr bwMode="auto">
            <a:xfrm>
              <a:off x="5432" y="3568"/>
              <a:ext cx="340" cy="340"/>
            </a:xfrm>
            <a:custGeom>
              <a:avLst/>
              <a:gdLst>
                <a:gd name="T0" fmla="*/ 332 w 512"/>
                <a:gd name="T1" fmla="*/ 245 h 512"/>
                <a:gd name="T2" fmla="*/ 340 w 512"/>
                <a:gd name="T3" fmla="*/ 305 h 512"/>
                <a:gd name="T4" fmla="*/ 256 w 512"/>
                <a:gd name="T5" fmla="*/ 341 h 512"/>
                <a:gd name="T6" fmla="*/ 171 w 512"/>
                <a:gd name="T7" fmla="*/ 306 h 512"/>
                <a:gd name="T8" fmla="*/ 179 w 512"/>
                <a:gd name="T9" fmla="*/ 245 h 512"/>
                <a:gd name="T10" fmla="*/ 251 w 512"/>
                <a:gd name="T11" fmla="*/ 276 h 512"/>
                <a:gd name="T12" fmla="*/ 256 w 512"/>
                <a:gd name="T13" fmla="*/ 277 h 512"/>
                <a:gd name="T14" fmla="*/ 260 w 512"/>
                <a:gd name="T15" fmla="*/ 276 h 512"/>
                <a:gd name="T16" fmla="*/ 332 w 512"/>
                <a:gd name="T17" fmla="*/ 245 h 512"/>
                <a:gd name="T18" fmla="*/ 136 w 512"/>
                <a:gd name="T19" fmla="*/ 203 h 512"/>
                <a:gd name="T20" fmla="*/ 256 w 512"/>
                <a:gd name="T21" fmla="*/ 255 h 512"/>
                <a:gd name="T22" fmla="*/ 376 w 512"/>
                <a:gd name="T23" fmla="*/ 203 h 512"/>
                <a:gd name="T24" fmla="*/ 256 w 512"/>
                <a:gd name="T25" fmla="*/ 160 h 512"/>
                <a:gd name="T26" fmla="*/ 136 w 512"/>
                <a:gd name="T27" fmla="*/ 203 h 512"/>
                <a:gd name="T28" fmla="*/ 512 w 512"/>
                <a:gd name="T29" fmla="*/ 256 h 512"/>
                <a:gd name="T30" fmla="*/ 256 w 512"/>
                <a:gd name="T31" fmla="*/ 512 h 512"/>
                <a:gd name="T32" fmla="*/ 0 w 512"/>
                <a:gd name="T33" fmla="*/ 256 h 512"/>
                <a:gd name="T34" fmla="*/ 256 w 512"/>
                <a:gd name="T35" fmla="*/ 0 h 512"/>
                <a:gd name="T36" fmla="*/ 512 w 512"/>
                <a:gd name="T37" fmla="*/ 256 h 512"/>
                <a:gd name="T38" fmla="*/ 416 w 512"/>
                <a:gd name="T39" fmla="*/ 202 h 512"/>
                <a:gd name="T40" fmla="*/ 409 w 512"/>
                <a:gd name="T41" fmla="*/ 192 h 512"/>
                <a:gd name="T42" fmla="*/ 259 w 512"/>
                <a:gd name="T43" fmla="*/ 139 h 512"/>
                <a:gd name="T44" fmla="*/ 252 w 512"/>
                <a:gd name="T45" fmla="*/ 139 h 512"/>
                <a:gd name="T46" fmla="*/ 103 w 512"/>
                <a:gd name="T47" fmla="*/ 192 h 512"/>
                <a:gd name="T48" fmla="*/ 96 w 512"/>
                <a:gd name="T49" fmla="*/ 202 h 512"/>
                <a:gd name="T50" fmla="*/ 102 w 512"/>
                <a:gd name="T51" fmla="*/ 212 h 512"/>
                <a:gd name="T52" fmla="*/ 159 w 512"/>
                <a:gd name="T53" fmla="*/ 236 h 512"/>
                <a:gd name="T54" fmla="*/ 149 w 512"/>
                <a:gd name="T55" fmla="*/ 308 h 512"/>
                <a:gd name="T56" fmla="*/ 150 w 512"/>
                <a:gd name="T57" fmla="*/ 314 h 512"/>
                <a:gd name="T58" fmla="*/ 256 w 512"/>
                <a:gd name="T59" fmla="*/ 362 h 512"/>
                <a:gd name="T60" fmla="*/ 360 w 512"/>
                <a:gd name="T61" fmla="*/ 316 h 512"/>
                <a:gd name="T62" fmla="*/ 362 w 512"/>
                <a:gd name="T63" fmla="*/ 308 h 512"/>
                <a:gd name="T64" fmla="*/ 353 w 512"/>
                <a:gd name="T65" fmla="*/ 236 h 512"/>
                <a:gd name="T66" fmla="*/ 384 w 512"/>
                <a:gd name="T67" fmla="*/ 223 h 512"/>
                <a:gd name="T68" fmla="*/ 384 w 512"/>
                <a:gd name="T69" fmla="*/ 352 h 512"/>
                <a:gd name="T70" fmla="*/ 394 w 512"/>
                <a:gd name="T71" fmla="*/ 362 h 512"/>
                <a:gd name="T72" fmla="*/ 405 w 512"/>
                <a:gd name="T73" fmla="*/ 352 h 512"/>
                <a:gd name="T74" fmla="*/ 405 w 512"/>
                <a:gd name="T75" fmla="*/ 214 h 512"/>
                <a:gd name="T76" fmla="*/ 409 w 512"/>
                <a:gd name="T77" fmla="*/ 212 h 512"/>
                <a:gd name="T78" fmla="*/ 416 w 512"/>
                <a:gd name="T79"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12">
                  <a:moveTo>
                    <a:pt x="332" y="245"/>
                  </a:moveTo>
                  <a:cubicBezTo>
                    <a:pt x="340" y="305"/>
                    <a:pt x="340" y="305"/>
                    <a:pt x="340" y="305"/>
                  </a:cubicBezTo>
                  <a:cubicBezTo>
                    <a:pt x="331" y="315"/>
                    <a:pt x="299" y="341"/>
                    <a:pt x="256" y="341"/>
                  </a:cubicBezTo>
                  <a:cubicBezTo>
                    <a:pt x="201" y="341"/>
                    <a:pt x="177" y="315"/>
                    <a:pt x="171" y="306"/>
                  </a:cubicBezTo>
                  <a:cubicBezTo>
                    <a:pt x="179" y="245"/>
                    <a:pt x="179" y="245"/>
                    <a:pt x="179" y="245"/>
                  </a:cubicBezTo>
                  <a:cubicBezTo>
                    <a:pt x="251" y="276"/>
                    <a:pt x="251" y="276"/>
                    <a:pt x="251" y="276"/>
                  </a:cubicBezTo>
                  <a:cubicBezTo>
                    <a:pt x="253" y="277"/>
                    <a:pt x="254" y="277"/>
                    <a:pt x="256" y="277"/>
                  </a:cubicBezTo>
                  <a:cubicBezTo>
                    <a:pt x="257" y="277"/>
                    <a:pt x="259" y="277"/>
                    <a:pt x="260" y="276"/>
                  </a:cubicBezTo>
                  <a:lnTo>
                    <a:pt x="332" y="245"/>
                  </a:lnTo>
                  <a:close/>
                  <a:moveTo>
                    <a:pt x="136" y="203"/>
                  </a:moveTo>
                  <a:cubicBezTo>
                    <a:pt x="256" y="255"/>
                    <a:pt x="256" y="255"/>
                    <a:pt x="256" y="255"/>
                  </a:cubicBezTo>
                  <a:cubicBezTo>
                    <a:pt x="376" y="203"/>
                    <a:pt x="376" y="203"/>
                    <a:pt x="376" y="203"/>
                  </a:cubicBezTo>
                  <a:cubicBezTo>
                    <a:pt x="256" y="160"/>
                    <a:pt x="256" y="160"/>
                    <a:pt x="256" y="160"/>
                  </a:cubicBezTo>
                  <a:lnTo>
                    <a:pt x="136" y="20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02"/>
                  </a:moveTo>
                  <a:cubicBezTo>
                    <a:pt x="416" y="198"/>
                    <a:pt x="413" y="194"/>
                    <a:pt x="409" y="192"/>
                  </a:cubicBezTo>
                  <a:cubicBezTo>
                    <a:pt x="259" y="139"/>
                    <a:pt x="259" y="139"/>
                    <a:pt x="259" y="139"/>
                  </a:cubicBezTo>
                  <a:cubicBezTo>
                    <a:pt x="257" y="138"/>
                    <a:pt x="254" y="138"/>
                    <a:pt x="252" y="139"/>
                  </a:cubicBezTo>
                  <a:cubicBezTo>
                    <a:pt x="103" y="192"/>
                    <a:pt x="103" y="192"/>
                    <a:pt x="103" y="192"/>
                  </a:cubicBezTo>
                  <a:cubicBezTo>
                    <a:pt x="99" y="194"/>
                    <a:pt x="96" y="198"/>
                    <a:pt x="96" y="202"/>
                  </a:cubicBezTo>
                  <a:cubicBezTo>
                    <a:pt x="96" y="206"/>
                    <a:pt x="98" y="210"/>
                    <a:pt x="102" y="212"/>
                  </a:cubicBezTo>
                  <a:cubicBezTo>
                    <a:pt x="159" y="236"/>
                    <a:pt x="159" y="236"/>
                    <a:pt x="159" y="236"/>
                  </a:cubicBezTo>
                  <a:cubicBezTo>
                    <a:pt x="149" y="308"/>
                    <a:pt x="149" y="308"/>
                    <a:pt x="149" y="308"/>
                  </a:cubicBezTo>
                  <a:cubicBezTo>
                    <a:pt x="149" y="310"/>
                    <a:pt x="149" y="312"/>
                    <a:pt x="150" y="314"/>
                  </a:cubicBezTo>
                  <a:cubicBezTo>
                    <a:pt x="152" y="316"/>
                    <a:pt x="179" y="362"/>
                    <a:pt x="256" y="362"/>
                  </a:cubicBezTo>
                  <a:cubicBezTo>
                    <a:pt x="319" y="362"/>
                    <a:pt x="358" y="318"/>
                    <a:pt x="360" y="316"/>
                  </a:cubicBezTo>
                  <a:cubicBezTo>
                    <a:pt x="362" y="314"/>
                    <a:pt x="363" y="311"/>
                    <a:pt x="362" y="308"/>
                  </a:cubicBezTo>
                  <a:cubicBezTo>
                    <a:pt x="353" y="236"/>
                    <a:pt x="353" y="236"/>
                    <a:pt x="353" y="236"/>
                  </a:cubicBezTo>
                  <a:cubicBezTo>
                    <a:pt x="384" y="223"/>
                    <a:pt x="384" y="223"/>
                    <a:pt x="384" y="223"/>
                  </a:cubicBezTo>
                  <a:cubicBezTo>
                    <a:pt x="384" y="352"/>
                    <a:pt x="384" y="352"/>
                    <a:pt x="384" y="352"/>
                  </a:cubicBezTo>
                  <a:cubicBezTo>
                    <a:pt x="384" y="358"/>
                    <a:pt x="388" y="362"/>
                    <a:pt x="394" y="362"/>
                  </a:cubicBezTo>
                  <a:cubicBezTo>
                    <a:pt x="400" y="362"/>
                    <a:pt x="405" y="358"/>
                    <a:pt x="405" y="352"/>
                  </a:cubicBezTo>
                  <a:cubicBezTo>
                    <a:pt x="405" y="214"/>
                    <a:pt x="405" y="214"/>
                    <a:pt x="405" y="214"/>
                  </a:cubicBezTo>
                  <a:cubicBezTo>
                    <a:pt x="409" y="212"/>
                    <a:pt x="409" y="212"/>
                    <a:pt x="409" y="212"/>
                  </a:cubicBezTo>
                  <a:cubicBezTo>
                    <a:pt x="413" y="210"/>
                    <a:pt x="416" y="206"/>
                    <a:pt x="416"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64" name="Freeform 272">
            <a:extLst>
              <a:ext uri="{FF2B5EF4-FFF2-40B4-BE49-F238E27FC236}">
                <a16:creationId xmlns:a16="http://schemas.microsoft.com/office/drawing/2014/main" id="{36F60B74-6269-44FC-A60B-7A87B8A733FE}"/>
              </a:ext>
            </a:extLst>
          </p:cNvPr>
          <p:cNvSpPr>
            <a:spLocks noChangeAspect="1" noEditPoints="1"/>
          </p:cNvSpPr>
          <p:nvPr/>
        </p:nvSpPr>
        <p:spPr bwMode="auto">
          <a:xfrm>
            <a:off x="4794569" y="1396692"/>
            <a:ext cx="310896" cy="310896"/>
          </a:xfrm>
          <a:custGeom>
            <a:avLst/>
            <a:gdLst>
              <a:gd name="T0" fmla="*/ 160 w 512"/>
              <a:gd name="T1" fmla="*/ 245 h 512"/>
              <a:gd name="T2" fmla="*/ 181 w 512"/>
              <a:gd name="T3" fmla="*/ 224 h 512"/>
              <a:gd name="T4" fmla="*/ 202 w 512"/>
              <a:gd name="T5" fmla="*/ 245 h 512"/>
              <a:gd name="T6" fmla="*/ 181 w 512"/>
              <a:gd name="T7" fmla="*/ 266 h 512"/>
              <a:gd name="T8" fmla="*/ 160 w 512"/>
              <a:gd name="T9" fmla="*/ 245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38 w 512"/>
              <a:gd name="T21" fmla="*/ 245 h 512"/>
              <a:gd name="T22" fmla="*/ 181 w 512"/>
              <a:gd name="T23" fmla="*/ 288 h 512"/>
              <a:gd name="T24" fmla="*/ 224 w 512"/>
              <a:gd name="T25" fmla="*/ 245 h 512"/>
              <a:gd name="T26" fmla="*/ 181 w 512"/>
              <a:gd name="T27" fmla="*/ 202 h 512"/>
              <a:gd name="T28" fmla="*/ 138 w 512"/>
              <a:gd name="T29" fmla="*/ 245 h 512"/>
              <a:gd name="T30" fmla="*/ 256 w 512"/>
              <a:gd name="T31" fmla="*/ 320 h 512"/>
              <a:gd name="T32" fmla="*/ 245 w 512"/>
              <a:gd name="T33" fmla="*/ 309 h 512"/>
              <a:gd name="T34" fmla="*/ 117 w 512"/>
              <a:gd name="T35" fmla="*/ 309 h 512"/>
              <a:gd name="T36" fmla="*/ 106 w 512"/>
              <a:gd name="T37" fmla="*/ 320 h 512"/>
              <a:gd name="T38" fmla="*/ 106 w 512"/>
              <a:gd name="T39" fmla="*/ 352 h 512"/>
              <a:gd name="T40" fmla="*/ 117 w 512"/>
              <a:gd name="T41" fmla="*/ 362 h 512"/>
              <a:gd name="T42" fmla="*/ 128 w 512"/>
              <a:gd name="T43" fmla="*/ 352 h 512"/>
              <a:gd name="T44" fmla="*/ 128 w 512"/>
              <a:gd name="T45" fmla="*/ 330 h 512"/>
              <a:gd name="T46" fmla="*/ 234 w 512"/>
              <a:gd name="T47" fmla="*/ 330 h 512"/>
              <a:gd name="T48" fmla="*/ 234 w 512"/>
              <a:gd name="T49" fmla="*/ 352 h 512"/>
              <a:gd name="T50" fmla="*/ 245 w 512"/>
              <a:gd name="T51" fmla="*/ 362 h 512"/>
              <a:gd name="T52" fmla="*/ 256 w 512"/>
              <a:gd name="T53" fmla="*/ 352 h 512"/>
              <a:gd name="T54" fmla="*/ 256 w 512"/>
              <a:gd name="T55" fmla="*/ 320 h 512"/>
              <a:gd name="T56" fmla="*/ 288 w 512"/>
              <a:gd name="T57" fmla="*/ 244 h 512"/>
              <a:gd name="T58" fmla="*/ 277 w 512"/>
              <a:gd name="T59" fmla="*/ 215 h 512"/>
              <a:gd name="T60" fmla="*/ 262 w 512"/>
              <a:gd name="T61" fmla="*/ 215 h 512"/>
              <a:gd name="T62" fmla="*/ 261 w 512"/>
              <a:gd name="T63" fmla="*/ 230 h 512"/>
              <a:gd name="T64" fmla="*/ 267 w 512"/>
              <a:gd name="T65" fmla="*/ 244 h 512"/>
              <a:gd name="T66" fmla="*/ 261 w 512"/>
              <a:gd name="T67" fmla="*/ 258 h 512"/>
              <a:gd name="T68" fmla="*/ 262 w 512"/>
              <a:gd name="T69" fmla="*/ 274 h 512"/>
              <a:gd name="T70" fmla="*/ 269 w 512"/>
              <a:gd name="T71" fmla="*/ 276 h 512"/>
              <a:gd name="T72" fmla="*/ 277 w 512"/>
              <a:gd name="T73" fmla="*/ 273 h 512"/>
              <a:gd name="T74" fmla="*/ 288 w 512"/>
              <a:gd name="T75" fmla="*/ 244 h 512"/>
              <a:gd name="T76" fmla="*/ 345 w 512"/>
              <a:gd name="T77" fmla="*/ 244 h 512"/>
              <a:gd name="T78" fmla="*/ 310 w 512"/>
              <a:gd name="T79" fmla="*/ 172 h 512"/>
              <a:gd name="T80" fmla="*/ 295 w 512"/>
              <a:gd name="T81" fmla="*/ 173 h 512"/>
              <a:gd name="T82" fmla="*/ 296 w 512"/>
              <a:gd name="T83" fmla="*/ 188 h 512"/>
              <a:gd name="T84" fmla="*/ 323 w 512"/>
              <a:gd name="T85" fmla="*/ 244 h 512"/>
              <a:gd name="T86" fmla="*/ 296 w 512"/>
              <a:gd name="T87" fmla="*/ 301 h 512"/>
              <a:gd name="T88" fmla="*/ 295 w 512"/>
              <a:gd name="T89" fmla="*/ 316 h 512"/>
              <a:gd name="T90" fmla="*/ 303 w 512"/>
              <a:gd name="T91" fmla="*/ 319 h 512"/>
              <a:gd name="T92" fmla="*/ 310 w 512"/>
              <a:gd name="T93" fmla="*/ 317 h 512"/>
              <a:gd name="T94" fmla="*/ 345 w 512"/>
              <a:gd name="T95" fmla="*/ 244 h 512"/>
              <a:gd name="T96" fmla="*/ 401 w 512"/>
              <a:gd name="T97" fmla="*/ 244 h 512"/>
              <a:gd name="T98" fmla="*/ 344 w 512"/>
              <a:gd name="T99" fmla="*/ 128 h 512"/>
              <a:gd name="T100" fmla="*/ 329 w 512"/>
              <a:gd name="T101" fmla="*/ 130 h 512"/>
              <a:gd name="T102" fmla="*/ 331 w 512"/>
              <a:gd name="T103" fmla="*/ 145 h 512"/>
              <a:gd name="T104" fmla="*/ 380 w 512"/>
              <a:gd name="T105" fmla="*/ 244 h 512"/>
              <a:gd name="T106" fmla="*/ 331 w 512"/>
              <a:gd name="T107" fmla="*/ 343 h 512"/>
              <a:gd name="T108" fmla="*/ 329 w 512"/>
              <a:gd name="T109" fmla="*/ 358 h 512"/>
              <a:gd name="T110" fmla="*/ 337 w 512"/>
              <a:gd name="T111" fmla="*/ 362 h 512"/>
              <a:gd name="T112" fmla="*/ 344 w 512"/>
              <a:gd name="T113" fmla="*/ 360 h 512"/>
              <a:gd name="T114" fmla="*/ 401 w 512"/>
              <a:gd name="T115" fmla="*/ 24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160" y="245"/>
                </a:moveTo>
                <a:cubicBezTo>
                  <a:pt x="160" y="233"/>
                  <a:pt x="169" y="224"/>
                  <a:pt x="181" y="224"/>
                </a:cubicBezTo>
                <a:cubicBezTo>
                  <a:pt x="193" y="224"/>
                  <a:pt x="202" y="233"/>
                  <a:pt x="202" y="245"/>
                </a:cubicBezTo>
                <a:cubicBezTo>
                  <a:pt x="202" y="257"/>
                  <a:pt x="193" y="266"/>
                  <a:pt x="181" y="266"/>
                </a:cubicBezTo>
                <a:cubicBezTo>
                  <a:pt x="169" y="266"/>
                  <a:pt x="160" y="257"/>
                  <a:pt x="160"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38" y="245"/>
                </a:moveTo>
                <a:cubicBezTo>
                  <a:pt x="138" y="269"/>
                  <a:pt x="157" y="288"/>
                  <a:pt x="181" y="288"/>
                </a:cubicBezTo>
                <a:cubicBezTo>
                  <a:pt x="205" y="288"/>
                  <a:pt x="224" y="269"/>
                  <a:pt x="224" y="245"/>
                </a:cubicBezTo>
                <a:cubicBezTo>
                  <a:pt x="224" y="221"/>
                  <a:pt x="205" y="202"/>
                  <a:pt x="181" y="202"/>
                </a:cubicBezTo>
                <a:cubicBezTo>
                  <a:pt x="157" y="202"/>
                  <a:pt x="138" y="221"/>
                  <a:pt x="138" y="245"/>
                </a:cubicBezTo>
                <a:close/>
                <a:moveTo>
                  <a:pt x="256" y="320"/>
                </a:moveTo>
                <a:cubicBezTo>
                  <a:pt x="256" y="314"/>
                  <a:pt x="251" y="309"/>
                  <a:pt x="245" y="309"/>
                </a:cubicBezTo>
                <a:cubicBezTo>
                  <a:pt x="117" y="309"/>
                  <a:pt x="117" y="309"/>
                  <a:pt x="117" y="309"/>
                </a:cubicBezTo>
                <a:cubicBezTo>
                  <a:pt x="111" y="309"/>
                  <a:pt x="106" y="314"/>
                  <a:pt x="106" y="320"/>
                </a:cubicBezTo>
                <a:cubicBezTo>
                  <a:pt x="106" y="352"/>
                  <a:pt x="106" y="352"/>
                  <a:pt x="106" y="352"/>
                </a:cubicBezTo>
                <a:cubicBezTo>
                  <a:pt x="106" y="358"/>
                  <a:pt x="111" y="362"/>
                  <a:pt x="117" y="362"/>
                </a:cubicBezTo>
                <a:cubicBezTo>
                  <a:pt x="123" y="362"/>
                  <a:pt x="128" y="358"/>
                  <a:pt x="128" y="352"/>
                </a:cubicBezTo>
                <a:cubicBezTo>
                  <a:pt x="128" y="330"/>
                  <a:pt x="128" y="330"/>
                  <a:pt x="128" y="330"/>
                </a:cubicBezTo>
                <a:cubicBezTo>
                  <a:pt x="234" y="330"/>
                  <a:pt x="234" y="330"/>
                  <a:pt x="234" y="330"/>
                </a:cubicBezTo>
                <a:cubicBezTo>
                  <a:pt x="234" y="352"/>
                  <a:pt x="234" y="352"/>
                  <a:pt x="234" y="352"/>
                </a:cubicBezTo>
                <a:cubicBezTo>
                  <a:pt x="234" y="358"/>
                  <a:pt x="239" y="362"/>
                  <a:pt x="245" y="362"/>
                </a:cubicBezTo>
                <a:cubicBezTo>
                  <a:pt x="251" y="362"/>
                  <a:pt x="256" y="358"/>
                  <a:pt x="256" y="352"/>
                </a:cubicBezTo>
                <a:lnTo>
                  <a:pt x="256" y="320"/>
                </a:lnTo>
                <a:close/>
                <a:moveTo>
                  <a:pt x="288" y="244"/>
                </a:moveTo>
                <a:cubicBezTo>
                  <a:pt x="288" y="234"/>
                  <a:pt x="284" y="223"/>
                  <a:pt x="277" y="215"/>
                </a:cubicBezTo>
                <a:cubicBezTo>
                  <a:pt x="273" y="211"/>
                  <a:pt x="266" y="211"/>
                  <a:pt x="262" y="215"/>
                </a:cubicBezTo>
                <a:cubicBezTo>
                  <a:pt x="257" y="219"/>
                  <a:pt x="257" y="226"/>
                  <a:pt x="261" y="230"/>
                </a:cubicBezTo>
                <a:cubicBezTo>
                  <a:pt x="265" y="234"/>
                  <a:pt x="267" y="239"/>
                  <a:pt x="267" y="244"/>
                </a:cubicBezTo>
                <a:cubicBezTo>
                  <a:pt x="267" y="249"/>
                  <a:pt x="265" y="255"/>
                  <a:pt x="261" y="258"/>
                </a:cubicBezTo>
                <a:cubicBezTo>
                  <a:pt x="257" y="263"/>
                  <a:pt x="257" y="269"/>
                  <a:pt x="262" y="274"/>
                </a:cubicBezTo>
                <a:cubicBezTo>
                  <a:pt x="264" y="275"/>
                  <a:pt x="266" y="276"/>
                  <a:pt x="269" y="276"/>
                </a:cubicBezTo>
                <a:cubicBezTo>
                  <a:pt x="272" y="276"/>
                  <a:pt x="275" y="275"/>
                  <a:pt x="277" y="273"/>
                </a:cubicBezTo>
                <a:cubicBezTo>
                  <a:pt x="284" y="265"/>
                  <a:pt x="288" y="255"/>
                  <a:pt x="288" y="244"/>
                </a:cubicBezTo>
                <a:close/>
                <a:moveTo>
                  <a:pt x="345" y="244"/>
                </a:moveTo>
                <a:cubicBezTo>
                  <a:pt x="345" y="216"/>
                  <a:pt x="332" y="190"/>
                  <a:pt x="310" y="172"/>
                </a:cubicBezTo>
                <a:cubicBezTo>
                  <a:pt x="306" y="168"/>
                  <a:pt x="299" y="168"/>
                  <a:pt x="295" y="173"/>
                </a:cubicBezTo>
                <a:cubicBezTo>
                  <a:pt x="291" y="177"/>
                  <a:pt x="292" y="184"/>
                  <a:pt x="296" y="188"/>
                </a:cubicBezTo>
                <a:cubicBezTo>
                  <a:pt x="313" y="202"/>
                  <a:pt x="323" y="223"/>
                  <a:pt x="323" y="244"/>
                </a:cubicBezTo>
                <a:cubicBezTo>
                  <a:pt x="323" y="266"/>
                  <a:pt x="313" y="286"/>
                  <a:pt x="296" y="301"/>
                </a:cubicBezTo>
                <a:cubicBezTo>
                  <a:pt x="292" y="304"/>
                  <a:pt x="291" y="311"/>
                  <a:pt x="295" y="316"/>
                </a:cubicBezTo>
                <a:cubicBezTo>
                  <a:pt x="297" y="318"/>
                  <a:pt x="300" y="319"/>
                  <a:pt x="303" y="319"/>
                </a:cubicBezTo>
                <a:cubicBezTo>
                  <a:pt x="306" y="319"/>
                  <a:pt x="308" y="319"/>
                  <a:pt x="310" y="317"/>
                </a:cubicBezTo>
                <a:cubicBezTo>
                  <a:pt x="332" y="299"/>
                  <a:pt x="345" y="272"/>
                  <a:pt x="345" y="244"/>
                </a:cubicBezTo>
                <a:close/>
                <a:moveTo>
                  <a:pt x="401" y="244"/>
                </a:moveTo>
                <a:cubicBezTo>
                  <a:pt x="401" y="199"/>
                  <a:pt x="380" y="157"/>
                  <a:pt x="344" y="128"/>
                </a:cubicBezTo>
                <a:cubicBezTo>
                  <a:pt x="339" y="125"/>
                  <a:pt x="333" y="126"/>
                  <a:pt x="329" y="130"/>
                </a:cubicBezTo>
                <a:cubicBezTo>
                  <a:pt x="325" y="135"/>
                  <a:pt x="326" y="142"/>
                  <a:pt x="331" y="145"/>
                </a:cubicBezTo>
                <a:cubicBezTo>
                  <a:pt x="362" y="170"/>
                  <a:pt x="380" y="206"/>
                  <a:pt x="380" y="244"/>
                </a:cubicBezTo>
                <a:cubicBezTo>
                  <a:pt x="380" y="283"/>
                  <a:pt x="362" y="319"/>
                  <a:pt x="331" y="343"/>
                </a:cubicBezTo>
                <a:cubicBezTo>
                  <a:pt x="326" y="347"/>
                  <a:pt x="325" y="354"/>
                  <a:pt x="329" y="358"/>
                </a:cubicBezTo>
                <a:cubicBezTo>
                  <a:pt x="331" y="361"/>
                  <a:pt x="334" y="362"/>
                  <a:pt x="337" y="362"/>
                </a:cubicBezTo>
                <a:cubicBezTo>
                  <a:pt x="340" y="362"/>
                  <a:pt x="342" y="362"/>
                  <a:pt x="344" y="360"/>
                </a:cubicBezTo>
                <a:cubicBezTo>
                  <a:pt x="380" y="331"/>
                  <a:pt x="401" y="289"/>
                  <a:pt x="401" y="244"/>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GB"/>
          </a:p>
        </p:txBody>
      </p:sp>
      <p:pic>
        <p:nvPicPr>
          <p:cNvPr id="65" name="Picture 64">
            <a:extLst>
              <a:ext uri="{FF2B5EF4-FFF2-40B4-BE49-F238E27FC236}">
                <a16:creationId xmlns:a16="http://schemas.microsoft.com/office/drawing/2014/main" id="{A0FF92F9-7F32-4568-B25F-D2FB76CE22BC}"/>
              </a:ext>
            </a:extLst>
          </p:cNvPr>
          <p:cNvPicPr>
            <a:picLocks noChangeAspect="1"/>
          </p:cNvPicPr>
          <p:nvPr/>
        </p:nvPicPr>
        <p:blipFill>
          <a:blip r:embed="rId2"/>
          <a:stretch>
            <a:fillRect/>
          </a:stretch>
        </p:blipFill>
        <p:spPr>
          <a:xfrm>
            <a:off x="5907060" y="3328820"/>
            <a:ext cx="641535" cy="640080"/>
          </a:xfrm>
          <a:prstGeom prst="rect">
            <a:avLst/>
          </a:prstGeom>
        </p:spPr>
      </p:pic>
    </p:spTree>
    <p:extLst>
      <p:ext uri="{BB962C8B-B14F-4D97-AF65-F5344CB8AC3E}">
        <p14:creationId xmlns:p14="http://schemas.microsoft.com/office/powerpoint/2010/main" val="343958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603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1083B896-37A7-7A4E-AEAC-9F459B2C79BB}"/>
              </a:ext>
            </a:extLst>
          </p:cNvPr>
          <p:cNvPicPr>
            <a:picLocks noChangeAspect="1"/>
          </p:cNvPicPr>
          <p:nvPr/>
        </p:nvPicPr>
        <p:blipFill>
          <a:blip r:embed="rId3"/>
          <a:stretch>
            <a:fillRect/>
          </a:stretch>
        </p:blipFill>
        <p:spPr>
          <a:xfrm>
            <a:off x="4986691" y="3131168"/>
            <a:ext cx="475488" cy="475488"/>
          </a:xfrm>
          <a:prstGeom prst="rect">
            <a:avLst/>
          </a:prstGeom>
        </p:spPr>
      </p:pic>
      <p:pic>
        <p:nvPicPr>
          <p:cNvPr id="60" name="Picture 59">
            <a:extLst>
              <a:ext uri="{FF2B5EF4-FFF2-40B4-BE49-F238E27FC236}">
                <a16:creationId xmlns:a16="http://schemas.microsoft.com/office/drawing/2014/main" id="{F25E81BE-1DC3-A243-89AA-A2A2BA1D7C85}"/>
              </a:ext>
            </a:extLst>
          </p:cNvPr>
          <p:cNvPicPr>
            <a:picLocks noChangeAspect="1"/>
          </p:cNvPicPr>
          <p:nvPr/>
        </p:nvPicPr>
        <p:blipFill>
          <a:blip r:embed="rId4"/>
          <a:stretch>
            <a:fillRect/>
          </a:stretch>
        </p:blipFill>
        <p:spPr>
          <a:xfrm>
            <a:off x="4986691" y="1079711"/>
            <a:ext cx="475488" cy="475488"/>
          </a:xfrm>
          <a:prstGeom prst="rect">
            <a:avLst/>
          </a:prstGeom>
        </p:spPr>
      </p:pic>
      <p:pic>
        <p:nvPicPr>
          <p:cNvPr id="64" name="Picture 63">
            <a:extLst>
              <a:ext uri="{FF2B5EF4-FFF2-40B4-BE49-F238E27FC236}">
                <a16:creationId xmlns:a16="http://schemas.microsoft.com/office/drawing/2014/main" id="{5E26B6BE-120A-D34F-A698-EADDFF777636}"/>
              </a:ext>
            </a:extLst>
          </p:cNvPr>
          <p:cNvPicPr>
            <a:picLocks noChangeAspect="1"/>
          </p:cNvPicPr>
          <p:nvPr/>
        </p:nvPicPr>
        <p:blipFill>
          <a:blip r:embed="rId5"/>
          <a:stretch>
            <a:fillRect/>
          </a:stretch>
        </p:blipFill>
        <p:spPr>
          <a:xfrm>
            <a:off x="4986691" y="5880830"/>
            <a:ext cx="475488" cy="475488"/>
          </a:xfrm>
          <a:prstGeom prst="rect">
            <a:avLst/>
          </a:prstGeom>
        </p:spPr>
      </p:pic>
      <p:pic>
        <p:nvPicPr>
          <p:cNvPr id="66" name="Picture 65">
            <a:extLst>
              <a:ext uri="{FF2B5EF4-FFF2-40B4-BE49-F238E27FC236}">
                <a16:creationId xmlns:a16="http://schemas.microsoft.com/office/drawing/2014/main" id="{05C926B2-9956-4648-A664-8B5B3884DEEE}"/>
              </a:ext>
            </a:extLst>
          </p:cNvPr>
          <p:cNvPicPr>
            <a:picLocks noChangeAspect="1"/>
          </p:cNvPicPr>
          <p:nvPr/>
        </p:nvPicPr>
        <p:blipFill>
          <a:blip r:embed="rId6"/>
          <a:stretch>
            <a:fillRect/>
          </a:stretch>
        </p:blipFill>
        <p:spPr>
          <a:xfrm>
            <a:off x="4986691" y="390972"/>
            <a:ext cx="475488" cy="475488"/>
          </a:xfrm>
          <a:prstGeom prst="rect">
            <a:avLst/>
          </a:prstGeom>
        </p:spPr>
      </p:pic>
      <p:pic>
        <p:nvPicPr>
          <p:cNvPr id="68" name="Picture 67">
            <a:extLst>
              <a:ext uri="{FF2B5EF4-FFF2-40B4-BE49-F238E27FC236}">
                <a16:creationId xmlns:a16="http://schemas.microsoft.com/office/drawing/2014/main" id="{406A69B9-EE57-1749-B584-04223D5AE7E8}"/>
              </a:ext>
            </a:extLst>
          </p:cNvPr>
          <p:cNvPicPr>
            <a:picLocks noChangeAspect="1"/>
          </p:cNvPicPr>
          <p:nvPr/>
        </p:nvPicPr>
        <p:blipFill>
          <a:blip r:embed="rId7"/>
          <a:stretch>
            <a:fillRect/>
          </a:stretch>
        </p:blipFill>
        <p:spPr>
          <a:xfrm>
            <a:off x="4986691" y="4482433"/>
            <a:ext cx="475488" cy="475488"/>
          </a:xfrm>
          <a:prstGeom prst="rect">
            <a:avLst/>
          </a:prstGeom>
        </p:spPr>
      </p:pic>
      <p:pic>
        <p:nvPicPr>
          <p:cNvPr id="70" name="Picture 69">
            <a:extLst>
              <a:ext uri="{FF2B5EF4-FFF2-40B4-BE49-F238E27FC236}">
                <a16:creationId xmlns:a16="http://schemas.microsoft.com/office/drawing/2014/main" id="{932B70A6-7CEC-7840-A7FD-461E4D830ACF}"/>
              </a:ext>
            </a:extLst>
          </p:cNvPr>
          <p:cNvPicPr>
            <a:picLocks noChangeAspect="1"/>
          </p:cNvPicPr>
          <p:nvPr/>
        </p:nvPicPr>
        <p:blipFill>
          <a:blip r:embed="rId8"/>
          <a:stretch>
            <a:fillRect/>
          </a:stretch>
        </p:blipFill>
        <p:spPr>
          <a:xfrm>
            <a:off x="4986691" y="5182766"/>
            <a:ext cx="475488" cy="475488"/>
          </a:xfrm>
          <a:prstGeom prst="rect">
            <a:avLst/>
          </a:prstGeom>
        </p:spPr>
      </p:pic>
      <p:pic>
        <p:nvPicPr>
          <p:cNvPr id="72" name="Picture 71">
            <a:extLst>
              <a:ext uri="{FF2B5EF4-FFF2-40B4-BE49-F238E27FC236}">
                <a16:creationId xmlns:a16="http://schemas.microsoft.com/office/drawing/2014/main" id="{0394F089-21EC-9445-BDFF-5D348CFD068D}"/>
              </a:ext>
            </a:extLst>
          </p:cNvPr>
          <p:cNvPicPr>
            <a:picLocks noChangeAspect="1"/>
          </p:cNvPicPr>
          <p:nvPr/>
        </p:nvPicPr>
        <p:blipFill>
          <a:blip r:embed="rId9"/>
          <a:stretch>
            <a:fillRect/>
          </a:stretch>
        </p:blipFill>
        <p:spPr>
          <a:xfrm>
            <a:off x="4986691" y="2469901"/>
            <a:ext cx="479772" cy="475488"/>
          </a:xfrm>
          <a:prstGeom prst="rect">
            <a:avLst/>
          </a:prstGeom>
        </p:spPr>
      </p:pic>
      <p:pic>
        <p:nvPicPr>
          <p:cNvPr id="75" name="Picture 74">
            <a:extLst>
              <a:ext uri="{FF2B5EF4-FFF2-40B4-BE49-F238E27FC236}">
                <a16:creationId xmlns:a16="http://schemas.microsoft.com/office/drawing/2014/main" id="{4EAF9340-90A2-2442-BFF6-EBE8DF53FBF1}"/>
              </a:ext>
            </a:extLst>
          </p:cNvPr>
          <p:cNvPicPr>
            <a:picLocks noChangeAspect="1"/>
          </p:cNvPicPr>
          <p:nvPr/>
        </p:nvPicPr>
        <p:blipFill>
          <a:blip r:embed="rId10"/>
          <a:stretch>
            <a:fillRect/>
          </a:stretch>
        </p:blipFill>
        <p:spPr>
          <a:xfrm>
            <a:off x="4986691" y="3788026"/>
            <a:ext cx="471243" cy="475488"/>
          </a:xfrm>
          <a:prstGeom prst="rect">
            <a:avLst/>
          </a:prstGeom>
        </p:spPr>
      </p:pic>
      <p:sp>
        <p:nvSpPr>
          <p:cNvPr id="3" name="TextBox 2">
            <a:extLst>
              <a:ext uri="{FF2B5EF4-FFF2-40B4-BE49-F238E27FC236}">
                <a16:creationId xmlns:a16="http://schemas.microsoft.com/office/drawing/2014/main" id="{9A191347-A107-F648-BD76-B246A24630E1}"/>
              </a:ext>
            </a:extLst>
          </p:cNvPr>
          <p:cNvSpPr txBox="1"/>
          <p:nvPr/>
        </p:nvSpPr>
        <p:spPr>
          <a:xfrm>
            <a:off x="4597758" y="3683358"/>
            <a:ext cx="0" cy="475488"/>
          </a:xfrm>
          <a:prstGeom prst="rect">
            <a:avLst/>
          </a:prstGeom>
        </p:spPr>
        <p:txBody>
          <a:bodyPr vert="horz" wrap="none" lIns="0" tIns="0" rIns="0" bIns="0" numCol="1" spcCol="228600" rtlCol="0">
            <a:noAutofit/>
          </a:bodyPr>
          <a:lstStyle/>
          <a:p>
            <a:endParaRPr lang="en-US" sz="1600" err="1">
              <a:solidFill>
                <a:schemeClr val="bg1"/>
              </a:solidFill>
            </a:endParaRPr>
          </a:p>
        </p:txBody>
      </p:sp>
      <p:sp>
        <p:nvSpPr>
          <p:cNvPr id="73" name="TextBox 72">
            <a:extLst>
              <a:ext uri="{FF2B5EF4-FFF2-40B4-BE49-F238E27FC236}">
                <a16:creationId xmlns:a16="http://schemas.microsoft.com/office/drawing/2014/main" id="{C08EB8D0-DD4B-3B4A-BA69-DB1EB20A4464}"/>
              </a:ext>
            </a:extLst>
          </p:cNvPr>
          <p:cNvSpPr txBox="1"/>
          <p:nvPr/>
        </p:nvSpPr>
        <p:spPr>
          <a:xfrm>
            <a:off x="2569029" y="449943"/>
            <a:ext cx="0" cy="0"/>
          </a:xfrm>
          <a:prstGeom prst="rect">
            <a:avLst/>
          </a:prstGeom>
        </p:spPr>
        <p:txBody>
          <a:bodyPr vert="horz" wrap="none" lIns="0" tIns="0" rIns="0" bIns="0" numCol="1" spcCol="228600" rtlCol="0">
            <a:noAutofit/>
          </a:bodyPr>
          <a:lstStyle/>
          <a:p>
            <a:endParaRPr lang="en-US" sz="1600" err="1">
              <a:solidFill>
                <a:schemeClr val="bg1"/>
              </a:solidFill>
            </a:endParaRPr>
          </a:p>
        </p:txBody>
      </p:sp>
      <p:pic>
        <p:nvPicPr>
          <p:cNvPr id="4" name="Picture 3">
            <a:extLst>
              <a:ext uri="{FF2B5EF4-FFF2-40B4-BE49-F238E27FC236}">
                <a16:creationId xmlns:a16="http://schemas.microsoft.com/office/drawing/2014/main" id="{1A084F48-8F4A-9647-847B-37EE06284ABF}"/>
              </a:ext>
            </a:extLst>
          </p:cNvPr>
          <p:cNvPicPr>
            <a:picLocks noChangeAspect="1"/>
          </p:cNvPicPr>
          <p:nvPr/>
        </p:nvPicPr>
        <p:blipFill>
          <a:blip r:embed="rId11">
            <a:duotone>
              <a:schemeClr val="bg2">
                <a:shade val="45000"/>
                <a:satMod val="135000"/>
              </a:schemeClr>
              <a:prstClr val="white"/>
            </a:duotone>
          </a:blip>
          <a:stretch>
            <a:fillRect/>
          </a:stretch>
        </p:blipFill>
        <p:spPr>
          <a:xfrm>
            <a:off x="0" y="2464586"/>
            <a:ext cx="4597758" cy="4393414"/>
          </a:xfrm>
          <a:prstGeom prst="rect">
            <a:avLst/>
          </a:prstGeom>
        </p:spPr>
      </p:pic>
      <p:pic>
        <p:nvPicPr>
          <p:cNvPr id="55" name="Picture 54">
            <a:extLst>
              <a:ext uri="{FF2B5EF4-FFF2-40B4-BE49-F238E27FC236}">
                <a16:creationId xmlns:a16="http://schemas.microsoft.com/office/drawing/2014/main" id="{2C3FE478-3C91-5246-BE27-7BD804A9C841}"/>
              </a:ext>
            </a:extLst>
          </p:cNvPr>
          <p:cNvPicPr>
            <a:picLocks noChangeAspect="1"/>
          </p:cNvPicPr>
          <p:nvPr/>
        </p:nvPicPr>
        <p:blipFill>
          <a:blip r:embed="rId11">
            <a:duotone>
              <a:schemeClr val="bg2">
                <a:shade val="45000"/>
                <a:satMod val="135000"/>
              </a:schemeClr>
              <a:prstClr val="white"/>
            </a:duotone>
          </a:blip>
          <a:stretch>
            <a:fillRect/>
          </a:stretch>
        </p:blipFill>
        <p:spPr>
          <a:xfrm flipH="1" flipV="1">
            <a:off x="8422639" y="-1"/>
            <a:ext cx="3769360" cy="3601833"/>
          </a:xfrm>
          <a:prstGeom prst="rect">
            <a:avLst/>
          </a:prstGeom>
        </p:spPr>
      </p:pic>
      <p:sp>
        <p:nvSpPr>
          <p:cNvPr id="8" name="Title 3">
            <a:extLst>
              <a:ext uri="{FF2B5EF4-FFF2-40B4-BE49-F238E27FC236}">
                <a16:creationId xmlns:a16="http://schemas.microsoft.com/office/drawing/2014/main" id="{53B87B9A-FB77-804E-8D17-31F7FAA58576}"/>
              </a:ext>
            </a:extLst>
          </p:cNvPr>
          <p:cNvSpPr txBox="1">
            <a:spLocks/>
          </p:cNvSpPr>
          <p:nvPr/>
        </p:nvSpPr>
        <p:spPr>
          <a:xfrm>
            <a:off x="914399" y="737437"/>
            <a:ext cx="3355975" cy="1995802"/>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n-lt"/>
                <a:ea typeface="Bebas Neue" charset="0"/>
                <a:cs typeface="Chronicle Display Black"/>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u="none" strike="noStrike" kern="1200" cap="none" spc="300" normalizeH="0" baseline="0" noProof="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TABLE OF CONTENTS</a:t>
            </a:r>
          </a:p>
        </p:txBody>
      </p:sp>
      <p:sp>
        <p:nvSpPr>
          <p:cNvPr id="14" name="TextBox 13">
            <a:extLst>
              <a:ext uri="{FF2B5EF4-FFF2-40B4-BE49-F238E27FC236}">
                <a16:creationId xmlns:a16="http://schemas.microsoft.com/office/drawing/2014/main" id="{5F7D44C9-1F83-A44C-904A-C6CCED7BA685}"/>
              </a:ext>
            </a:extLst>
          </p:cNvPr>
          <p:cNvSpPr txBox="1"/>
          <p:nvPr/>
        </p:nvSpPr>
        <p:spPr>
          <a:xfrm>
            <a:off x="4597758" y="3683358"/>
            <a:ext cx="0" cy="475488"/>
          </a:xfrm>
          <a:prstGeom prst="rect">
            <a:avLst/>
          </a:prstGeom>
        </p:spPr>
        <p:txBody>
          <a:bodyPr vert="horz" wrap="none" lIns="0" tIns="0" rIns="0" bIns="0" numCol="1" spcCol="228600" rtlCol="0">
            <a:noAutofit/>
          </a:bodyPr>
          <a:lstStyle/>
          <a:p>
            <a:endParaRPr lang="en-US" sz="1600" err="1">
              <a:solidFill>
                <a:schemeClr val="bg1"/>
              </a:solidFill>
            </a:endParaRPr>
          </a:p>
        </p:txBody>
      </p:sp>
      <p:sp>
        <p:nvSpPr>
          <p:cNvPr id="15" name="Rectangle 14">
            <a:extLst>
              <a:ext uri="{FF2B5EF4-FFF2-40B4-BE49-F238E27FC236}">
                <a16:creationId xmlns:a16="http://schemas.microsoft.com/office/drawing/2014/main" id="{31F2419E-7316-5C43-9F07-8D09ABB5FE02}"/>
              </a:ext>
            </a:extLst>
          </p:cNvPr>
          <p:cNvSpPr/>
          <p:nvPr/>
        </p:nvSpPr>
        <p:spPr bwMode="gray">
          <a:xfrm>
            <a:off x="5618660" y="2348993"/>
            <a:ext cx="5833109"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Reimagining Professional Services</a:t>
            </a:r>
          </a:p>
        </p:txBody>
      </p:sp>
      <p:sp>
        <p:nvSpPr>
          <p:cNvPr id="16" name="Rectangle 15">
            <a:extLst>
              <a:ext uri="{FF2B5EF4-FFF2-40B4-BE49-F238E27FC236}">
                <a16:creationId xmlns:a16="http://schemas.microsoft.com/office/drawing/2014/main" id="{B415B18D-BACE-CD44-BC43-8EEC52B38FA3}"/>
              </a:ext>
            </a:extLst>
          </p:cNvPr>
          <p:cNvSpPr/>
          <p:nvPr/>
        </p:nvSpPr>
        <p:spPr bwMode="gray">
          <a:xfrm>
            <a:off x="5594905" y="292974"/>
            <a:ext cx="3153411"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Market Leadership </a:t>
            </a:r>
          </a:p>
        </p:txBody>
      </p:sp>
      <p:cxnSp>
        <p:nvCxnSpPr>
          <p:cNvPr id="18" name="Straight Connector 17">
            <a:extLst>
              <a:ext uri="{FF2B5EF4-FFF2-40B4-BE49-F238E27FC236}">
                <a16:creationId xmlns:a16="http://schemas.microsoft.com/office/drawing/2014/main" id="{1CDAFA60-5DD2-5F45-A933-ADD94C6443F7}"/>
              </a:ext>
            </a:extLst>
          </p:cNvPr>
          <p:cNvCxnSpPr>
            <a:cxnSpLocks/>
          </p:cNvCxnSpPr>
          <p:nvPr/>
        </p:nvCxnSpPr>
        <p:spPr>
          <a:xfrm>
            <a:off x="7271657" y="666235"/>
            <a:ext cx="3363686" cy="0"/>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63DF39-4B5E-A048-BFC9-148CDE727B59}"/>
              </a:ext>
            </a:extLst>
          </p:cNvPr>
          <p:cNvCxnSpPr>
            <a:cxnSpLocks/>
          </p:cNvCxnSpPr>
          <p:nvPr/>
        </p:nvCxnSpPr>
        <p:spPr>
          <a:xfrm>
            <a:off x="7048870" y="1329667"/>
            <a:ext cx="3586473" cy="0"/>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CC2D2F2-CCD7-A24D-93E4-56293DC59380}"/>
              </a:ext>
            </a:extLst>
          </p:cNvPr>
          <p:cNvSpPr/>
          <p:nvPr/>
        </p:nvSpPr>
        <p:spPr bwMode="gray">
          <a:xfrm>
            <a:off x="10786012" y="279120"/>
            <a:ext cx="316488"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a:solidFill>
                  <a:schemeClr val="bg1"/>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21" name="Rectangle 20">
            <a:extLst>
              <a:ext uri="{FF2B5EF4-FFF2-40B4-BE49-F238E27FC236}">
                <a16:creationId xmlns:a16="http://schemas.microsoft.com/office/drawing/2014/main" id="{64FE89AB-B55C-1C4C-897D-EE15E9852C04}"/>
              </a:ext>
            </a:extLst>
          </p:cNvPr>
          <p:cNvSpPr/>
          <p:nvPr/>
        </p:nvSpPr>
        <p:spPr bwMode="gray">
          <a:xfrm>
            <a:off x="5610560" y="952353"/>
            <a:ext cx="3153411"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Market Journey</a:t>
            </a:r>
          </a:p>
        </p:txBody>
      </p:sp>
      <p:cxnSp>
        <p:nvCxnSpPr>
          <p:cNvPr id="23" name="Straight Connector 22">
            <a:extLst>
              <a:ext uri="{FF2B5EF4-FFF2-40B4-BE49-F238E27FC236}">
                <a16:creationId xmlns:a16="http://schemas.microsoft.com/office/drawing/2014/main" id="{8712B2D2-6FFE-B644-BB43-379AD4AED9E9}"/>
              </a:ext>
            </a:extLst>
          </p:cNvPr>
          <p:cNvCxnSpPr>
            <a:cxnSpLocks/>
          </p:cNvCxnSpPr>
          <p:nvPr/>
        </p:nvCxnSpPr>
        <p:spPr>
          <a:xfrm>
            <a:off x="6977743" y="2021708"/>
            <a:ext cx="3657600" cy="0"/>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5949FFD-E907-B448-8989-6EE42AE9E50C}"/>
              </a:ext>
            </a:extLst>
          </p:cNvPr>
          <p:cNvSpPr/>
          <p:nvPr/>
        </p:nvSpPr>
        <p:spPr bwMode="gray">
          <a:xfrm>
            <a:off x="10786012" y="1129865"/>
            <a:ext cx="316488" cy="370051"/>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a:solidFill>
                  <a:schemeClr val="bg1"/>
                </a:solidFill>
                <a:latin typeface="Open Sans" panose="020B0606030504020204" pitchFamily="34" charset="0"/>
                <a:ea typeface="Open Sans" panose="020B0606030504020204" pitchFamily="34" charset="0"/>
                <a:cs typeface="Open Sans" panose="020B0606030504020204" pitchFamily="34" charset="0"/>
              </a:rPr>
              <a:t>5</a:t>
            </a:r>
          </a:p>
        </p:txBody>
      </p:sp>
      <p:sp>
        <p:nvSpPr>
          <p:cNvPr id="25" name="Rectangle 24">
            <a:extLst>
              <a:ext uri="{FF2B5EF4-FFF2-40B4-BE49-F238E27FC236}">
                <a16:creationId xmlns:a16="http://schemas.microsoft.com/office/drawing/2014/main" id="{FE947487-8E9C-574C-9698-7CEA2C774CDB}"/>
              </a:ext>
            </a:extLst>
          </p:cNvPr>
          <p:cNvSpPr/>
          <p:nvPr/>
        </p:nvSpPr>
        <p:spPr bwMode="gray">
          <a:xfrm>
            <a:off x="5601382" y="1644751"/>
            <a:ext cx="3153411"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Key Takeaways </a:t>
            </a:r>
          </a:p>
        </p:txBody>
      </p:sp>
      <p:sp>
        <p:nvSpPr>
          <p:cNvPr id="27" name="Rectangle 26">
            <a:extLst>
              <a:ext uri="{FF2B5EF4-FFF2-40B4-BE49-F238E27FC236}">
                <a16:creationId xmlns:a16="http://schemas.microsoft.com/office/drawing/2014/main" id="{412136BE-674A-3542-BBC2-9FB76D73C670}"/>
              </a:ext>
            </a:extLst>
          </p:cNvPr>
          <p:cNvSpPr/>
          <p:nvPr/>
        </p:nvSpPr>
        <p:spPr bwMode="gray">
          <a:xfrm>
            <a:off x="10786012" y="1613158"/>
            <a:ext cx="316488"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a:solidFill>
                  <a:schemeClr val="bg1"/>
                </a:solidFill>
                <a:latin typeface="Open Sans" panose="020B0606030504020204" pitchFamily="34" charset="0"/>
                <a:ea typeface="Open Sans" panose="020B0606030504020204" pitchFamily="34" charset="0"/>
                <a:cs typeface="Open Sans" panose="020B0606030504020204" pitchFamily="34" charset="0"/>
              </a:rPr>
              <a:t>6</a:t>
            </a:r>
          </a:p>
        </p:txBody>
      </p:sp>
      <p:sp>
        <p:nvSpPr>
          <p:cNvPr id="28" name="Rectangle 27">
            <a:extLst>
              <a:ext uri="{FF2B5EF4-FFF2-40B4-BE49-F238E27FC236}">
                <a16:creationId xmlns:a16="http://schemas.microsoft.com/office/drawing/2014/main" id="{54B69F27-9EF3-0A49-B7CF-DC0E09B3EAF8}"/>
              </a:ext>
            </a:extLst>
          </p:cNvPr>
          <p:cNvSpPr/>
          <p:nvPr/>
        </p:nvSpPr>
        <p:spPr bwMode="gray">
          <a:xfrm>
            <a:off x="10786012" y="2540093"/>
            <a:ext cx="316488" cy="370051"/>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a:solidFill>
                  <a:schemeClr val="bg1"/>
                </a:solidFill>
                <a:latin typeface="Open Sans" panose="020B0606030504020204" pitchFamily="34" charset="0"/>
                <a:ea typeface="Open Sans" panose="020B0606030504020204" pitchFamily="34" charset="0"/>
                <a:cs typeface="Open Sans" panose="020B0606030504020204" pitchFamily="34" charset="0"/>
              </a:rPr>
              <a:t>7</a:t>
            </a:r>
          </a:p>
        </p:txBody>
      </p:sp>
      <p:sp>
        <p:nvSpPr>
          <p:cNvPr id="29" name="Rectangle 28">
            <a:extLst>
              <a:ext uri="{FF2B5EF4-FFF2-40B4-BE49-F238E27FC236}">
                <a16:creationId xmlns:a16="http://schemas.microsoft.com/office/drawing/2014/main" id="{A1927C5D-B5F5-9749-8747-673139E9F89F}"/>
              </a:ext>
            </a:extLst>
          </p:cNvPr>
          <p:cNvSpPr/>
          <p:nvPr/>
        </p:nvSpPr>
        <p:spPr bwMode="gray">
          <a:xfrm>
            <a:off x="5616266" y="2995353"/>
            <a:ext cx="4514361"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Strategy-Led, Trustworthy &amp; Sustainable Solutions</a:t>
            </a:r>
          </a:p>
        </p:txBody>
      </p:sp>
      <p:cxnSp>
        <p:nvCxnSpPr>
          <p:cNvPr id="30" name="Straight Connector 29">
            <a:extLst>
              <a:ext uri="{FF2B5EF4-FFF2-40B4-BE49-F238E27FC236}">
                <a16:creationId xmlns:a16="http://schemas.microsoft.com/office/drawing/2014/main" id="{7AAE4DE8-BC77-534D-82FB-2E43ED9F5AF7}"/>
              </a:ext>
            </a:extLst>
          </p:cNvPr>
          <p:cNvCxnSpPr>
            <a:cxnSpLocks/>
          </p:cNvCxnSpPr>
          <p:nvPr/>
        </p:nvCxnSpPr>
        <p:spPr>
          <a:xfrm>
            <a:off x="10018157" y="3384083"/>
            <a:ext cx="617186" cy="0"/>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8DDDB6F-6210-2046-96F2-69C98BD7F042}"/>
              </a:ext>
            </a:extLst>
          </p:cNvPr>
          <p:cNvSpPr/>
          <p:nvPr/>
        </p:nvSpPr>
        <p:spPr bwMode="gray">
          <a:xfrm>
            <a:off x="10786012" y="2993355"/>
            <a:ext cx="316488"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9</a:t>
            </a:r>
          </a:p>
        </p:txBody>
      </p:sp>
      <p:sp>
        <p:nvSpPr>
          <p:cNvPr id="32" name="Rectangle 31">
            <a:extLst>
              <a:ext uri="{FF2B5EF4-FFF2-40B4-BE49-F238E27FC236}">
                <a16:creationId xmlns:a16="http://schemas.microsoft.com/office/drawing/2014/main" id="{38462938-BCC0-D94C-89F8-5BCC787C22DB}"/>
              </a:ext>
            </a:extLst>
          </p:cNvPr>
          <p:cNvSpPr/>
          <p:nvPr/>
        </p:nvSpPr>
        <p:spPr bwMode="gray">
          <a:xfrm>
            <a:off x="5614711" y="3632553"/>
            <a:ext cx="4487292"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Rapidly Scaling AI Capabilities</a:t>
            </a:r>
          </a:p>
        </p:txBody>
      </p:sp>
      <p:cxnSp>
        <p:nvCxnSpPr>
          <p:cNvPr id="33" name="Straight Connector 32">
            <a:extLst>
              <a:ext uri="{FF2B5EF4-FFF2-40B4-BE49-F238E27FC236}">
                <a16:creationId xmlns:a16="http://schemas.microsoft.com/office/drawing/2014/main" id="{A7BD97CD-5E89-7047-A9ED-5D5273FF2A2A}"/>
              </a:ext>
            </a:extLst>
          </p:cNvPr>
          <p:cNvCxnSpPr>
            <a:cxnSpLocks/>
          </p:cNvCxnSpPr>
          <p:nvPr/>
        </p:nvCxnSpPr>
        <p:spPr>
          <a:xfrm>
            <a:off x="8291744" y="4026671"/>
            <a:ext cx="2343599" cy="0"/>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87FFC53-6489-4544-84BB-AA3762B64579}"/>
              </a:ext>
            </a:extLst>
          </p:cNvPr>
          <p:cNvSpPr/>
          <p:nvPr/>
        </p:nvSpPr>
        <p:spPr bwMode="gray">
          <a:xfrm>
            <a:off x="10786012" y="3821277"/>
            <a:ext cx="316488" cy="370051"/>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11</a:t>
            </a:r>
          </a:p>
        </p:txBody>
      </p:sp>
      <p:sp>
        <p:nvSpPr>
          <p:cNvPr id="35" name="Rectangle 34">
            <a:extLst>
              <a:ext uri="{FF2B5EF4-FFF2-40B4-BE49-F238E27FC236}">
                <a16:creationId xmlns:a16="http://schemas.microsoft.com/office/drawing/2014/main" id="{2C4C2BE5-A57E-5245-8DB1-A25E4E1D201E}"/>
              </a:ext>
            </a:extLst>
          </p:cNvPr>
          <p:cNvSpPr/>
          <p:nvPr/>
        </p:nvSpPr>
        <p:spPr bwMode="gray">
          <a:xfrm>
            <a:off x="5586087" y="4361291"/>
            <a:ext cx="4432070"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Building New AI-Hybrid Operate Businesses</a:t>
            </a:r>
          </a:p>
        </p:txBody>
      </p:sp>
      <p:cxnSp>
        <p:nvCxnSpPr>
          <p:cNvPr id="36" name="Straight Connector 35">
            <a:extLst>
              <a:ext uri="{FF2B5EF4-FFF2-40B4-BE49-F238E27FC236}">
                <a16:creationId xmlns:a16="http://schemas.microsoft.com/office/drawing/2014/main" id="{B05129E6-371A-5745-A899-AAA118F3F27C}"/>
              </a:ext>
            </a:extLst>
          </p:cNvPr>
          <p:cNvCxnSpPr>
            <a:cxnSpLocks/>
          </p:cNvCxnSpPr>
          <p:nvPr/>
        </p:nvCxnSpPr>
        <p:spPr>
          <a:xfrm>
            <a:off x="9428085" y="4751467"/>
            <a:ext cx="1207258" cy="0"/>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D00CB7C-57C2-FA42-9856-3EE16B18F2FA}"/>
              </a:ext>
            </a:extLst>
          </p:cNvPr>
          <p:cNvSpPr/>
          <p:nvPr/>
        </p:nvSpPr>
        <p:spPr bwMode="gray">
          <a:xfrm>
            <a:off x="10786012" y="4375516"/>
            <a:ext cx="316488"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13</a:t>
            </a:r>
          </a:p>
        </p:txBody>
      </p:sp>
      <p:sp>
        <p:nvSpPr>
          <p:cNvPr id="38" name="Rectangle 37">
            <a:extLst>
              <a:ext uri="{FF2B5EF4-FFF2-40B4-BE49-F238E27FC236}">
                <a16:creationId xmlns:a16="http://schemas.microsoft.com/office/drawing/2014/main" id="{7C9F1E09-115F-5845-A959-9AB16CFDB7CF}"/>
              </a:ext>
            </a:extLst>
          </p:cNvPr>
          <p:cNvSpPr/>
          <p:nvPr/>
        </p:nvSpPr>
        <p:spPr bwMode="gray">
          <a:xfrm>
            <a:off x="5618660" y="5053192"/>
            <a:ext cx="3967757"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Tailored Sales &amp; Delivery Models</a:t>
            </a:r>
          </a:p>
        </p:txBody>
      </p:sp>
      <p:cxnSp>
        <p:nvCxnSpPr>
          <p:cNvPr id="39" name="Straight Connector 38">
            <a:extLst>
              <a:ext uri="{FF2B5EF4-FFF2-40B4-BE49-F238E27FC236}">
                <a16:creationId xmlns:a16="http://schemas.microsoft.com/office/drawing/2014/main" id="{876512E1-0AA5-F14E-B20B-4332A0AE2BB0}"/>
              </a:ext>
            </a:extLst>
          </p:cNvPr>
          <p:cNvCxnSpPr>
            <a:cxnSpLocks/>
          </p:cNvCxnSpPr>
          <p:nvPr/>
        </p:nvCxnSpPr>
        <p:spPr>
          <a:xfrm>
            <a:off x="8522563" y="5457631"/>
            <a:ext cx="2112780" cy="0"/>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462F267-DA23-0E4A-8DE2-C2F4E42467D7}"/>
              </a:ext>
            </a:extLst>
          </p:cNvPr>
          <p:cNvSpPr/>
          <p:nvPr/>
        </p:nvSpPr>
        <p:spPr bwMode="gray">
          <a:xfrm>
            <a:off x="10786012" y="5208519"/>
            <a:ext cx="316488" cy="370051"/>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15</a:t>
            </a:r>
          </a:p>
        </p:txBody>
      </p:sp>
      <p:sp>
        <p:nvSpPr>
          <p:cNvPr id="41" name="Rectangle 40">
            <a:extLst>
              <a:ext uri="{FF2B5EF4-FFF2-40B4-BE49-F238E27FC236}">
                <a16:creationId xmlns:a16="http://schemas.microsoft.com/office/drawing/2014/main" id="{7FCF3A19-5406-2A49-AABF-624192219FE9}"/>
              </a:ext>
            </a:extLst>
          </p:cNvPr>
          <p:cNvSpPr/>
          <p:nvPr/>
        </p:nvSpPr>
        <p:spPr bwMode="gray">
          <a:xfrm>
            <a:off x="5624459" y="5728135"/>
            <a:ext cx="3347121" cy="762814"/>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Trailblazing the Path Forward</a:t>
            </a:r>
          </a:p>
        </p:txBody>
      </p:sp>
      <p:cxnSp>
        <p:nvCxnSpPr>
          <p:cNvPr id="43" name="Straight Connector 42">
            <a:extLst>
              <a:ext uri="{FF2B5EF4-FFF2-40B4-BE49-F238E27FC236}">
                <a16:creationId xmlns:a16="http://schemas.microsoft.com/office/drawing/2014/main" id="{C35D30A8-70FE-6049-8BD4-9F0C1F157CF2}"/>
              </a:ext>
            </a:extLst>
          </p:cNvPr>
          <p:cNvCxnSpPr>
            <a:cxnSpLocks/>
          </p:cNvCxnSpPr>
          <p:nvPr/>
        </p:nvCxnSpPr>
        <p:spPr>
          <a:xfrm>
            <a:off x="8291744" y="6109341"/>
            <a:ext cx="2343599" cy="0"/>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702EDD5-8741-3F4C-8D3F-5F49928720E4}"/>
              </a:ext>
            </a:extLst>
          </p:cNvPr>
          <p:cNvSpPr/>
          <p:nvPr/>
        </p:nvSpPr>
        <p:spPr bwMode="gray">
          <a:xfrm>
            <a:off x="10786012" y="5921428"/>
            <a:ext cx="316488" cy="370051"/>
          </a:xfrm>
          <a:prstGeom prst="rect">
            <a:avLst/>
          </a:prstGeom>
          <a:noFill/>
          <a:ln w="19050" algn="ctr">
            <a:noFill/>
            <a:miter lim="800000"/>
            <a:headEnd/>
            <a:tailEnd/>
          </a:ln>
        </p:spPr>
        <p:txBody>
          <a:bodyPr wrap="square" lIns="0" tIns="0" rIns="0" bIns="0" rtlCol="0" anchor="ctr"/>
          <a:lstStyle/>
          <a:p>
            <a:pPr>
              <a:lnSpc>
                <a:spcPct val="106000"/>
              </a:lnSpc>
              <a:buFont typeface="Wingdings 2" pitchFamily="18" charset="2"/>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16</a:t>
            </a:r>
          </a:p>
        </p:txBody>
      </p:sp>
      <p:cxnSp>
        <p:nvCxnSpPr>
          <p:cNvPr id="45" name="Straight Connector 44">
            <a:extLst>
              <a:ext uri="{FF2B5EF4-FFF2-40B4-BE49-F238E27FC236}">
                <a16:creationId xmlns:a16="http://schemas.microsoft.com/office/drawing/2014/main" id="{628423D6-335B-1F49-8FBC-7C993440584C}"/>
              </a:ext>
            </a:extLst>
          </p:cNvPr>
          <p:cNvCxnSpPr>
            <a:cxnSpLocks/>
          </p:cNvCxnSpPr>
          <p:nvPr/>
        </p:nvCxnSpPr>
        <p:spPr>
          <a:xfrm>
            <a:off x="8629095" y="2736193"/>
            <a:ext cx="2006248" cy="0"/>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A65AB7C-D4BC-4410-B888-5C9831D2C5F0}"/>
              </a:ext>
            </a:extLst>
          </p:cNvPr>
          <p:cNvPicPr>
            <a:picLocks noChangeAspect="1"/>
          </p:cNvPicPr>
          <p:nvPr/>
        </p:nvPicPr>
        <p:blipFill>
          <a:blip r:embed="rId12"/>
          <a:stretch>
            <a:fillRect/>
          </a:stretch>
        </p:blipFill>
        <p:spPr>
          <a:xfrm>
            <a:off x="4986691" y="1779884"/>
            <a:ext cx="475488" cy="475488"/>
          </a:xfrm>
          <a:prstGeom prst="rect">
            <a:avLst/>
          </a:prstGeom>
        </p:spPr>
      </p:pic>
    </p:spTree>
    <p:extLst>
      <p:ext uri="{BB962C8B-B14F-4D97-AF65-F5344CB8AC3E}">
        <p14:creationId xmlns:p14="http://schemas.microsoft.com/office/powerpoint/2010/main" val="388947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A768E73-C056-4103-8935-F6132663476C}"/>
              </a:ext>
            </a:extLst>
          </p:cNvPr>
          <p:cNvPicPr>
            <a:picLocks noChangeAspect="1"/>
          </p:cNvPicPr>
          <p:nvPr/>
        </p:nvPicPr>
        <p:blipFill rotWithShape="1">
          <a:blip r:embed="rId4"/>
          <a:srcRect t="31083" r="10563" b="29884"/>
          <a:stretch/>
        </p:blipFill>
        <p:spPr>
          <a:xfrm>
            <a:off x="10930035" y="3602637"/>
            <a:ext cx="945881" cy="414654"/>
          </a:xfrm>
          <a:prstGeom prst="rect">
            <a:avLst/>
          </a:prstGeom>
        </p:spPr>
      </p:pic>
      <p:graphicFrame>
        <p:nvGraphicFramePr>
          <p:cNvPr id="21" name="Object 20" hidden="1">
            <a:extLst>
              <a:ext uri="{FF2B5EF4-FFF2-40B4-BE49-F238E27FC236}">
                <a16:creationId xmlns:a16="http://schemas.microsoft.com/office/drawing/2014/main" id="{3541B966-BF94-4744-A49D-83B9424B1BD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54" name="think-cell Slide" r:id="rId5" imgW="475" imgH="476" progId="TCLayout.ActiveDocument.1">
                  <p:embed/>
                </p:oleObj>
              </mc:Choice>
              <mc:Fallback>
                <p:oleObj name="think-cell Slide" r:id="rId5" imgW="475" imgH="476" progId="TCLayout.ActiveDocument.1">
                  <p:embed/>
                  <p:pic>
                    <p:nvPicPr>
                      <p:cNvPr id="21" name="Object 20" hidden="1">
                        <a:extLst>
                          <a:ext uri="{FF2B5EF4-FFF2-40B4-BE49-F238E27FC236}">
                            <a16:creationId xmlns:a16="http://schemas.microsoft.com/office/drawing/2014/main" id="{3541B966-BF94-4744-A49D-83B9424B1B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078" name="Picture 6" descr="Abstract geometric polygon background wallpaper. Triangle shape low polly">
            <a:extLst>
              <a:ext uri="{FF2B5EF4-FFF2-40B4-BE49-F238E27FC236}">
                <a16:creationId xmlns:a16="http://schemas.microsoft.com/office/drawing/2014/main" id="{C2C16C8C-2632-0E45-9881-3EC96FDFC5F8}"/>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1" y="1164736"/>
            <a:ext cx="12192000" cy="11775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1">
            <a:extLst>
              <a:ext uri="{FF2B5EF4-FFF2-40B4-BE49-F238E27FC236}">
                <a16:creationId xmlns:a16="http://schemas.microsoft.com/office/drawing/2014/main" id="{1AD87A00-4010-D14C-B829-21F108A104AE}"/>
              </a:ext>
            </a:extLst>
          </p:cNvPr>
          <p:cNvSpPr>
            <a:spLocks noGrp="1"/>
          </p:cNvSpPr>
          <p:nvPr>
            <p:ph type="body" sz="quarter" idx="10"/>
          </p:nvPr>
        </p:nvSpPr>
        <p:spPr/>
        <p:txBody>
          <a:bodyPr/>
          <a:lstStyle/>
          <a:p>
            <a:r>
              <a:rPr lang="en-US"/>
              <a:t>Market Leadership</a:t>
            </a:r>
          </a:p>
        </p:txBody>
      </p:sp>
      <p:sp>
        <p:nvSpPr>
          <p:cNvPr id="13" name="Text Placeholder 12">
            <a:extLst>
              <a:ext uri="{FF2B5EF4-FFF2-40B4-BE49-F238E27FC236}">
                <a16:creationId xmlns:a16="http://schemas.microsoft.com/office/drawing/2014/main" id="{A38CAA64-3A56-8A48-A770-157E2935F3E1}"/>
              </a:ext>
            </a:extLst>
          </p:cNvPr>
          <p:cNvSpPr>
            <a:spLocks noGrp="1"/>
          </p:cNvSpPr>
          <p:nvPr>
            <p:ph type="body" sz="quarter" idx="11"/>
          </p:nvPr>
        </p:nvSpPr>
        <p:spPr>
          <a:xfrm>
            <a:off x="331916" y="781059"/>
            <a:ext cx="11201400" cy="215444"/>
          </a:xfrm>
        </p:spPr>
        <p:txBody>
          <a:bodyPr/>
          <a:lstStyle/>
          <a:p>
            <a:r>
              <a:rPr lang="en-US" dirty="0">
                <a:solidFill>
                  <a:schemeClr val="tx1"/>
                </a:solidFill>
              </a:rPr>
              <a:t>We’ve progressed on our vision and are executing against the strategy we defined last year to remain the leader in AI</a:t>
            </a:r>
          </a:p>
        </p:txBody>
      </p:sp>
      <p:sp>
        <p:nvSpPr>
          <p:cNvPr id="27" name="TextBox 26">
            <a:extLst>
              <a:ext uri="{FF2B5EF4-FFF2-40B4-BE49-F238E27FC236}">
                <a16:creationId xmlns:a16="http://schemas.microsoft.com/office/drawing/2014/main" id="{06F763BB-C2A6-1549-A53F-7453E375BE66}"/>
              </a:ext>
            </a:extLst>
          </p:cNvPr>
          <p:cNvSpPr txBox="1"/>
          <p:nvPr/>
        </p:nvSpPr>
        <p:spPr>
          <a:xfrm>
            <a:off x="7706115" y="1327862"/>
            <a:ext cx="2431065" cy="92333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000" b="1" i="0" u="none" kern="1200" cap="none" spc="0" normalizeH="0" baseline="0" noProof="0" dirty="0">
                <a:ln>
                  <a:noFill/>
                </a:ln>
                <a:solidFill>
                  <a:schemeClr val="bg1"/>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25%</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0" i="0" u="non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FY20 Year End</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0" i="0" u="non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Operate Revenue Mix</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A1A78BE7-F966-514C-9AEB-B0066511C9EE}"/>
              </a:ext>
            </a:extLst>
          </p:cNvPr>
          <p:cNvSpPr txBox="1"/>
          <p:nvPr/>
        </p:nvSpPr>
        <p:spPr>
          <a:xfrm>
            <a:off x="6009900" y="1327862"/>
            <a:ext cx="174224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kern="1200" cap="none" spc="0" normalizeH="0" baseline="0" noProof="0" dirty="0">
                <a:ln>
                  <a:noFill/>
                </a:ln>
                <a:solidFill>
                  <a:schemeClr val="bg1"/>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6,000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FY20 Year 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Headcount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28">
            <a:extLst>
              <a:ext uri="{FF2B5EF4-FFF2-40B4-BE49-F238E27FC236}">
                <a16:creationId xmlns:a16="http://schemas.microsoft.com/office/drawing/2014/main" id="{FBD8DF00-03D0-1A42-87EA-B4FAC0AE92E9}"/>
              </a:ext>
            </a:extLst>
          </p:cNvPr>
          <p:cNvSpPr/>
          <p:nvPr/>
        </p:nvSpPr>
        <p:spPr>
          <a:xfrm>
            <a:off x="331594" y="1435584"/>
            <a:ext cx="1413197" cy="52322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Overall AI</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Performance</a:t>
            </a:r>
            <a:endParaRPr kumimoji="0" lang="en-US"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30" name="TextBox 29">
            <a:extLst>
              <a:ext uri="{FF2B5EF4-FFF2-40B4-BE49-F238E27FC236}">
                <a16:creationId xmlns:a16="http://schemas.microsoft.com/office/drawing/2014/main" id="{421137C4-C151-F941-9FD3-F0F4FAD415DA}"/>
              </a:ext>
            </a:extLst>
          </p:cNvPr>
          <p:cNvSpPr txBox="1"/>
          <p:nvPr/>
        </p:nvSpPr>
        <p:spPr>
          <a:xfrm>
            <a:off x="4054260" y="1327862"/>
            <a:ext cx="1586363" cy="73866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000" b="1" i="0" u="none" kern="1200" cap="none" spc="0" normalizeH="0" baseline="0" noProof="0" dirty="0">
                <a:ln>
                  <a:noFill/>
                </a:ln>
                <a:solidFill>
                  <a:schemeClr val="bg1"/>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30%</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0" i="0" u="non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YoY</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0" i="0" u="non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Revenue Growth</a:t>
            </a:r>
          </a:p>
        </p:txBody>
      </p:sp>
      <p:sp>
        <p:nvSpPr>
          <p:cNvPr id="31" name="TextBox 30">
            <a:extLst>
              <a:ext uri="{FF2B5EF4-FFF2-40B4-BE49-F238E27FC236}">
                <a16:creationId xmlns:a16="http://schemas.microsoft.com/office/drawing/2014/main" id="{2A17573F-9DEA-2A48-A6B1-B38FB7D85BC4}"/>
              </a:ext>
            </a:extLst>
          </p:cNvPr>
          <p:cNvSpPr txBox="1"/>
          <p:nvPr/>
        </p:nvSpPr>
        <p:spPr>
          <a:xfrm>
            <a:off x="2512717" y="1327862"/>
            <a:ext cx="1413197" cy="92333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000" b="1" i="0" u="none" kern="1200" cap="none" spc="0" normalizeH="0" baseline="0" noProof="0" dirty="0">
                <a:ln>
                  <a:noFill/>
                </a:ln>
                <a:solidFill>
                  <a:schemeClr val="bg1"/>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$1.4B</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FY20 </a:t>
            </a:r>
            <a:r>
              <a:rPr kumimoji="0" lang="en-US" sz="1100" b="0" i="0" u="non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Year End</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0" i="0" u="non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Revenue</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B79583E4-7078-BE43-9D35-C2E5A5EA1316}"/>
              </a:ext>
            </a:extLst>
          </p:cNvPr>
          <p:cNvSpPr txBox="1"/>
          <p:nvPr/>
        </p:nvSpPr>
        <p:spPr>
          <a:xfrm>
            <a:off x="10237325" y="1306725"/>
            <a:ext cx="1413197" cy="109260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$2.0B</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Global Cloud, AI, and Cyber Investment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object 3">
            <a:extLst>
              <a:ext uri="{FF2B5EF4-FFF2-40B4-BE49-F238E27FC236}">
                <a16:creationId xmlns:a16="http://schemas.microsoft.com/office/drawing/2014/main" id="{79F71F6C-5563-3E4F-876D-2F36F721B999}"/>
              </a:ext>
            </a:extLst>
          </p:cNvPr>
          <p:cNvSpPr txBox="1"/>
          <p:nvPr/>
        </p:nvSpPr>
        <p:spPr>
          <a:xfrm>
            <a:off x="2980919" y="2623506"/>
            <a:ext cx="1579422" cy="615553"/>
          </a:xfrm>
          <a:prstGeom prst="rect">
            <a:avLst/>
          </a:prstGeom>
        </p:spPr>
        <p:txBody>
          <a:bodyPr vert="horz" wrap="square" lIns="91440" tIns="91440" rIns="91440" bIns="91440" rtlCol="0" anchor="ctr">
            <a:spAutoFit/>
          </a:bodyPr>
          <a:lstStyle/>
          <a:p>
            <a:pPr marL="0" marR="0" lvl="0" indent="0" algn="r" defTabSz="914378" rtl="0" eaLnBrk="1" fontAlgn="auto" latinLnBrk="0" hangingPunct="1">
              <a:lnSpc>
                <a:spcPct val="100000"/>
              </a:lnSpc>
              <a:spcBef>
                <a:spcPts val="450"/>
              </a:spcBef>
              <a:spcAft>
                <a:spcPts val="0"/>
              </a:spcAft>
              <a:buClrTx/>
              <a:buSzPct val="100000"/>
              <a:buFontTx/>
              <a:buNone/>
              <a:tabLst/>
              <a:defRPr/>
            </a:pPr>
            <a:r>
              <a:rPr kumimoji="0" lang="en-US" sz="1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Talent and Delivery Model </a:t>
            </a:r>
          </a:p>
        </p:txBody>
      </p:sp>
      <p:sp>
        <p:nvSpPr>
          <p:cNvPr id="23" name="object 4">
            <a:extLst>
              <a:ext uri="{FF2B5EF4-FFF2-40B4-BE49-F238E27FC236}">
                <a16:creationId xmlns:a16="http://schemas.microsoft.com/office/drawing/2014/main" id="{928F9B30-98E3-B74A-BFC7-653D6A74DDA0}"/>
              </a:ext>
            </a:extLst>
          </p:cNvPr>
          <p:cNvSpPr txBox="1"/>
          <p:nvPr/>
        </p:nvSpPr>
        <p:spPr>
          <a:xfrm>
            <a:off x="2980919" y="3497735"/>
            <a:ext cx="1579422" cy="615553"/>
          </a:xfrm>
          <a:prstGeom prst="rect">
            <a:avLst/>
          </a:prstGeom>
        </p:spPr>
        <p:txBody>
          <a:bodyPr vert="horz" wrap="square" lIns="91440" tIns="91440" rIns="91440" bIns="91440" rtlCol="0" anchor="ctr">
            <a:spAutoFit/>
          </a:bodyPr>
          <a:lstStyle/>
          <a:p>
            <a:pPr marL="0" marR="0" lvl="0" indent="0" algn="r" defTabSz="914378" rtl="0" eaLnBrk="1" fontAlgn="auto" latinLnBrk="0" hangingPunct="1">
              <a:lnSpc>
                <a:spcPct val="100000"/>
              </a:lnSpc>
              <a:spcBef>
                <a:spcPts val="450"/>
              </a:spcBef>
              <a:spcAft>
                <a:spcPts val="0"/>
              </a:spcAft>
              <a:buClrTx/>
              <a:buSzPct val="100000"/>
              <a:buFontTx/>
              <a:buNone/>
              <a:tabLst/>
              <a:defRPr/>
            </a:pPr>
            <a:r>
              <a:rPr kumimoji="0" lang="en-US" sz="1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Offerings and Go-to-Market </a:t>
            </a:r>
          </a:p>
        </p:txBody>
      </p:sp>
      <p:sp>
        <p:nvSpPr>
          <p:cNvPr id="34" name="object 5">
            <a:extLst>
              <a:ext uri="{FF2B5EF4-FFF2-40B4-BE49-F238E27FC236}">
                <a16:creationId xmlns:a16="http://schemas.microsoft.com/office/drawing/2014/main" id="{BB2DA269-169A-6E48-AA8E-042F4558BA7A}"/>
              </a:ext>
            </a:extLst>
          </p:cNvPr>
          <p:cNvSpPr txBox="1"/>
          <p:nvPr/>
        </p:nvSpPr>
        <p:spPr>
          <a:xfrm>
            <a:off x="2787100" y="4355603"/>
            <a:ext cx="1773241" cy="615553"/>
          </a:xfrm>
          <a:prstGeom prst="rect">
            <a:avLst/>
          </a:prstGeom>
        </p:spPr>
        <p:txBody>
          <a:bodyPr vert="horz" wrap="square" lIns="91440" tIns="91440" rIns="91440" bIns="91440" rtlCol="0">
            <a:spAutoFit/>
          </a:bodyPr>
          <a:lstStyle/>
          <a:p>
            <a:pPr marL="0" marR="0" lvl="0" indent="0" algn="r" defTabSz="914378" rtl="0" eaLnBrk="1" fontAlgn="auto" latinLnBrk="0" hangingPunct="1">
              <a:lnSpc>
                <a:spcPct val="100000"/>
              </a:lnSpc>
              <a:spcBef>
                <a:spcPts val="450"/>
              </a:spcBef>
              <a:spcAft>
                <a:spcPts val="0"/>
              </a:spcAft>
              <a:buClrTx/>
              <a:buSzPct val="100000"/>
              <a:buFontTx/>
              <a:buNone/>
              <a:tabLst/>
              <a:defRPr/>
            </a:pPr>
            <a:r>
              <a:rPr kumimoji="0" lang="en-US" sz="1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Platforms, Hybrid Assets, and Data</a:t>
            </a:r>
          </a:p>
        </p:txBody>
      </p:sp>
      <p:sp>
        <p:nvSpPr>
          <p:cNvPr id="36" name="object 4">
            <a:extLst>
              <a:ext uri="{FF2B5EF4-FFF2-40B4-BE49-F238E27FC236}">
                <a16:creationId xmlns:a16="http://schemas.microsoft.com/office/drawing/2014/main" id="{293F9A5E-6009-F84B-823E-70799506AAB3}"/>
              </a:ext>
            </a:extLst>
          </p:cNvPr>
          <p:cNvSpPr txBox="1"/>
          <p:nvPr/>
        </p:nvSpPr>
        <p:spPr>
          <a:xfrm>
            <a:off x="2980919" y="6045833"/>
            <a:ext cx="1579422" cy="615553"/>
          </a:xfrm>
          <a:prstGeom prst="rect">
            <a:avLst/>
          </a:prstGeom>
        </p:spPr>
        <p:txBody>
          <a:bodyPr vert="horz" wrap="square" lIns="91440" tIns="91440" rIns="91440" bIns="91440" rtlCol="0" anchor="ctr">
            <a:spAutoFit/>
          </a:bodyPr>
          <a:lstStyle/>
          <a:p>
            <a:pPr marL="0" marR="0" lvl="0" indent="0" algn="r" defTabSz="914378" rtl="0" eaLnBrk="1" fontAlgn="auto" latinLnBrk="0" hangingPunct="1">
              <a:lnSpc>
                <a:spcPct val="100000"/>
              </a:lnSpc>
              <a:spcBef>
                <a:spcPts val="450"/>
              </a:spcBef>
              <a:spcAft>
                <a:spcPts val="0"/>
              </a:spcAft>
              <a:buClrTx/>
              <a:buSzPct val="100000"/>
              <a:buFontTx/>
              <a:buNone/>
              <a:tabLst/>
              <a:defRPr/>
            </a:pPr>
            <a:r>
              <a:rPr kumimoji="0" lang="en-US" sz="1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Deloitte AI Institute </a:t>
            </a:r>
          </a:p>
        </p:txBody>
      </p:sp>
      <p:cxnSp>
        <p:nvCxnSpPr>
          <p:cNvPr id="16" name="Straight Connector 15">
            <a:extLst>
              <a:ext uri="{FF2B5EF4-FFF2-40B4-BE49-F238E27FC236}">
                <a16:creationId xmlns:a16="http://schemas.microsoft.com/office/drawing/2014/main" id="{DBE43199-A8E7-4BE3-BC7E-71828A1C7EFF}"/>
              </a:ext>
            </a:extLst>
          </p:cNvPr>
          <p:cNvCxnSpPr/>
          <p:nvPr/>
        </p:nvCxnSpPr>
        <p:spPr>
          <a:xfrm>
            <a:off x="2972041" y="3346880"/>
            <a:ext cx="896112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538D39-0C14-428E-B767-76F4B772AC4C}"/>
              </a:ext>
            </a:extLst>
          </p:cNvPr>
          <p:cNvCxnSpPr>
            <a:cxnSpLocks/>
          </p:cNvCxnSpPr>
          <p:nvPr/>
        </p:nvCxnSpPr>
        <p:spPr>
          <a:xfrm>
            <a:off x="2972041" y="4246121"/>
            <a:ext cx="896112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DCB1E68-2388-4A54-8D19-04C9138D6F64}"/>
              </a:ext>
            </a:extLst>
          </p:cNvPr>
          <p:cNvCxnSpPr/>
          <p:nvPr/>
        </p:nvCxnSpPr>
        <p:spPr>
          <a:xfrm>
            <a:off x="2972041" y="5078921"/>
            <a:ext cx="896112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253518-6135-43FD-AAA1-6C3688C9DE60}"/>
              </a:ext>
            </a:extLst>
          </p:cNvPr>
          <p:cNvCxnSpPr/>
          <p:nvPr/>
        </p:nvCxnSpPr>
        <p:spPr>
          <a:xfrm>
            <a:off x="2972041" y="5976864"/>
            <a:ext cx="896112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0EC4DE6E-96A2-4284-9031-91491E1E2644}"/>
              </a:ext>
            </a:extLst>
          </p:cNvPr>
          <p:cNvPicPr>
            <a:picLocks noChangeAspect="1"/>
          </p:cNvPicPr>
          <p:nvPr/>
        </p:nvPicPr>
        <p:blipFill rotWithShape="1">
          <a:blip r:embed="rId9" cstate="screen">
            <a:duotone>
              <a:schemeClr val="accent5">
                <a:shade val="45000"/>
                <a:satMod val="135000"/>
              </a:schemeClr>
              <a:prstClr val="white"/>
            </a:duotone>
            <a:extLst>
              <a:ext uri="{28A0092B-C50C-407E-A947-70E740481C1C}">
                <a14:useLocalDpi xmlns:a14="http://schemas.microsoft.com/office/drawing/2010/main"/>
              </a:ext>
            </a:extLst>
          </a:blip>
          <a:srcRect t="141" b="11695"/>
          <a:stretch/>
        </p:blipFill>
        <p:spPr>
          <a:xfrm>
            <a:off x="-936059" y="2359847"/>
            <a:ext cx="3810290" cy="4349392"/>
          </a:xfrm>
          <a:prstGeom prst="rect">
            <a:avLst/>
          </a:prstGeom>
          <a:solidFill>
            <a:schemeClr val="bg1"/>
          </a:solidFill>
          <a:effectLst>
            <a:softEdge rad="317500"/>
          </a:effectLst>
        </p:spPr>
      </p:pic>
      <p:sp>
        <p:nvSpPr>
          <p:cNvPr id="53" name="Rectangle 52">
            <a:extLst>
              <a:ext uri="{FF2B5EF4-FFF2-40B4-BE49-F238E27FC236}">
                <a16:creationId xmlns:a16="http://schemas.microsoft.com/office/drawing/2014/main" id="{C8C1D0BF-0EE0-475E-963E-1368E32C7BD7}"/>
              </a:ext>
            </a:extLst>
          </p:cNvPr>
          <p:cNvSpPr/>
          <p:nvPr/>
        </p:nvSpPr>
        <p:spPr>
          <a:xfrm>
            <a:off x="4646211" y="3377502"/>
            <a:ext cx="2173554" cy="230832"/>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Scaled emerging AI capabilities…</a:t>
            </a:r>
          </a:p>
        </p:txBody>
      </p:sp>
      <p:sp>
        <p:nvSpPr>
          <p:cNvPr id="57" name="Rectangle 56">
            <a:extLst>
              <a:ext uri="{FF2B5EF4-FFF2-40B4-BE49-F238E27FC236}">
                <a16:creationId xmlns:a16="http://schemas.microsoft.com/office/drawing/2014/main" id="{1CC01988-4FAC-4422-910D-4EBFD1179FE2}"/>
              </a:ext>
            </a:extLst>
          </p:cNvPr>
          <p:cNvSpPr/>
          <p:nvPr/>
        </p:nvSpPr>
        <p:spPr>
          <a:xfrm>
            <a:off x="4648200" y="2374900"/>
            <a:ext cx="1994211" cy="507831"/>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Launched innovative pre-sales capabilities to transform how we sell…</a:t>
            </a:r>
          </a:p>
        </p:txBody>
      </p:sp>
      <p:sp>
        <p:nvSpPr>
          <p:cNvPr id="3" name="Rectangle 2">
            <a:extLst>
              <a:ext uri="{FF2B5EF4-FFF2-40B4-BE49-F238E27FC236}">
                <a16:creationId xmlns:a16="http://schemas.microsoft.com/office/drawing/2014/main" id="{DCCD76A8-5F70-4B43-BF72-3B1008B80920}"/>
              </a:ext>
            </a:extLst>
          </p:cNvPr>
          <p:cNvSpPr/>
          <p:nvPr/>
        </p:nvSpPr>
        <p:spPr>
          <a:xfrm>
            <a:off x="4997822" y="2878753"/>
            <a:ext cx="896399" cy="338554"/>
          </a:xfrm>
          <a:prstGeom prst="rect">
            <a:avLst/>
          </a:prstGeom>
          <a:noFill/>
        </p:spPr>
        <p:txBody>
          <a:bodyPr wrap="none">
            <a:spAutoFit/>
          </a:bodyPr>
          <a:lstStyle/>
          <a:p>
            <a:pPr>
              <a:defRPr/>
            </a:pPr>
            <a:r>
              <a:rPr lang="en-US" sz="800">
                <a:solidFill>
                  <a:prstClr val="black"/>
                </a:solidFill>
                <a:latin typeface="Open Sans" panose="020B0606030504020204" pitchFamily="34" charset="0"/>
                <a:ea typeface="Open Sans" panose="020B0606030504020204" pitchFamily="34" charset="0"/>
                <a:cs typeface="Open Sans" panose="020B0606030504020204" pitchFamily="34" charset="0"/>
              </a:rPr>
              <a:t>AI Greenhouse</a:t>
            </a:r>
          </a:p>
          <a:p>
            <a:pPr>
              <a:defRPr/>
            </a:pPr>
            <a:r>
              <a:rPr lang="en-US" sz="800">
                <a:solidFill>
                  <a:prstClr val="black"/>
                </a:solidFill>
                <a:latin typeface="Open Sans" panose="020B0606030504020204" pitchFamily="34" charset="0"/>
                <a:ea typeface="Open Sans" panose="020B0606030504020204" pitchFamily="34" charset="0"/>
                <a:cs typeface="Open Sans" panose="020B0606030504020204" pitchFamily="34" charset="0"/>
              </a:rPr>
              <a:t>Labs</a:t>
            </a:r>
          </a:p>
        </p:txBody>
      </p:sp>
      <p:sp>
        <p:nvSpPr>
          <p:cNvPr id="68" name="Rectangle 67">
            <a:extLst>
              <a:ext uri="{FF2B5EF4-FFF2-40B4-BE49-F238E27FC236}">
                <a16:creationId xmlns:a16="http://schemas.microsoft.com/office/drawing/2014/main" id="{D27CFB7C-0B94-4024-866F-F7079B810ABF}"/>
              </a:ext>
            </a:extLst>
          </p:cNvPr>
          <p:cNvSpPr/>
          <p:nvPr/>
        </p:nvSpPr>
        <p:spPr>
          <a:xfrm>
            <a:off x="4646211" y="5984086"/>
            <a:ext cx="2425132" cy="230832"/>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Published Marquee AI Research…</a:t>
            </a:r>
          </a:p>
        </p:txBody>
      </p:sp>
      <p:grpSp>
        <p:nvGrpSpPr>
          <p:cNvPr id="4" name="Group 3">
            <a:extLst>
              <a:ext uri="{FF2B5EF4-FFF2-40B4-BE49-F238E27FC236}">
                <a16:creationId xmlns:a16="http://schemas.microsoft.com/office/drawing/2014/main" id="{58FA2466-5DCF-4328-B259-A5B5675B7689}"/>
              </a:ext>
            </a:extLst>
          </p:cNvPr>
          <p:cNvGrpSpPr/>
          <p:nvPr/>
        </p:nvGrpSpPr>
        <p:grpSpPr>
          <a:xfrm>
            <a:off x="5027681" y="6246885"/>
            <a:ext cx="1298168" cy="462291"/>
            <a:chOff x="5131471" y="6291275"/>
            <a:chExt cx="1298168" cy="462291"/>
          </a:xfrm>
        </p:grpSpPr>
        <p:pic>
          <p:nvPicPr>
            <p:cNvPr id="95" name="Picture 94">
              <a:extLst>
                <a:ext uri="{FF2B5EF4-FFF2-40B4-BE49-F238E27FC236}">
                  <a16:creationId xmlns:a16="http://schemas.microsoft.com/office/drawing/2014/main" id="{F9F0EB28-37EE-4F98-8E05-18ECBACFA188}"/>
                </a:ext>
              </a:extLst>
            </p:cNvPr>
            <p:cNvPicPr>
              <a:picLocks noChangeAspect="1"/>
            </p:cNvPicPr>
            <p:nvPr/>
          </p:nvPicPr>
          <p:blipFill>
            <a:blip r:embed="rId10"/>
            <a:stretch>
              <a:fillRect/>
            </a:stretch>
          </p:blipFill>
          <p:spPr>
            <a:xfrm>
              <a:off x="6023509" y="6291275"/>
              <a:ext cx="292339" cy="381312"/>
            </a:xfrm>
            <a:prstGeom prst="rect">
              <a:avLst/>
            </a:prstGeom>
            <a:ln>
              <a:noFill/>
            </a:ln>
            <a:effectLst>
              <a:outerShdw blurRad="292100" dist="139700" dir="2700000" algn="tl" rotWithShape="0">
                <a:srgbClr val="333333">
                  <a:alpha val="65000"/>
                </a:srgbClr>
              </a:outerShdw>
            </a:effectLst>
          </p:spPr>
        </p:pic>
        <p:pic>
          <p:nvPicPr>
            <p:cNvPr id="96" name="Picture 95">
              <a:extLst>
                <a:ext uri="{FF2B5EF4-FFF2-40B4-BE49-F238E27FC236}">
                  <a16:creationId xmlns:a16="http://schemas.microsoft.com/office/drawing/2014/main" id="{78A5524F-B488-4DCC-8754-8DA770EF2158}"/>
                </a:ext>
              </a:extLst>
            </p:cNvPr>
            <p:cNvPicPr>
              <a:picLocks noChangeAspect="1"/>
            </p:cNvPicPr>
            <p:nvPr/>
          </p:nvPicPr>
          <p:blipFill>
            <a:blip r:embed="rId11"/>
            <a:stretch>
              <a:fillRect/>
            </a:stretch>
          </p:blipFill>
          <p:spPr>
            <a:xfrm>
              <a:off x="6129355" y="6367920"/>
              <a:ext cx="300284" cy="385646"/>
            </a:xfrm>
            <a:prstGeom prst="rect">
              <a:avLst/>
            </a:prstGeom>
            <a:ln>
              <a:noFill/>
            </a:ln>
            <a:effectLst>
              <a:outerShdw blurRad="292100" dist="139700" dir="2700000" algn="tl" rotWithShape="0">
                <a:srgbClr val="333333">
                  <a:alpha val="65000"/>
                </a:srgbClr>
              </a:outerShdw>
            </a:effectLst>
          </p:spPr>
        </p:pic>
        <p:sp>
          <p:nvSpPr>
            <p:cNvPr id="127" name="TextBox 126">
              <a:extLst>
                <a:ext uri="{FF2B5EF4-FFF2-40B4-BE49-F238E27FC236}">
                  <a16:creationId xmlns:a16="http://schemas.microsoft.com/office/drawing/2014/main" id="{744FDF0E-4C25-46C4-BF94-6FD1DA265078}"/>
                </a:ext>
              </a:extLst>
            </p:cNvPr>
            <p:cNvSpPr txBox="1"/>
            <p:nvPr/>
          </p:nvSpPr>
          <p:spPr>
            <a:xfrm>
              <a:off x="5131471" y="6316742"/>
              <a:ext cx="775973" cy="245007"/>
            </a:xfrm>
            <a:prstGeom prst="rect">
              <a:avLst/>
            </a:prstGeom>
          </p:spPr>
          <p:txBody>
            <a:bodyPr vert="horz" wrap="square" lIns="0" tIns="0" rIns="0" bIns="0" numCol="1" spcCol="2286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State of AI in the Enterprise, 3</a:t>
              </a:r>
              <a:r>
                <a:rPr kumimoji="0" lang="en-US" sz="800" b="0" i="0" u="none" strike="noStrike" kern="1200" cap="none" spc="0" normalizeH="0" baseline="3000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rd</a:t>
              </a: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Edition</a:t>
              </a:r>
            </a:p>
          </p:txBody>
        </p:sp>
      </p:grpSp>
      <p:sp>
        <p:nvSpPr>
          <p:cNvPr id="56" name="Rectangle 55">
            <a:extLst>
              <a:ext uri="{FF2B5EF4-FFF2-40B4-BE49-F238E27FC236}">
                <a16:creationId xmlns:a16="http://schemas.microsoft.com/office/drawing/2014/main" id="{F5FE54DC-836E-4039-AD2A-94563AA674E3}"/>
              </a:ext>
            </a:extLst>
          </p:cNvPr>
          <p:cNvSpPr/>
          <p:nvPr/>
        </p:nvSpPr>
        <p:spPr>
          <a:xfrm>
            <a:off x="9817100" y="2374900"/>
            <a:ext cx="2204721" cy="507831"/>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…while expanding capabilities in augmenting </a:t>
            </a:r>
            <a:r>
              <a:rPr lang="en-US" sz="900" b="1">
                <a:solidFill>
                  <a:prstClr val="black">
                    <a:lumMod val="65000"/>
                    <a:lumOff val="35000"/>
                  </a:prstClr>
                </a:solidFill>
                <a:latin typeface="Open Sans" panose="020B0606030504020204" pitchFamily="34" charset="0"/>
                <a:ea typeface="Open Sans" panose="020B0606030504020204" pitchFamily="34" charset="0"/>
                <a:cs typeface="Open Sans" panose="020B0606030504020204" pitchFamily="34" charset="0"/>
              </a:rPr>
              <a:t>talent </a:t>
            </a:r>
            <a:r>
              <a:rPr kumimoji="0" lang="en-US" sz="900" b="1"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through humans and machines.</a:t>
            </a:r>
          </a:p>
        </p:txBody>
      </p:sp>
      <p:grpSp>
        <p:nvGrpSpPr>
          <p:cNvPr id="6" name="Group 5">
            <a:extLst>
              <a:ext uri="{FF2B5EF4-FFF2-40B4-BE49-F238E27FC236}">
                <a16:creationId xmlns:a16="http://schemas.microsoft.com/office/drawing/2014/main" id="{BE339F76-CBF8-4481-8D91-5E062999A27F}"/>
              </a:ext>
            </a:extLst>
          </p:cNvPr>
          <p:cNvGrpSpPr/>
          <p:nvPr/>
        </p:nvGrpSpPr>
        <p:grpSpPr>
          <a:xfrm>
            <a:off x="9907969" y="2864554"/>
            <a:ext cx="2031754" cy="472719"/>
            <a:chOff x="5338964" y="2924265"/>
            <a:chExt cx="2031754" cy="472719"/>
          </a:xfrm>
        </p:grpSpPr>
        <p:sp>
          <p:nvSpPr>
            <p:cNvPr id="84" name="TextBox 83">
              <a:extLst>
                <a:ext uri="{FF2B5EF4-FFF2-40B4-BE49-F238E27FC236}">
                  <a16:creationId xmlns:a16="http://schemas.microsoft.com/office/drawing/2014/main" id="{41D04B4B-C952-447C-B8BD-33B2BB4409A3}"/>
                </a:ext>
              </a:extLst>
            </p:cNvPr>
            <p:cNvSpPr txBox="1"/>
            <p:nvPr/>
          </p:nvSpPr>
          <p:spPr>
            <a:xfrm>
              <a:off x="5338964" y="3193327"/>
              <a:ext cx="545098" cy="203657"/>
            </a:xfrm>
            <a:prstGeom prst="rect">
              <a:avLst/>
            </a:prstGeom>
          </p:spPr>
          <p:txBody>
            <a:bodyPr vert="horz" wrap="none" lIns="0" tIns="0" rIns="0" bIns="0" numCol="1" spcCol="2286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SmartForce</a:t>
              </a:r>
              <a:r>
                <a:rPr kumimoji="0" lang="en-US" sz="800" b="0" i="0" u="none" strike="noStrike" kern="1200" cap="none" spc="0" normalizeH="0" baseline="3000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TM</a:t>
              </a:r>
              <a:endParaRPr kumimoji="0" lang="en-US" sz="800" b="0" i="0" u="none" strike="noStrike" kern="1200" cap="none" spc="0" normalizeH="0" baseline="3000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86" name="Picture 85">
              <a:extLst>
                <a:ext uri="{FF2B5EF4-FFF2-40B4-BE49-F238E27FC236}">
                  <a16:creationId xmlns:a16="http://schemas.microsoft.com/office/drawing/2014/main" id="{F50518BA-D23C-4787-9D77-2D986C803CC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487890" y="2924265"/>
              <a:ext cx="247246" cy="248350"/>
            </a:xfrm>
            <a:prstGeom prst="rect">
              <a:avLst/>
            </a:prstGeom>
          </p:spPr>
        </p:pic>
        <p:pic>
          <p:nvPicPr>
            <p:cNvPr id="17" name="Picture 16">
              <a:extLst>
                <a:ext uri="{FF2B5EF4-FFF2-40B4-BE49-F238E27FC236}">
                  <a16:creationId xmlns:a16="http://schemas.microsoft.com/office/drawing/2014/main" id="{4809F320-F297-4D50-A23B-0D7A6BDD9B27}"/>
                </a:ext>
              </a:extLst>
            </p:cNvPr>
            <p:cNvPicPr>
              <a:picLocks noChangeAspect="1"/>
            </p:cNvPicPr>
            <p:nvPr/>
          </p:nvPicPr>
          <p:blipFill>
            <a:blip r:embed="rId13"/>
            <a:stretch>
              <a:fillRect/>
            </a:stretch>
          </p:blipFill>
          <p:spPr>
            <a:xfrm>
              <a:off x="6454071" y="3164815"/>
              <a:ext cx="916647" cy="181454"/>
            </a:xfrm>
            <a:prstGeom prst="rect">
              <a:avLst/>
            </a:prstGeom>
          </p:spPr>
        </p:pic>
      </p:grpSp>
      <p:pic>
        <p:nvPicPr>
          <p:cNvPr id="89" name="Picture 88" descr="Logo&#10;&#10;Description automatically generated">
            <a:extLst>
              <a:ext uri="{FF2B5EF4-FFF2-40B4-BE49-F238E27FC236}">
                <a16:creationId xmlns:a16="http://schemas.microsoft.com/office/drawing/2014/main" id="{034725E3-A617-41C2-A9B6-D2A51B9E3C40}"/>
              </a:ext>
            </a:extLst>
          </p:cNvPr>
          <p:cNvPicPr>
            <a:picLocks noChangeAspect="1"/>
          </p:cNvPicPr>
          <p:nvPr/>
        </p:nvPicPr>
        <p:blipFill>
          <a:blip r:embed="rId14"/>
          <a:stretch>
            <a:fillRect/>
          </a:stretch>
        </p:blipFill>
        <p:spPr>
          <a:xfrm>
            <a:off x="4832760" y="4620856"/>
            <a:ext cx="1809652" cy="302793"/>
          </a:xfrm>
          <a:prstGeom prst="rect">
            <a:avLst/>
          </a:prstGeom>
        </p:spPr>
      </p:pic>
      <p:sp>
        <p:nvSpPr>
          <p:cNvPr id="70" name="Rectangle 69">
            <a:extLst>
              <a:ext uri="{FF2B5EF4-FFF2-40B4-BE49-F238E27FC236}">
                <a16:creationId xmlns:a16="http://schemas.microsoft.com/office/drawing/2014/main" id="{3CBF55F5-AD85-4BCF-9232-E6337A3DB4B7}"/>
              </a:ext>
            </a:extLst>
          </p:cNvPr>
          <p:cNvSpPr/>
          <p:nvPr/>
        </p:nvSpPr>
        <p:spPr>
          <a:xfrm>
            <a:off x="10727335" y="6364154"/>
            <a:ext cx="919601" cy="338554"/>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800" b="0" i="0" u="none" strike="noStrike" kern="1200" cap="none" spc="0" normalizeH="0" baseline="0" noProof="0">
                <a:ln>
                  <a:noFill/>
                </a:ln>
                <a:solidFill>
                  <a:srgbClr val="53565B"/>
                </a:solidFill>
                <a:effectLst/>
                <a:uLnTx/>
                <a:uFillTx/>
                <a:latin typeface="Open Sans" panose="020B0606030504020204" pitchFamily="34" charset="0"/>
                <a:ea typeface="Open Sans" panose="020B0606030504020204" pitchFamily="34" charset="0"/>
                <a:cs typeface="Open Sans" panose="020B0606030504020204" pitchFamily="34" charset="0"/>
              </a:rPr>
              <a:t>Deloitte AI Institute</a:t>
            </a:r>
          </a:p>
        </p:txBody>
      </p:sp>
      <p:sp>
        <p:nvSpPr>
          <p:cNvPr id="119" name="Rectangle 118">
            <a:extLst>
              <a:ext uri="{FF2B5EF4-FFF2-40B4-BE49-F238E27FC236}">
                <a16:creationId xmlns:a16="http://schemas.microsoft.com/office/drawing/2014/main" id="{F914ABF4-04D4-46F6-A843-9E338E2DB9F0}"/>
              </a:ext>
            </a:extLst>
          </p:cNvPr>
          <p:cNvSpPr/>
          <p:nvPr/>
        </p:nvSpPr>
        <p:spPr>
          <a:xfrm>
            <a:off x="9818161" y="3377502"/>
            <a:ext cx="2329449" cy="369332"/>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…all backed by a robust Trustworthy AI</a:t>
            </a:r>
            <a:r>
              <a:rPr kumimoji="0" lang="en-US" sz="900" b="1" i="0" u="none" strike="noStrike" kern="1200" cap="none" spc="0" normalizeH="0" baseline="3000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TM</a:t>
            </a:r>
            <a:r>
              <a:rPr kumimoji="0" lang="en-US" sz="900" b="1"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 offering and assets.</a:t>
            </a:r>
          </a:p>
        </p:txBody>
      </p:sp>
      <p:sp>
        <p:nvSpPr>
          <p:cNvPr id="19" name="Rectangle 18">
            <a:extLst>
              <a:ext uri="{FF2B5EF4-FFF2-40B4-BE49-F238E27FC236}">
                <a16:creationId xmlns:a16="http://schemas.microsoft.com/office/drawing/2014/main" id="{B4D1FB4F-422E-4C32-A378-99666B93271B}"/>
              </a:ext>
            </a:extLst>
          </p:cNvPr>
          <p:cNvSpPr/>
          <p:nvPr/>
        </p:nvSpPr>
        <p:spPr>
          <a:xfrm>
            <a:off x="9889543" y="3777455"/>
            <a:ext cx="8935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D</a:t>
            </a:r>
            <a:r>
              <a:rPr kumimoji="0" lang="en-US" sz="1800" b="1" i="0" u="none" strike="noStrike" kern="1200" cap="none" spc="0" normalizeH="0" baseline="0" noProof="0" err="1">
                <a:ln>
                  <a:noFill/>
                </a:ln>
                <a:solidFill>
                  <a:srgbClr val="53565B"/>
                </a:solidFill>
                <a:effectLst/>
                <a:uLnTx/>
                <a:uFillTx/>
                <a:latin typeface="Open Sans" panose="020B0606030504020204" pitchFamily="34" charset="0"/>
                <a:ea typeface="Open Sans" panose="020B0606030504020204" pitchFamily="34" charset="0"/>
                <a:cs typeface="Open Sans" panose="020B0606030504020204" pitchFamily="34" charset="0"/>
              </a:rPr>
              <a:t>.Bias</a:t>
            </a:r>
            <a:endParaRPr kumimoji="0" lang="en-US" sz="1800" b="1" i="0" u="none" strike="noStrike" kern="1200" cap="none" spc="0" normalizeH="0" baseline="0" noProof="0">
              <a:ln>
                <a:noFill/>
              </a:ln>
              <a:solidFill>
                <a:srgbClr val="53565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77834" name="Picture 10" descr="Bank of America Chief Marketing Officer Meredith Verdone on logo change,  new ad campaign - Charlotte Business Journal">
            <a:extLst>
              <a:ext uri="{FF2B5EF4-FFF2-40B4-BE49-F238E27FC236}">
                <a16:creationId xmlns:a16="http://schemas.microsoft.com/office/drawing/2014/main" id="{FE26CCCD-9FB9-4613-83E2-CFE5AECA61A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70465" y="3948535"/>
            <a:ext cx="518767" cy="291807"/>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1AC89EB9-8F83-4D39-9228-29855B760436}"/>
              </a:ext>
            </a:extLst>
          </p:cNvPr>
          <p:cNvSpPr txBox="1"/>
          <p:nvPr/>
        </p:nvSpPr>
        <p:spPr>
          <a:xfrm>
            <a:off x="9818161" y="5984086"/>
            <a:ext cx="21031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…through the Deloitte AI Institute globally.</a:t>
            </a:r>
          </a:p>
        </p:txBody>
      </p:sp>
      <p:sp>
        <p:nvSpPr>
          <p:cNvPr id="113" name="Rectangle 112">
            <a:extLst>
              <a:ext uri="{FF2B5EF4-FFF2-40B4-BE49-F238E27FC236}">
                <a16:creationId xmlns:a16="http://schemas.microsoft.com/office/drawing/2014/main" id="{E46C4BEE-02FB-49F1-A743-28C2517B19B2}"/>
              </a:ext>
            </a:extLst>
          </p:cNvPr>
          <p:cNvSpPr/>
          <p:nvPr/>
        </p:nvSpPr>
        <p:spPr>
          <a:xfrm>
            <a:off x="4646211" y="4280025"/>
            <a:ext cx="2702535" cy="230832"/>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Scaled the </a:t>
            </a:r>
            <a:r>
              <a:rPr kumimoji="0" lang="en-US" sz="900" b="1" i="0" u="none" strike="noStrike" kern="1200" cap="none" spc="0" normalizeH="0" baseline="0" noProof="0" err="1">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CortexAI</a:t>
            </a:r>
            <a:r>
              <a:rPr kumimoji="0" lang="en-US" sz="900" b="1" i="0" u="none" strike="noStrike" kern="1200" cap="none" spc="0" normalizeH="0" baseline="30000" noProof="0" err="1">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TM</a:t>
            </a:r>
            <a:r>
              <a:rPr kumimoji="0" lang="en-US" sz="900" b="1"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 platform…</a:t>
            </a:r>
            <a:endParaRPr kumimoji="0" lang="en-US" sz="900" b="1" i="0" u="none" strike="noStrike" kern="1200" cap="none" spc="0" normalizeH="0" baseline="3000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Rectangle 113">
            <a:extLst>
              <a:ext uri="{FF2B5EF4-FFF2-40B4-BE49-F238E27FC236}">
                <a16:creationId xmlns:a16="http://schemas.microsoft.com/office/drawing/2014/main" id="{93CDEB78-BABE-45EF-A0D9-45D6A31B45EC}"/>
              </a:ext>
            </a:extLst>
          </p:cNvPr>
          <p:cNvSpPr/>
          <p:nvPr/>
        </p:nvSpPr>
        <p:spPr>
          <a:xfrm>
            <a:off x="9818161" y="4280025"/>
            <a:ext cx="2183725" cy="369332"/>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…connected through a seamless marketplace in Deloitte.AI.</a:t>
            </a:r>
          </a:p>
        </p:txBody>
      </p:sp>
      <p:pic>
        <p:nvPicPr>
          <p:cNvPr id="115" name="Picture 2">
            <a:extLst>
              <a:ext uri="{FF2B5EF4-FFF2-40B4-BE49-F238E27FC236}">
                <a16:creationId xmlns:a16="http://schemas.microsoft.com/office/drawing/2014/main" id="{AC73D77D-135E-4856-A8A6-90BEEF19D4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82515" y="4693816"/>
            <a:ext cx="1267623" cy="302052"/>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956CD62E-F96A-4BC6-82AE-B7E7B6EB7339}"/>
              </a:ext>
            </a:extLst>
          </p:cNvPr>
          <p:cNvSpPr/>
          <p:nvPr/>
        </p:nvSpPr>
        <p:spPr>
          <a:xfrm>
            <a:off x="9818161" y="5092234"/>
            <a:ext cx="2246592" cy="507831"/>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…and launch the Center for AI Computing powered by NVIDIA DGX AI Supercomputer</a:t>
            </a:r>
          </a:p>
        </p:txBody>
      </p:sp>
      <p:pic>
        <p:nvPicPr>
          <p:cNvPr id="79" name="Picture 4" descr="Home | Boston Dynamics">
            <a:extLst>
              <a:ext uri="{FF2B5EF4-FFF2-40B4-BE49-F238E27FC236}">
                <a16:creationId xmlns:a16="http://schemas.microsoft.com/office/drawing/2014/main" id="{F610CDF8-1C94-4A64-A709-8D4137703FE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03984" y="5425218"/>
            <a:ext cx="1108639" cy="28593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Snowflake - Teem Recruitment | Software Sales Specialists | Teem Recruitment">
            <a:extLst>
              <a:ext uri="{FF2B5EF4-FFF2-40B4-BE49-F238E27FC236}">
                <a16:creationId xmlns:a16="http://schemas.microsoft.com/office/drawing/2014/main" id="{EC17CF4C-484C-4F33-B70B-869E7E12637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7263" t="22970" r="5394" b="28370"/>
          <a:stretch/>
        </p:blipFill>
        <p:spPr bwMode="auto">
          <a:xfrm>
            <a:off x="5128938" y="5694057"/>
            <a:ext cx="795601" cy="221626"/>
          </a:xfrm>
          <a:prstGeom prst="rect">
            <a:avLst/>
          </a:prstGeom>
          <a:noFill/>
          <a:extLst>
            <a:ext uri="{909E8E84-426E-40DD-AFC4-6F175D3DCCD1}">
              <a14:hiddenFill xmlns:a14="http://schemas.microsoft.com/office/drawing/2010/main">
                <a:solidFill>
                  <a:srgbClr val="FFFFFF"/>
                </a:solidFill>
              </a14:hiddenFill>
            </a:ext>
          </a:extLst>
        </p:spPr>
      </p:pic>
      <p:pic>
        <p:nvPicPr>
          <p:cNvPr id="26751" name="Picture 127" descr="Nvidia – Logos Download">
            <a:extLst>
              <a:ext uri="{FF2B5EF4-FFF2-40B4-BE49-F238E27FC236}">
                <a16:creationId xmlns:a16="http://schemas.microsoft.com/office/drawing/2014/main" id="{8177A824-376E-4D61-845E-5200935E5A7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77374" y="5655133"/>
            <a:ext cx="1169562" cy="22264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B08DC5E0-FD5B-4DD8-8F95-93A15AFD6A71}"/>
              </a:ext>
            </a:extLst>
          </p:cNvPr>
          <p:cNvSpPr/>
          <p:nvPr/>
        </p:nvSpPr>
        <p:spPr>
          <a:xfrm>
            <a:off x="4646211" y="5092234"/>
            <a:ext cx="2051723" cy="369332"/>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Curated innovative ecosystem partnerships…</a:t>
            </a:r>
          </a:p>
        </p:txBody>
      </p:sp>
      <p:pic>
        <p:nvPicPr>
          <p:cNvPr id="87" name="Picture 16" descr="WSU Logos And Signatures">
            <a:extLst>
              <a:ext uri="{FF2B5EF4-FFF2-40B4-BE49-F238E27FC236}">
                <a16:creationId xmlns:a16="http://schemas.microsoft.com/office/drawing/2014/main" id="{8DE76516-BC9E-4508-9256-87B3B886796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a:stretch/>
        </p:blipFill>
        <p:spPr bwMode="auto">
          <a:xfrm>
            <a:off x="4675750" y="5472895"/>
            <a:ext cx="850988" cy="230963"/>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3892D05E-63B3-498B-8C7F-680D097ADEFA}"/>
              </a:ext>
            </a:extLst>
          </p:cNvPr>
          <p:cNvSpPr/>
          <p:nvPr/>
        </p:nvSpPr>
        <p:spPr>
          <a:xfrm>
            <a:off x="7192112" y="5092234"/>
            <a:ext cx="2729868" cy="369332"/>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…to build new stand-alone AI Hybrid Operate Businesses…</a:t>
            </a:r>
          </a:p>
        </p:txBody>
      </p:sp>
      <p:sp>
        <p:nvSpPr>
          <p:cNvPr id="61" name="Rectangle 60">
            <a:extLst>
              <a:ext uri="{FF2B5EF4-FFF2-40B4-BE49-F238E27FC236}">
                <a16:creationId xmlns:a16="http://schemas.microsoft.com/office/drawing/2014/main" id="{278EE8CE-8CE9-4FE7-BF06-9CF1152FA8DC}"/>
              </a:ext>
            </a:extLst>
          </p:cNvPr>
          <p:cNvSpPr/>
          <p:nvPr/>
        </p:nvSpPr>
        <p:spPr>
          <a:xfrm>
            <a:off x="7192112" y="4280025"/>
            <a:ext cx="2504273" cy="369332"/>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…to power our </a:t>
            </a:r>
            <a:r>
              <a:rPr lang="en-US" sz="900" b="1" dirty="0">
                <a:solidFill>
                  <a:prstClr val="black">
                    <a:lumMod val="65000"/>
                    <a:lumOff val="35000"/>
                  </a:prstClr>
                </a:solidFill>
                <a:latin typeface="Open Sans" panose="020B0606030504020204" pitchFamily="34" charset="0"/>
                <a:ea typeface="Open Sans" panose="020B0606030504020204" pitchFamily="34" charset="0"/>
                <a:cs typeface="Open Sans" panose="020B0606030504020204" pitchFamily="34" charset="0"/>
              </a:rPr>
              <a:t>portfolio of data rich, function-specific platforms and assets…</a:t>
            </a:r>
          </a:p>
        </p:txBody>
      </p:sp>
      <p:sp>
        <p:nvSpPr>
          <p:cNvPr id="69" name="Rectangle 68">
            <a:extLst>
              <a:ext uri="{FF2B5EF4-FFF2-40B4-BE49-F238E27FC236}">
                <a16:creationId xmlns:a16="http://schemas.microsoft.com/office/drawing/2014/main" id="{0C7B6DAA-7438-4B73-ADB2-C98F2A10304E}"/>
              </a:ext>
            </a:extLst>
          </p:cNvPr>
          <p:cNvSpPr/>
          <p:nvPr/>
        </p:nvSpPr>
        <p:spPr>
          <a:xfrm>
            <a:off x="7192112" y="5984086"/>
            <a:ext cx="2405852" cy="369332"/>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…and engaged AI Luminaries, Media, and Academics…</a:t>
            </a:r>
          </a:p>
        </p:txBody>
      </p:sp>
      <p:pic>
        <p:nvPicPr>
          <p:cNvPr id="26633" name="Picture 9">
            <a:extLst>
              <a:ext uri="{FF2B5EF4-FFF2-40B4-BE49-F238E27FC236}">
                <a16:creationId xmlns:a16="http://schemas.microsoft.com/office/drawing/2014/main" id="{BA9D99ED-333D-4D09-B424-B34073D7B25D}"/>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24285" b="24087"/>
          <a:stretch/>
        </p:blipFill>
        <p:spPr bwMode="auto">
          <a:xfrm>
            <a:off x="7432408" y="3681452"/>
            <a:ext cx="794914" cy="41039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C0758F5F-AC14-497B-8EC4-8783204A496E}"/>
              </a:ext>
            </a:extLst>
          </p:cNvPr>
          <p:cNvGrpSpPr/>
          <p:nvPr/>
        </p:nvGrpSpPr>
        <p:grpSpPr>
          <a:xfrm>
            <a:off x="7754840" y="6358518"/>
            <a:ext cx="1865239" cy="352185"/>
            <a:chOff x="7686044" y="6367920"/>
            <a:chExt cx="1865239" cy="352185"/>
          </a:xfrm>
        </p:grpSpPr>
        <p:pic>
          <p:nvPicPr>
            <p:cNvPr id="97" name="Picture 99" descr="Image result for wsj png logo">
              <a:extLst>
                <a:ext uri="{FF2B5EF4-FFF2-40B4-BE49-F238E27FC236}">
                  <a16:creationId xmlns:a16="http://schemas.microsoft.com/office/drawing/2014/main" id="{C9910DF0-D66F-45AC-A6B8-ABF7A375B361}"/>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8314" t="27074" r="29333" b="25940"/>
            <a:stretch/>
          </p:blipFill>
          <p:spPr bwMode="auto">
            <a:xfrm>
              <a:off x="7768284" y="6371765"/>
              <a:ext cx="281310" cy="163844"/>
            </a:xfrm>
            <a:prstGeom prst="rect">
              <a:avLst/>
            </a:prstGeom>
            <a:noFill/>
            <a:extLst>
              <a:ext uri="{909E8E84-426E-40DD-AFC4-6F175D3DCCD1}">
                <a14:hiddenFill xmlns:a14="http://schemas.microsoft.com/office/drawing/2010/main">
                  <a:solidFill>
                    <a:srgbClr val="FFFFFF"/>
                  </a:solidFill>
                </a14:hiddenFill>
              </a:ext>
            </a:extLst>
          </p:spPr>
        </p:pic>
        <p:pic>
          <p:nvPicPr>
            <p:cNvPr id="26653" name="Picture 29" descr="Logo-A-Go-Go: 100 Years Of Forbes Typography">
              <a:extLst>
                <a:ext uri="{FF2B5EF4-FFF2-40B4-BE49-F238E27FC236}">
                  <a16:creationId xmlns:a16="http://schemas.microsoft.com/office/drawing/2014/main" id="{841F77E3-02C4-4810-A8BD-5AF81D13DAA3}"/>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27886" b="25925"/>
            <a:stretch/>
          </p:blipFill>
          <p:spPr bwMode="auto">
            <a:xfrm>
              <a:off x="8085462" y="6367920"/>
              <a:ext cx="505038" cy="163642"/>
            </a:xfrm>
            <a:prstGeom prst="rect">
              <a:avLst/>
            </a:prstGeom>
            <a:noFill/>
            <a:extLst>
              <a:ext uri="{909E8E84-426E-40DD-AFC4-6F175D3DCCD1}">
                <a14:hiddenFill xmlns:a14="http://schemas.microsoft.com/office/drawing/2010/main">
                  <a:solidFill>
                    <a:srgbClr val="FFFFFF"/>
                  </a:solidFill>
                </a14:hiddenFill>
              </a:ext>
            </a:extLst>
          </p:spPr>
        </p:pic>
        <p:pic>
          <p:nvPicPr>
            <p:cNvPr id="26655" name="Picture 31" descr="Fortune Logo Redesign: Why We Did It | Fortune">
              <a:extLst>
                <a:ext uri="{FF2B5EF4-FFF2-40B4-BE49-F238E27FC236}">
                  <a16:creationId xmlns:a16="http://schemas.microsoft.com/office/drawing/2014/main" id="{B4B3C0D8-FC52-40C4-89A4-C2F1F074105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a:stretch/>
          </p:blipFill>
          <p:spPr bwMode="auto">
            <a:xfrm>
              <a:off x="7686044" y="6556975"/>
              <a:ext cx="671327" cy="163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a:extLst>
                <a:ext uri="{FF2B5EF4-FFF2-40B4-BE49-F238E27FC236}">
                  <a16:creationId xmlns:a16="http://schemas.microsoft.com/office/drawing/2014/main" id="{E2594473-8C57-44CE-804C-CE5B7878E481}"/>
                </a:ext>
              </a:extLst>
            </p:cNvPr>
            <p:cNvPicPr>
              <a:picLocks noChangeAspect="1"/>
            </p:cNvPicPr>
            <p:nvPr/>
          </p:nvPicPr>
          <p:blipFill>
            <a:blip r:embed="rId25"/>
            <a:stretch>
              <a:fillRect/>
            </a:stretch>
          </p:blipFill>
          <p:spPr>
            <a:xfrm>
              <a:off x="8667887" y="6374386"/>
              <a:ext cx="282486" cy="339430"/>
            </a:xfrm>
            <a:prstGeom prst="rect">
              <a:avLst/>
            </a:prstGeom>
            <a:ln>
              <a:noFill/>
            </a:ln>
            <a:effectLst/>
          </p:spPr>
        </p:pic>
        <p:sp>
          <p:nvSpPr>
            <p:cNvPr id="94" name="TextBox 93">
              <a:extLst>
                <a:ext uri="{FF2B5EF4-FFF2-40B4-BE49-F238E27FC236}">
                  <a16:creationId xmlns:a16="http://schemas.microsoft.com/office/drawing/2014/main" id="{48F6323C-F31C-4E50-9F05-E93E58455E45}"/>
                </a:ext>
              </a:extLst>
            </p:cNvPr>
            <p:cNvSpPr txBox="1"/>
            <p:nvPr/>
          </p:nvSpPr>
          <p:spPr>
            <a:xfrm>
              <a:off x="9006185" y="6423868"/>
              <a:ext cx="545098" cy="224023"/>
            </a:xfrm>
            <a:prstGeom prst="rect">
              <a:avLst/>
            </a:prstGeom>
          </p:spPr>
          <p:txBody>
            <a:bodyPr vert="horz" wrap="none" lIns="0" tIns="0" rIns="0" bIns="0" numCol="1" spcCol="2286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Nick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Thompson</a:t>
              </a:r>
            </a:p>
          </p:txBody>
        </p:sp>
      </p:grpSp>
      <p:pic>
        <p:nvPicPr>
          <p:cNvPr id="99" name="Picture 98">
            <a:extLst>
              <a:ext uri="{FF2B5EF4-FFF2-40B4-BE49-F238E27FC236}">
                <a16:creationId xmlns:a16="http://schemas.microsoft.com/office/drawing/2014/main" id="{B3EC8790-BFF1-4D98-9F9B-CE6E1812AF6F}"/>
              </a:ext>
            </a:extLst>
          </p:cNvPr>
          <p:cNvPicPr>
            <a:picLocks noChangeAspect="1"/>
          </p:cNvPicPr>
          <p:nvPr/>
        </p:nvPicPr>
        <p:blipFill>
          <a:blip r:embed="rId26"/>
          <a:stretch>
            <a:fillRect/>
          </a:stretch>
        </p:blipFill>
        <p:spPr>
          <a:xfrm>
            <a:off x="7064321" y="6386835"/>
            <a:ext cx="662048" cy="270650"/>
          </a:xfrm>
          <a:prstGeom prst="rect">
            <a:avLst/>
          </a:prstGeom>
        </p:spPr>
      </p:pic>
      <p:sp>
        <p:nvSpPr>
          <p:cNvPr id="58" name="Rectangle 57">
            <a:extLst>
              <a:ext uri="{FF2B5EF4-FFF2-40B4-BE49-F238E27FC236}">
                <a16:creationId xmlns:a16="http://schemas.microsoft.com/office/drawing/2014/main" id="{EA248E06-E7FC-472C-8799-242AE7677DE2}"/>
              </a:ext>
            </a:extLst>
          </p:cNvPr>
          <p:cNvSpPr/>
          <p:nvPr/>
        </p:nvSpPr>
        <p:spPr>
          <a:xfrm>
            <a:off x="7192112" y="2374900"/>
            <a:ext cx="2040389" cy="369332"/>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…and globalized the AI Fluency Program to upskill our talent…</a:t>
            </a:r>
          </a:p>
        </p:txBody>
      </p:sp>
      <p:grpSp>
        <p:nvGrpSpPr>
          <p:cNvPr id="15" name="Group 14">
            <a:extLst>
              <a:ext uri="{FF2B5EF4-FFF2-40B4-BE49-F238E27FC236}">
                <a16:creationId xmlns:a16="http://schemas.microsoft.com/office/drawing/2014/main" id="{E2FDBF21-E76A-41D7-95E4-3BF2A0DAFE8C}"/>
              </a:ext>
            </a:extLst>
          </p:cNvPr>
          <p:cNvGrpSpPr/>
          <p:nvPr/>
        </p:nvGrpSpPr>
        <p:grpSpPr>
          <a:xfrm>
            <a:off x="7659966" y="2814542"/>
            <a:ext cx="1104681" cy="427758"/>
            <a:chOff x="9874075" y="3242318"/>
            <a:chExt cx="1104681" cy="427758"/>
          </a:xfrm>
        </p:grpSpPr>
        <p:sp>
          <p:nvSpPr>
            <p:cNvPr id="78" name="TextBox 77">
              <a:extLst>
                <a:ext uri="{FF2B5EF4-FFF2-40B4-BE49-F238E27FC236}">
                  <a16:creationId xmlns:a16="http://schemas.microsoft.com/office/drawing/2014/main" id="{D4A83C5B-70AD-422B-A26E-EA61C0E4DEA7}"/>
                </a:ext>
              </a:extLst>
            </p:cNvPr>
            <p:cNvSpPr txBox="1"/>
            <p:nvPr/>
          </p:nvSpPr>
          <p:spPr>
            <a:xfrm>
              <a:off x="10312160" y="3350667"/>
              <a:ext cx="666596" cy="258429"/>
            </a:xfrm>
            <a:prstGeom prst="rect">
              <a:avLst/>
            </a:prstGeom>
          </p:spPr>
          <p:txBody>
            <a:bodyPr vert="horz" wrap="none" lIns="0" tIns="0" rIns="0" bIns="0" numCol="1" spcCol="228600" rtlCol="0">
              <a:noAutofit/>
            </a:bodyPr>
            <a:lstStyle>
              <a:defPPr>
                <a:defRPr lang="en-US"/>
              </a:defPPr>
              <a:lvl1pPr algn="ctr">
                <a:defRPr sz="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 Fluency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Program</a:t>
              </a:r>
            </a:p>
          </p:txBody>
        </p:sp>
        <p:pic>
          <p:nvPicPr>
            <p:cNvPr id="88" name="Picture 87">
              <a:extLst>
                <a:ext uri="{FF2B5EF4-FFF2-40B4-BE49-F238E27FC236}">
                  <a16:creationId xmlns:a16="http://schemas.microsoft.com/office/drawing/2014/main" id="{602B2130-D53E-4169-90A8-AFC0F43B9B8B}"/>
                </a:ext>
              </a:extLst>
            </p:cNvPr>
            <p:cNvPicPr>
              <a:picLocks noChangeAspect="1"/>
            </p:cNvPicPr>
            <p:nvPr/>
          </p:nvPicPr>
          <p:blipFill>
            <a:blip r:embed="rId27"/>
            <a:stretch>
              <a:fillRect/>
            </a:stretch>
          </p:blipFill>
          <p:spPr>
            <a:xfrm>
              <a:off x="9874075" y="3242318"/>
              <a:ext cx="428730" cy="427758"/>
            </a:xfrm>
            <a:prstGeom prst="rect">
              <a:avLst/>
            </a:prstGeom>
          </p:spPr>
        </p:pic>
      </p:grpSp>
      <p:grpSp>
        <p:nvGrpSpPr>
          <p:cNvPr id="38" name="Group 37">
            <a:extLst>
              <a:ext uri="{FF2B5EF4-FFF2-40B4-BE49-F238E27FC236}">
                <a16:creationId xmlns:a16="http://schemas.microsoft.com/office/drawing/2014/main" id="{3BAE8578-0B0B-44CF-9AB2-E665658E6296}"/>
              </a:ext>
            </a:extLst>
          </p:cNvPr>
          <p:cNvGrpSpPr/>
          <p:nvPr/>
        </p:nvGrpSpPr>
        <p:grpSpPr>
          <a:xfrm>
            <a:off x="7133569" y="4610340"/>
            <a:ext cx="2183489" cy="437063"/>
            <a:chOff x="7191825" y="4601462"/>
            <a:chExt cx="2183489" cy="437063"/>
          </a:xfrm>
        </p:grpSpPr>
        <p:sp>
          <p:nvSpPr>
            <p:cNvPr id="90" name="Rectangle 89">
              <a:extLst>
                <a:ext uri="{FF2B5EF4-FFF2-40B4-BE49-F238E27FC236}">
                  <a16:creationId xmlns:a16="http://schemas.microsoft.com/office/drawing/2014/main" id="{8F6769C9-F27A-42B3-971B-25A193E6CDCE}"/>
                </a:ext>
              </a:extLst>
            </p:cNvPr>
            <p:cNvSpPr/>
            <p:nvPr/>
          </p:nvSpPr>
          <p:spPr>
            <a:xfrm>
              <a:off x="7191825" y="4792304"/>
              <a:ext cx="106150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53565B"/>
                  </a:solidFill>
                  <a:effectLst/>
                  <a:uLnTx/>
                  <a:uFillTx/>
                  <a:latin typeface="Open Sans" panose="020B0606030504020204" pitchFamily="34" charset="0"/>
                  <a:ea typeface="Open Sans" panose="020B0606030504020204" pitchFamily="34" charset="0"/>
                  <a:cs typeface="Open Sans" panose="020B0606030504020204" pitchFamily="34" charset="0"/>
                </a:rPr>
                <a:t>Central</a:t>
              </a:r>
              <a:r>
                <a:rPr kumimoji="0" lang="en-US" sz="1000" b="1" i="0" u="none" strike="noStrike" kern="1200" cap="none" spc="0" normalizeH="0" baseline="0" noProof="0" dirty="0" err="1">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Sight</a:t>
              </a:r>
              <a:r>
                <a:rPr kumimoji="0" lang="en-US" sz="1000" b="0" i="0" u="none" strike="noStrike" kern="1200" cap="none" spc="0" normalizeH="0" baseline="30000" noProof="0" dirty="0" err="1">
                  <a:ln>
                    <a:noFill/>
                  </a:ln>
                  <a:solidFill>
                    <a:srgbClr val="53565B"/>
                  </a:solidFill>
                  <a:effectLst/>
                  <a:uLnTx/>
                  <a:uFillTx/>
                  <a:latin typeface="Open Sans" panose="020B0606030504020204" pitchFamily="34" charset="0"/>
                  <a:ea typeface="Open Sans" panose="020B0606030504020204" pitchFamily="34" charset="0"/>
                  <a:cs typeface="Open Sans" panose="020B0606030504020204" pitchFamily="34" charset="0"/>
                </a:rPr>
                <a:t>TM</a:t>
              </a:r>
              <a:endParaRPr kumimoji="0" lang="en-US" sz="1000" b="0" i="0" u="none" strike="noStrike" kern="1200" cap="none" spc="0" normalizeH="0" baseline="30000" noProof="0" dirty="0">
                <a:ln>
                  <a:noFill/>
                </a:ln>
                <a:solidFill>
                  <a:srgbClr val="53565B"/>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Rectangle 97">
              <a:extLst>
                <a:ext uri="{FF2B5EF4-FFF2-40B4-BE49-F238E27FC236}">
                  <a16:creationId xmlns:a16="http://schemas.microsoft.com/office/drawing/2014/main" id="{9C317906-736E-411F-8FA9-A4A9C39905F8}"/>
                </a:ext>
              </a:extLst>
            </p:cNvPr>
            <p:cNvSpPr/>
            <p:nvPr/>
          </p:nvSpPr>
          <p:spPr>
            <a:xfrm>
              <a:off x="7283837" y="4601462"/>
              <a:ext cx="865943"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On</a:t>
              </a:r>
              <a:r>
                <a:rPr kumimoji="0" lang="en-US" sz="1000" b="0" i="0" u="none" strike="noStrike" kern="1200" cap="none" spc="0" normalizeH="0" baseline="0" noProof="0" err="1">
                  <a:ln>
                    <a:noFill/>
                  </a:ln>
                  <a:solidFill>
                    <a:srgbClr val="53565B"/>
                  </a:solidFill>
                  <a:effectLst/>
                  <a:uLnTx/>
                  <a:uFillTx/>
                  <a:latin typeface="Open Sans" panose="020B0606030504020204" pitchFamily="34" charset="0"/>
                  <a:ea typeface="Open Sans" panose="020B0606030504020204" pitchFamily="34" charset="0"/>
                  <a:cs typeface="Open Sans" panose="020B0606030504020204" pitchFamily="34" charset="0"/>
                </a:rPr>
                <a:t>Site</a:t>
              </a:r>
              <a:r>
                <a:rPr kumimoji="0" lang="en-US" sz="1000" b="0" i="0" u="none" strike="noStrike" kern="1200" cap="none" spc="0" normalizeH="0" baseline="0" noProof="0">
                  <a:ln>
                    <a:noFill/>
                  </a:ln>
                  <a:solidFill>
                    <a:srgbClr val="53565B"/>
                  </a:solidFill>
                  <a:effectLst/>
                  <a:uLnTx/>
                  <a:uFillTx/>
                  <a:latin typeface="Open Sans" panose="020B0606030504020204" pitchFamily="34" charset="0"/>
                  <a:ea typeface="Open Sans" panose="020B0606030504020204" pitchFamily="34" charset="0"/>
                  <a:cs typeface="Open Sans" panose="020B0606030504020204" pitchFamily="34" charset="0"/>
                </a:rPr>
                <a:t> AI</a:t>
              </a:r>
              <a:r>
                <a:rPr kumimoji="0" lang="en-US" sz="1000" b="0" i="0" u="none" strike="noStrike" kern="1200" cap="none" spc="0" normalizeH="0" baseline="30000" noProof="0">
                  <a:ln>
                    <a:noFill/>
                  </a:ln>
                  <a:solidFill>
                    <a:srgbClr val="53565B"/>
                  </a:solidFill>
                  <a:effectLst/>
                  <a:uLnTx/>
                  <a:uFillTx/>
                  <a:latin typeface="Open Sans" panose="020B0606030504020204" pitchFamily="34" charset="0"/>
                  <a:ea typeface="Open Sans" panose="020B0606030504020204" pitchFamily="34" charset="0"/>
                  <a:cs typeface="Open Sans" panose="020B0606030504020204" pitchFamily="34" charset="0"/>
                </a:rPr>
                <a:t>TM</a:t>
              </a:r>
            </a:p>
          </p:txBody>
        </p:sp>
        <p:pic>
          <p:nvPicPr>
            <p:cNvPr id="108" name="Picture 107" descr="A picture containing graphics, drawing, plate&#10;&#10;Description automatically generated">
              <a:extLst>
                <a:ext uri="{FF2B5EF4-FFF2-40B4-BE49-F238E27FC236}">
                  <a16:creationId xmlns:a16="http://schemas.microsoft.com/office/drawing/2014/main" id="{4B0E5E15-403A-4B53-951E-B7B398D602D4}"/>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b="38889"/>
            <a:stretch/>
          </p:blipFill>
          <p:spPr>
            <a:xfrm>
              <a:off x="8730143" y="4617189"/>
              <a:ext cx="645171" cy="211473"/>
            </a:xfrm>
            <a:prstGeom prst="rect">
              <a:avLst/>
            </a:prstGeom>
          </p:spPr>
        </p:pic>
        <p:pic>
          <p:nvPicPr>
            <p:cNvPr id="94213" name="Picture 5">
              <a:extLst>
                <a:ext uri="{FF2B5EF4-FFF2-40B4-BE49-F238E27FC236}">
                  <a16:creationId xmlns:a16="http://schemas.microsoft.com/office/drawing/2014/main" id="{F92540D2-893D-480D-9C61-8F6B909CE87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247382" y="4639011"/>
              <a:ext cx="350446" cy="352076"/>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ectangle 111">
            <a:extLst>
              <a:ext uri="{FF2B5EF4-FFF2-40B4-BE49-F238E27FC236}">
                <a16:creationId xmlns:a16="http://schemas.microsoft.com/office/drawing/2014/main" id="{5118B7AB-0522-445A-939E-5F659E621140}"/>
              </a:ext>
            </a:extLst>
          </p:cNvPr>
          <p:cNvSpPr/>
          <p:nvPr/>
        </p:nvSpPr>
        <p:spPr>
          <a:xfrm>
            <a:off x="7192112" y="3377502"/>
            <a:ext cx="2173554" cy="230832"/>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900" b="1"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…and AI-enabled large offerings…</a:t>
            </a:r>
          </a:p>
        </p:txBody>
      </p:sp>
      <p:grpSp>
        <p:nvGrpSpPr>
          <p:cNvPr id="42" name="Group 41">
            <a:extLst>
              <a:ext uri="{FF2B5EF4-FFF2-40B4-BE49-F238E27FC236}">
                <a16:creationId xmlns:a16="http://schemas.microsoft.com/office/drawing/2014/main" id="{B6E10ED2-1BEE-4BEA-875C-7170FDCA1AE4}"/>
              </a:ext>
            </a:extLst>
          </p:cNvPr>
          <p:cNvGrpSpPr/>
          <p:nvPr/>
        </p:nvGrpSpPr>
        <p:grpSpPr>
          <a:xfrm>
            <a:off x="7172758" y="5435891"/>
            <a:ext cx="2230721" cy="492701"/>
            <a:chOff x="4774309" y="5350466"/>
            <a:chExt cx="2230721" cy="492701"/>
          </a:xfrm>
        </p:grpSpPr>
        <p:pic>
          <p:nvPicPr>
            <p:cNvPr id="24" name="Graphic 23" descr="Factory">
              <a:extLst>
                <a:ext uri="{FF2B5EF4-FFF2-40B4-BE49-F238E27FC236}">
                  <a16:creationId xmlns:a16="http://schemas.microsoft.com/office/drawing/2014/main" id="{9E6FBF1F-12AC-4A67-B983-A4D55FBF6A83}"/>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5759587" y="5350466"/>
              <a:ext cx="218900" cy="218900"/>
            </a:xfrm>
            <a:prstGeom prst="rect">
              <a:avLst/>
            </a:prstGeom>
          </p:spPr>
        </p:pic>
        <p:pic>
          <p:nvPicPr>
            <p:cNvPr id="33" name="Graphic 32" descr="Atom">
              <a:extLst>
                <a:ext uri="{FF2B5EF4-FFF2-40B4-BE49-F238E27FC236}">
                  <a16:creationId xmlns:a16="http://schemas.microsoft.com/office/drawing/2014/main" id="{DFF5831E-C309-4E0D-877F-276F73D38A08}"/>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4996896" y="5350466"/>
              <a:ext cx="218900" cy="218900"/>
            </a:xfrm>
            <a:prstGeom prst="rect">
              <a:avLst/>
            </a:prstGeom>
          </p:spPr>
        </p:pic>
        <p:sp>
          <p:nvSpPr>
            <p:cNvPr id="102" name="TextBox 101">
              <a:extLst>
                <a:ext uri="{FF2B5EF4-FFF2-40B4-BE49-F238E27FC236}">
                  <a16:creationId xmlns:a16="http://schemas.microsoft.com/office/drawing/2014/main" id="{00CDC411-966E-4B64-8931-AFE4EE7F4D76}"/>
                </a:ext>
              </a:extLst>
            </p:cNvPr>
            <p:cNvSpPr txBox="1"/>
            <p:nvPr/>
          </p:nvSpPr>
          <p:spPr>
            <a:xfrm>
              <a:off x="4774309" y="5611929"/>
              <a:ext cx="667169" cy="231238"/>
            </a:xfrm>
            <a:prstGeom prst="rect">
              <a:avLst/>
            </a:prstGeom>
          </p:spPr>
          <p:txBody>
            <a:bodyPr vert="horz" wrap="none" lIns="0" tIns="0" rIns="0" bIns="0" numCol="1" spcCol="228600" rtlCol="0">
              <a:noAutofit/>
            </a:bodyPr>
            <a:lstStyle>
              <a:defPPr>
                <a:defRPr lang="en-US"/>
              </a:defPPr>
              <a:lvl1pPr algn="ctr">
                <a:defRPr sz="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Molecule-to-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a:t>
              </a:r>
            </a:p>
          </p:txBody>
        </p:sp>
        <p:sp>
          <p:nvSpPr>
            <p:cNvPr id="103" name="TextBox 102">
              <a:extLst>
                <a:ext uri="{FF2B5EF4-FFF2-40B4-BE49-F238E27FC236}">
                  <a16:creationId xmlns:a16="http://schemas.microsoft.com/office/drawing/2014/main" id="{A546B88F-D503-4FE7-BCF3-329D026CF12B}"/>
                </a:ext>
              </a:extLst>
            </p:cNvPr>
            <p:cNvSpPr txBox="1"/>
            <p:nvPr/>
          </p:nvSpPr>
          <p:spPr>
            <a:xfrm>
              <a:off x="5540978" y="5611929"/>
              <a:ext cx="667169" cy="231238"/>
            </a:xfrm>
            <a:prstGeom prst="rect">
              <a:avLst/>
            </a:prstGeom>
          </p:spPr>
          <p:txBody>
            <a:bodyPr vert="horz" wrap="none" lIns="0" tIns="0" rIns="0" bIns="0" numCol="1" spcCol="228600" rtlCol="0">
              <a:noAutofit/>
            </a:bodyPr>
            <a:lstStyle>
              <a:defPPr>
                <a:defRPr lang="en-US"/>
              </a:defPPr>
              <a:lvl1pPr algn="ctr">
                <a:defRPr sz="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Smart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Factory</a:t>
              </a:r>
            </a:p>
          </p:txBody>
        </p:sp>
        <p:sp>
          <p:nvSpPr>
            <p:cNvPr id="111" name="TextBox 110">
              <a:extLst>
                <a:ext uri="{FF2B5EF4-FFF2-40B4-BE49-F238E27FC236}">
                  <a16:creationId xmlns:a16="http://schemas.microsoft.com/office/drawing/2014/main" id="{3E47CC97-9C2E-410F-938B-6B50AA4309EC}"/>
                </a:ext>
              </a:extLst>
            </p:cNvPr>
            <p:cNvSpPr txBox="1"/>
            <p:nvPr/>
          </p:nvSpPr>
          <p:spPr>
            <a:xfrm>
              <a:off x="6266030" y="5611929"/>
              <a:ext cx="739000" cy="225617"/>
            </a:xfrm>
            <a:prstGeom prst="rect">
              <a:avLst/>
            </a:prstGeom>
          </p:spPr>
          <p:txBody>
            <a:bodyPr vert="horz" wrap="square" lIns="0" tIns="0" rIns="0" bIns="0" numCol="1" spcCol="228600" rtlCol="0">
              <a:noAutofit/>
            </a:bodyPr>
            <a:lstStyle>
              <a:defPPr>
                <a:defRPr lang="en-US"/>
              </a:defPPr>
              <a:lvl1pPr algn="ctr">
                <a:defRPr sz="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Digital Contact Center</a:t>
              </a:r>
            </a:p>
          </p:txBody>
        </p:sp>
        <p:pic>
          <p:nvPicPr>
            <p:cNvPr id="41" name="Graphic 40" descr="Call center">
              <a:extLst>
                <a:ext uri="{FF2B5EF4-FFF2-40B4-BE49-F238E27FC236}">
                  <a16:creationId xmlns:a16="http://schemas.microsoft.com/office/drawing/2014/main" id="{BC7008BA-D2B9-4FD4-B017-5FE739795492}"/>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6522278" y="5350466"/>
              <a:ext cx="218900" cy="218900"/>
            </a:xfrm>
            <a:prstGeom prst="rect">
              <a:avLst/>
            </a:prstGeom>
          </p:spPr>
        </p:pic>
      </p:grpSp>
      <p:pic>
        <p:nvPicPr>
          <p:cNvPr id="117" name="Content Placeholder 6">
            <a:hlinkClick r:id="rId36"/>
            <a:extLst>
              <a:ext uri="{FF2B5EF4-FFF2-40B4-BE49-F238E27FC236}">
                <a16:creationId xmlns:a16="http://schemas.microsoft.com/office/drawing/2014/main" id="{08B3D41E-30D4-4602-B3FA-49B06498417B}"/>
              </a:ext>
              <a:ext uri="{C183D7F6-B498-43B3-948B-1728B52AA6E4}">
                <adec:decorative xmlns:adec="http://schemas.microsoft.com/office/drawing/2017/decorative" xmlns="" val="1"/>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384466" y="6367607"/>
            <a:ext cx="316589" cy="316589"/>
          </a:xfrm>
          <a:prstGeom prst="rect">
            <a:avLst/>
          </a:prstGeom>
        </p:spPr>
      </p:pic>
      <p:pic>
        <p:nvPicPr>
          <p:cNvPr id="121" name="Picture 120">
            <a:extLst>
              <a:ext uri="{FF2B5EF4-FFF2-40B4-BE49-F238E27FC236}">
                <a16:creationId xmlns:a16="http://schemas.microsoft.com/office/drawing/2014/main" id="{236BA8DA-24C8-4E9D-8AF1-AEE47E3A08A7}"/>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575635" y="2817481"/>
            <a:ext cx="941450" cy="313817"/>
          </a:xfrm>
          <a:prstGeom prst="rect">
            <a:avLst/>
          </a:prstGeom>
        </p:spPr>
      </p:pic>
      <p:sp>
        <p:nvSpPr>
          <p:cNvPr id="124" name="Rectangle 123">
            <a:extLst>
              <a:ext uri="{FF2B5EF4-FFF2-40B4-BE49-F238E27FC236}">
                <a16:creationId xmlns:a16="http://schemas.microsoft.com/office/drawing/2014/main" id="{45C4E00F-345B-4319-BD3C-CF1B50D41137}"/>
              </a:ext>
            </a:extLst>
          </p:cNvPr>
          <p:cNvSpPr/>
          <p:nvPr/>
        </p:nvSpPr>
        <p:spPr>
          <a:xfrm>
            <a:off x="6089312" y="2878753"/>
            <a:ext cx="1024639" cy="338554"/>
          </a:xfrm>
          <a:prstGeom prst="rect">
            <a:avLst/>
          </a:prstGeom>
          <a:noFill/>
        </p:spPr>
        <p:txBody>
          <a:bodyPr wrap="none">
            <a:spAutoFit/>
          </a:bodyPr>
          <a:lstStyle/>
          <a:p>
            <a:pPr>
              <a:defRPr/>
            </a:pPr>
            <a:r>
              <a:rPr lang="en-US" sz="800">
                <a:solidFill>
                  <a:prstClr val="black"/>
                </a:solidFill>
                <a:latin typeface="Open Sans" panose="020B0606030504020204" pitchFamily="34" charset="0"/>
                <a:ea typeface="Open Sans" panose="020B0606030504020204" pitchFamily="34" charset="0"/>
                <a:cs typeface="Open Sans" panose="020B0606030504020204" pitchFamily="34" charset="0"/>
              </a:rPr>
              <a:t>Sales Engineering</a:t>
            </a:r>
          </a:p>
          <a:p>
            <a:pPr>
              <a:defRPr/>
            </a:pPr>
            <a:r>
              <a:rPr lang="en-US" sz="800">
                <a:solidFill>
                  <a:prstClr val="black"/>
                </a:solidFill>
                <a:latin typeface="Open Sans" panose="020B0606030504020204" pitchFamily="34" charset="0"/>
                <a:ea typeface="Open Sans" panose="020B0606030504020204" pitchFamily="34" charset="0"/>
                <a:cs typeface="Open Sans" panose="020B0606030504020204" pitchFamily="34" charset="0"/>
              </a:rPr>
              <a:t>Capability</a:t>
            </a:r>
          </a:p>
        </p:txBody>
      </p:sp>
      <p:pic>
        <p:nvPicPr>
          <p:cNvPr id="129" name="Picture 128">
            <a:extLst>
              <a:ext uri="{FF2B5EF4-FFF2-40B4-BE49-F238E27FC236}">
                <a16:creationId xmlns:a16="http://schemas.microsoft.com/office/drawing/2014/main" id="{7CEABD9F-B5BC-4F87-8A10-FEECB67B12FC}"/>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4733421" y="2879455"/>
            <a:ext cx="313546" cy="337151"/>
          </a:xfrm>
          <a:prstGeom prst="rect">
            <a:avLst/>
          </a:prstGeom>
        </p:spPr>
      </p:pic>
      <p:pic>
        <p:nvPicPr>
          <p:cNvPr id="131" name="Graphic 130" descr="Playbook">
            <a:extLst>
              <a:ext uri="{FF2B5EF4-FFF2-40B4-BE49-F238E27FC236}">
                <a16:creationId xmlns:a16="http://schemas.microsoft.com/office/drawing/2014/main" id="{AC6C6CF8-F7F8-4933-9B1B-6AD912B6F845}"/>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4847441" y="3645223"/>
            <a:ext cx="291356" cy="291356"/>
          </a:xfrm>
          <a:prstGeom prst="rect">
            <a:avLst/>
          </a:prstGeom>
        </p:spPr>
      </p:pic>
      <p:pic>
        <p:nvPicPr>
          <p:cNvPr id="132" name="Graphic 131" descr="Circles with lines">
            <a:extLst>
              <a:ext uri="{FF2B5EF4-FFF2-40B4-BE49-F238E27FC236}">
                <a16:creationId xmlns:a16="http://schemas.microsoft.com/office/drawing/2014/main" id="{2E19A57D-A590-4022-B430-0DA93B26E43F}"/>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6310139" y="3597004"/>
            <a:ext cx="387795" cy="387795"/>
          </a:xfrm>
          <a:prstGeom prst="rect">
            <a:avLst/>
          </a:prstGeom>
        </p:spPr>
      </p:pic>
      <p:pic>
        <p:nvPicPr>
          <p:cNvPr id="133" name="Graphic 132" descr="Chevron arrows">
            <a:extLst>
              <a:ext uri="{FF2B5EF4-FFF2-40B4-BE49-F238E27FC236}">
                <a16:creationId xmlns:a16="http://schemas.microsoft.com/office/drawing/2014/main" id="{D14B2DD5-E4DF-4248-92E6-CFCA3CF080C4}"/>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5608371" y="3645223"/>
            <a:ext cx="291356" cy="291356"/>
          </a:xfrm>
          <a:prstGeom prst="rect">
            <a:avLst/>
          </a:prstGeom>
        </p:spPr>
      </p:pic>
      <p:sp>
        <p:nvSpPr>
          <p:cNvPr id="134" name="Rectangle 133">
            <a:extLst>
              <a:ext uri="{FF2B5EF4-FFF2-40B4-BE49-F238E27FC236}">
                <a16:creationId xmlns:a16="http://schemas.microsoft.com/office/drawing/2014/main" id="{176D4B74-276E-4797-AFF6-734DD2315F55}"/>
              </a:ext>
            </a:extLst>
          </p:cNvPr>
          <p:cNvSpPr/>
          <p:nvPr/>
        </p:nvSpPr>
        <p:spPr>
          <a:xfrm>
            <a:off x="6186290" y="3968418"/>
            <a:ext cx="583814" cy="215444"/>
          </a:xfrm>
          <a:prstGeom prst="rect">
            <a:avLst/>
          </a:prstGeom>
          <a:noFill/>
        </p:spPr>
        <p:txBody>
          <a:bodyPr wrap="none">
            <a:spAutoFit/>
          </a:bodyPr>
          <a:lstStyle/>
          <a:p>
            <a:pPr>
              <a:defRPr/>
            </a:pPr>
            <a:r>
              <a:rPr lang="en-US" sz="800">
                <a:solidFill>
                  <a:prstClr val="black"/>
                </a:solidFill>
                <a:latin typeface="Open Sans" panose="020B0606030504020204" pitchFamily="34" charset="0"/>
                <a:ea typeface="Open Sans" panose="020B0606030504020204" pitchFamily="34" charset="0"/>
                <a:cs typeface="Open Sans" panose="020B0606030504020204" pitchFamily="34" charset="0"/>
              </a:rPr>
              <a:t>Cyber AI</a:t>
            </a:r>
          </a:p>
        </p:txBody>
      </p:sp>
      <p:sp>
        <p:nvSpPr>
          <p:cNvPr id="135" name="Rectangle 134">
            <a:extLst>
              <a:ext uri="{FF2B5EF4-FFF2-40B4-BE49-F238E27FC236}">
                <a16:creationId xmlns:a16="http://schemas.microsoft.com/office/drawing/2014/main" id="{244C2C30-CD94-47A0-8D12-7A391CBAC82F}"/>
              </a:ext>
            </a:extLst>
          </p:cNvPr>
          <p:cNvSpPr/>
          <p:nvPr/>
        </p:nvSpPr>
        <p:spPr>
          <a:xfrm>
            <a:off x="5402831" y="3968418"/>
            <a:ext cx="702436" cy="215444"/>
          </a:xfrm>
          <a:prstGeom prst="rect">
            <a:avLst/>
          </a:prstGeom>
          <a:noFill/>
        </p:spPr>
        <p:txBody>
          <a:bodyPr wrap="none">
            <a:spAutoFit/>
          </a:bodyPr>
          <a:lstStyle/>
          <a:p>
            <a:pPr>
              <a:defRPr/>
            </a:pPr>
            <a:r>
              <a:rPr lang="en-US" sz="800" dirty="0">
                <a:solidFill>
                  <a:prstClr val="black"/>
                </a:solidFill>
                <a:latin typeface="Open Sans" panose="020B0606030504020204" pitchFamily="34" charset="0"/>
                <a:ea typeface="Open Sans" panose="020B0606030504020204" pitchFamily="34" charset="0"/>
                <a:cs typeface="Open Sans" panose="020B0606030504020204" pitchFamily="34" charset="0"/>
              </a:rPr>
              <a:t>AI Foundry</a:t>
            </a:r>
          </a:p>
        </p:txBody>
      </p:sp>
      <p:sp>
        <p:nvSpPr>
          <p:cNvPr id="136" name="Rectangle 135">
            <a:extLst>
              <a:ext uri="{FF2B5EF4-FFF2-40B4-BE49-F238E27FC236}">
                <a16:creationId xmlns:a16="http://schemas.microsoft.com/office/drawing/2014/main" id="{88138C77-90EE-48FF-9866-E656987E43DC}"/>
              </a:ext>
            </a:extLst>
          </p:cNvPr>
          <p:cNvSpPr/>
          <p:nvPr/>
        </p:nvSpPr>
        <p:spPr>
          <a:xfrm>
            <a:off x="4643116" y="3968418"/>
            <a:ext cx="700833" cy="215444"/>
          </a:xfrm>
          <a:prstGeom prst="rect">
            <a:avLst/>
          </a:prstGeom>
          <a:noFill/>
        </p:spPr>
        <p:txBody>
          <a:bodyPr wrap="none">
            <a:spAutoFit/>
          </a:bodyPr>
          <a:lstStyle/>
          <a:p>
            <a:pPr>
              <a:defRPr/>
            </a:pPr>
            <a:r>
              <a:rPr lang="en-US" sz="800">
                <a:solidFill>
                  <a:prstClr val="black"/>
                </a:solidFill>
                <a:latin typeface="Open Sans" panose="020B0606030504020204" pitchFamily="34" charset="0"/>
                <a:ea typeface="Open Sans" panose="020B0606030504020204" pitchFamily="34" charset="0"/>
                <a:cs typeface="Open Sans" panose="020B0606030504020204" pitchFamily="34" charset="0"/>
              </a:rPr>
              <a:t>AI Strategy</a:t>
            </a:r>
          </a:p>
        </p:txBody>
      </p:sp>
      <p:sp>
        <p:nvSpPr>
          <p:cNvPr id="32" name="object 5">
            <a:extLst>
              <a:ext uri="{FF2B5EF4-FFF2-40B4-BE49-F238E27FC236}">
                <a16:creationId xmlns:a16="http://schemas.microsoft.com/office/drawing/2014/main" id="{C6C6C12A-FB61-E94D-A39C-B1B3CCC16838}"/>
              </a:ext>
            </a:extLst>
          </p:cNvPr>
          <p:cNvSpPr txBox="1"/>
          <p:nvPr/>
        </p:nvSpPr>
        <p:spPr>
          <a:xfrm>
            <a:off x="2270020" y="5226059"/>
            <a:ext cx="2290321" cy="615553"/>
          </a:xfrm>
          <a:prstGeom prst="rect">
            <a:avLst/>
          </a:prstGeom>
        </p:spPr>
        <p:txBody>
          <a:bodyPr vert="horz" wrap="square" lIns="91440" tIns="91440" rIns="91440" bIns="91440" rtlCol="0" anchor="ctr">
            <a:spAutoFit/>
          </a:bodyPr>
          <a:lstStyle/>
          <a:p>
            <a:pPr marL="0" marR="0" lvl="0" indent="0" algn="r" defTabSz="914378" rtl="0" eaLnBrk="1" fontAlgn="auto" latinLnBrk="0" hangingPunct="1">
              <a:lnSpc>
                <a:spcPct val="100000"/>
              </a:lnSpc>
              <a:spcBef>
                <a:spcPts val="450"/>
              </a:spcBef>
              <a:spcAft>
                <a:spcPts val="0"/>
              </a:spcAft>
              <a:buClrTx/>
              <a:buSzPct val="100000"/>
              <a:buFontTx/>
              <a:buNone/>
              <a:tabLst/>
              <a:defRPr/>
            </a:pPr>
            <a:r>
              <a:rPr kumimoji="0" lang="en-US" sz="1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Innovation and Ecosystems in Operate</a:t>
            </a:r>
          </a:p>
        </p:txBody>
      </p:sp>
      <p:pic>
        <p:nvPicPr>
          <p:cNvPr id="107" name="Picture 106">
            <a:extLst>
              <a:ext uri="{FF2B5EF4-FFF2-40B4-BE49-F238E27FC236}">
                <a16:creationId xmlns:a16="http://schemas.microsoft.com/office/drawing/2014/main" id="{85AE8041-EA13-4DC7-A475-BBDD27D4C882}"/>
              </a:ext>
            </a:extLst>
          </p:cNvPr>
          <p:cNvPicPr>
            <a:picLocks noChangeAspect="1"/>
          </p:cNvPicPr>
          <p:nvPr/>
        </p:nvPicPr>
        <p:blipFill rotWithShape="1">
          <a:blip r:embed="rId46"/>
          <a:srcRect l="24909" t="25257" r="1449" b="25975"/>
          <a:stretch/>
        </p:blipFill>
        <p:spPr>
          <a:xfrm>
            <a:off x="8616171" y="4884860"/>
            <a:ext cx="757357" cy="106700"/>
          </a:xfrm>
          <a:prstGeom prst="rect">
            <a:avLst/>
          </a:prstGeom>
        </p:spPr>
      </p:pic>
      <p:sp>
        <p:nvSpPr>
          <p:cNvPr id="2" name="Rectangle 1">
            <a:extLst>
              <a:ext uri="{FF2B5EF4-FFF2-40B4-BE49-F238E27FC236}">
                <a16:creationId xmlns:a16="http://schemas.microsoft.com/office/drawing/2014/main" id="{67CCCC16-EA9D-4C79-ABE8-FE8DD6DB7A87}"/>
              </a:ext>
            </a:extLst>
          </p:cNvPr>
          <p:cNvSpPr/>
          <p:nvPr/>
        </p:nvSpPr>
        <p:spPr>
          <a:xfrm>
            <a:off x="8436990" y="3605751"/>
            <a:ext cx="848412" cy="311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92D050"/>
                </a:solidFill>
                <a:latin typeface="Open Sans" panose="020B0606030504020204" pitchFamily="34" charset="0"/>
                <a:ea typeface="Open Sans" panose="020B0606030504020204" pitchFamily="34" charset="0"/>
                <a:cs typeface="Open Sans" panose="020B0606030504020204" pitchFamily="34" charset="0"/>
              </a:rPr>
              <a:t>Audit</a:t>
            </a:r>
          </a:p>
        </p:txBody>
      </p:sp>
      <p:sp>
        <p:nvSpPr>
          <p:cNvPr id="120" name="Rectangle 119">
            <a:extLst>
              <a:ext uri="{FF2B5EF4-FFF2-40B4-BE49-F238E27FC236}">
                <a16:creationId xmlns:a16="http://schemas.microsoft.com/office/drawing/2014/main" id="{4224A68C-5BC8-4860-BB72-5A272C3A8AD7}"/>
              </a:ext>
            </a:extLst>
          </p:cNvPr>
          <p:cNvSpPr/>
          <p:nvPr/>
        </p:nvSpPr>
        <p:spPr>
          <a:xfrm>
            <a:off x="8436990" y="3888555"/>
            <a:ext cx="848412" cy="311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92D050"/>
                </a:solidFill>
                <a:latin typeface="Open Sans" panose="020B0606030504020204" pitchFamily="34" charset="0"/>
                <a:ea typeface="Open Sans" panose="020B0606030504020204" pitchFamily="34" charset="0"/>
                <a:cs typeface="Open Sans" panose="020B0606030504020204" pitchFamily="34" charset="0"/>
              </a:rPr>
              <a:t>Tax</a:t>
            </a:r>
          </a:p>
        </p:txBody>
      </p:sp>
      <p:pic>
        <p:nvPicPr>
          <p:cNvPr id="7" name="Picture 6">
            <a:extLst>
              <a:ext uri="{FF2B5EF4-FFF2-40B4-BE49-F238E27FC236}">
                <a16:creationId xmlns:a16="http://schemas.microsoft.com/office/drawing/2014/main" id="{0D54BE6A-7192-4519-B72B-DE1814511307}"/>
              </a:ext>
            </a:extLst>
          </p:cNvPr>
          <p:cNvPicPr>
            <a:picLocks noChangeAspect="1"/>
          </p:cNvPicPr>
          <p:nvPr/>
        </p:nvPicPr>
        <p:blipFill>
          <a:blip r:embed="rId47">
            <a:duotone>
              <a:prstClr val="black"/>
              <a:schemeClr val="accent3">
                <a:tint val="45000"/>
                <a:satMod val="400000"/>
              </a:schemeClr>
            </a:duotone>
          </a:blip>
          <a:stretch>
            <a:fillRect/>
          </a:stretch>
        </p:blipFill>
        <p:spPr>
          <a:xfrm>
            <a:off x="5849937" y="2916666"/>
            <a:ext cx="262729" cy="262729"/>
          </a:xfrm>
          <a:prstGeom prst="rect">
            <a:avLst/>
          </a:prstGeom>
        </p:spPr>
      </p:pic>
    </p:spTree>
    <p:extLst>
      <p:ext uri="{BB962C8B-B14F-4D97-AF65-F5344CB8AC3E}">
        <p14:creationId xmlns:p14="http://schemas.microsoft.com/office/powerpoint/2010/main" val="379684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29CC5EBC-73E9-4E9C-9E92-B0116CA6358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82" name="think-cell Slide" r:id="rId6" imgW="475" imgH="476" progId="TCLayout.ActiveDocument.1">
                  <p:embed/>
                </p:oleObj>
              </mc:Choice>
              <mc:Fallback>
                <p:oleObj name="think-cell Slide" r:id="rId6" imgW="475" imgH="476" progId="TCLayout.ActiveDocument.1">
                  <p:embed/>
                  <p:pic>
                    <p:nvPicPr>
                      <p:cNvPr id="10" name="Object 9" hidden="1">
                        <a:extLst>
                          <a:ext uri="{FF2B5EF4-FFF2-40B4-BE49-F238E27FC236}">
                            <a16:creationId xmlns:a16="http://schemas.microsoft.com/office/drawing/2014/main" id="{29CC5EBC-73E9-4E9C-9E92-B0116CA6358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E4DCAAD-D1C1-4377-A4AE-0F02D9019CB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sym typeface="+mn-lt"/>
            </a:endParaRPr>
          </a:p>
        </p:txBody>
      </p:sp>
      <p:grpSp>
        <p:nvGrpSpPr>
          <p:cNvPr id="105" name="Group 104">
            <a:extLst>
              <a:ext uri="{FF2B5EF4-FFF2-40B4-BE49-F238E27FC236}">
                <a16:creationId xmlns:a16="http://schemas.microsoft.com/office/drawing/2014/main" id="{34D07A97-1EA3-4293-9AD5-42F0AA9A5827}"/>
              </a:ext>
            </a:extLst>
          </p:cNvPr>
          <p:cNvGrpSpPr/>
          <p:nvPr/>
        </p:nvGrpSpPr>
        <p:grpSpPr>
          <a:xfrm>
            <a:off x="0" y="5519872"/>
            <a:ext cx="12192001" cy="881147"/>
            <a:chOff x="0" y="5475483"/>
            <a:chExt cx="12192001" cy="881147"/>
          </a:xfrm>
        </p:grpSpPr>
        <p:pic>
          <p:nvPicPr>
            <p:cNvPr id="106" name="Picture 6" descr="Abstract geometric polygon background wallpaper. Triangle shape low polly">
              <a:extLst>
                <a:ext uri="{FF2B5EF4-FFF2-40B4-BE49-F238E27FC236}">
                  <a16:creationId xmlns:a16="http://schemas.microsoft.com/office/drawing/2014/main" id="{6B443808-D64D-4B3E-A029-9D9CFFCC234D}"/>
                </a:ext>
              </a:extLst>
            </p:cNvPr>
            <p:cNvPicPr>
              <a:picLocks noChangeAspect="1" noChangeArrowheads="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colorTemperature colorTemp="88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0" y="5475483"/>
              <a:ext cx="4965623" cy="88114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6" descr="Abstract geometric polygon background wallpaper. Triangle shape low polly">
              <a:extLst>
                <a:ext uri="{FF2B5EF4-FFF2-40B4-BE49-F238E27FC236}">
                  <a16:creationId xmlns:a16="http://schemas.microsoft.com/office/drawing/2014/main" id="{A6468AC9-DEE6-4E8D-B111-28649F38688B}"/>
                </a:ext>
              </a:extLst>
            </p:cNvPr>
            <p:cNvPicPr>
              <a:picLocks noChangeAspect="1" noChangeArrowheads="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colorTemperature colorTemp="88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4946461" y="5475483"/>
              <a:ext cx="4965623" cy="8811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6" descr="Abstract geometric polygon background wallpaper. Triangle shape low polly">
              <a:extLst>
                <a:ext uri="{FF2B5EF4-FFF2-40B4-BE49-F238E27FC236}">
                  <a16:creationId xmlns:a16="http://schemas.microsoft.com/office/drawing/2014/main" id="{0F952838-B7BD-4D36-92D2-FFF5C18A1746}"/>
                </a:ext>
              </a:extLst>
            </p:cNvPr>
            <p:cNvPicPr>
              <a:picLocks noChangeAspect="1" noChangeArrowheads="1"/>
            </p:cNvPicPr>
            <p:nvPr/>
          </p:nvPicPr>
          <p:blipFill rotWithShape="1">
            <a:blip r:embed="rId10">
              <a:duotone>
                <a:schemeClr val="accent5">
                  <a:shade val="45000"/>
                  <a:satMod val="135000"/>
                </a:schemeClr>
                <a:prstClr val="white"/>
              </a:duotone>
              <a:extLst>
                <a:ext uri="{BEBA8EAE-BF5A-486C-A8C5-ECC9F3942E4B}">
                  <a14:imgProps xmlns:a14="http://schemas.microsoft.com/office/drawing/2010/main">
                    <a14:imgLayer r:embed="rId11">
                      <a14:imgEffect>
                        <a14:colorTemperature colorTemp="88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9892923" y="5475483"/>
              <a:ext cx="2299078" cy="881147"/>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bject 5">
            <a:extLst>
              <a:ext uri="{FF2B5EF4-FFF2-40B4-BE49-F238E27FC236}">
                <a16:creationId xmlns:a16="http://schemas.microsoft.com/office/drawing/2014/main" id="{2BAFF367-F1D0-1F4B-A907-56C7A207B5C5}"/>
              </a:ext>
            </a:extLst>
          </p:cNvPr>
          <p:cNvSpPr/>
          <p:nvPr/>
        </p:nvSpPr>
        <p:spPr>
          <a:xfrm>
            <a:off x="394473" y="1429743"/>
            <a:ext cx="2874333" cy="4017739"/>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100" b="1" i="0" u="none" strike="noStrike" kern="1200" cap="none" spc="0" normalizeH="0" baseline="0" noProof="0" dirty="0">
                <a:ln>
                  <a:noFill/>
                </a:ln>
                <a:solidFill>
                  <a:srgbClr val="4BACC6"/>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p>
        </p:txBody>
      </p:sp>
      <p:sp>
        <p:nvSpPr>
          <p:cNvPr id="3" name="Text Placeholder 2">
            <a:extLst>
              <a:ext uri="{FF2B5EF4-FFF2-40B4-BE49-F238E27FC236}">
                <a16:creationId xmlns:a16="http://schemas.microsoft.com/office/drawing/2014/main" id="{95B76E3C-42AC-4658-9299-9315B01CA3E1}"/>
              </a:ext>
            </a:extLst>
          </p:cNvPr>
          <p:cNvSpPr>
            <a:spLocks noGrp="1"/>
          </p:cNvSpPr>
          <p:nvPr>
            <p:ph type="body" sz="quarter" idx="10"/>
          </p:nvPr>
        </p:nvSpPr>
        <p:spPr>
          <a:xfrm>
            <a:off x="331594" y="329819"/>
            <a:ext cx="11202044" cy="738664"/>
          </a:xfrm>
        </p:spPr>
        <p:txBody>
          <a:bodyPr/>
          <a:lstStyle/>
          <a:p>
            <a:r>
              <a:rPr lang="en-US">
                <a:solidFill>
                  <a:schemeClr val="tx1"/>
                </a:solidFill>
              </a:rPr>
              <a:t>Market Journey</a:t>
            </a:r>
          </a:p>
          <a:p>
            <a:endParaRPr lang="en-US">
              <a:solidFill>
                <a:schemeClr val="tx1"/>
              </a:solidFill>
            </a:endParaRPr>
          </a:p>
        </p:txBody>
      </p:sp>
      <p:sp>
        <p:nvSpPr>
          <p:cNvPr id="4" name="Text Placeholder 3">
            <a:extLst>
              <a:ext uri="{FF2B5EF4-FFF2-40B4-BE49-F238E27FC236}">
                <a16:creationId xmlns:a16="http://schemas.microsoft.com/office/drawing/2014/main" id="{0EDA2ACE-325B-BF42-BE11-C41318951EE0}"/>
              </a:ext>
            </a:extLst>
          </p:cNvPr>
          <p:cNvSpPr>
            <a:spLocks noGrp="1"/>
          </p:cNvSpPr>
          <p:nvPr>
            <p:ph type="body" sz="quarter" idx="11"/>
          </p:nvPr>
        </p:nvSpPr>
        <p:spPr>
          <a:xfrm>
            <a:off x="331916" y="781059"/>
            <a:ext cx="11201400" cy="430887"/>
          </a:xfrm>
        </p:spPr>
        <p:txBody>
          <a:bodyPr/>
          <a:lstStyle/>
          <a:p>
            <a:r>
              <a:rPr lang="en-US">
                <a:solidFill>
                  <a:schemeClr val="tx1"/>
                </a:solidFill>
              </a:rPr>
              <a:t>Each year, Deloitte surveys 2,700+ leaders in the market to get a pulse on buying behavior and emerging trends. The results of this market assessment inform and direct our offerings and investments in AI</a:t>
            </a:r>
          </a:p>
        </p:txBody>
      </p:sp>
      <p:sp>
        <p:nvSpPr>
          <p:cNvPr id="47" name="TextBox 46">
            <a:extLst>
              <a:ext uri="{FF2B5EF4-FFF2-40B4-BE49-F238E27FC236}">
                <a16:creationId xmlns:a16="http://schemas.microsoft.com/office/drawing/2014/main" id="{93D48FCB-7E5B-E044-8E8E-195E1E4D5B8A}"/>
              </a:ext>
            </a:extLst>
          </p:cNvPr>
          <p:cNvSpPr txBox="1"/>
          <p:nvPr/>
        </p:nvSpPr>
        <p:spPr>
          <a:xfrm>
            <a:off x="1511408" y="1435401"/>
            <a:ext cx="180893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 conduct a marquee study every year…</a:t>
            </a:r>
          </a:p>
        </p:txBody>
      </p:sp>
      <p:pic>
        <p:nvPicPr>
          <p:cNvPr id="48" name="Picture 47">
            <a:extLst>
              <a:ext uri="{FF2B5EF4-FFF2-40B4-BE49-F238E27FC236}">
                <a16:creationId xmlns:a16="http://schemas.microsoft.com/office/drawing/2014/main" id="{ACB90DB2-6F89-3C4C-9C6D-21F7E6B3916C}"/>
              </a:ext>
            </a:extLst>
          </p:cNvPr>
          <p:cNvPicPr>
            <a:picLocks noChangeAspect="1"/>
          </p:cNvPicPr>
          <p:nvPr/>
        </p:nvPicPr>
        <p:blipFill>
          <a:blip r:embed="rId12"/>
          <a:stretch>
            <a:fillRect/>
          </a:stretch>
        </p:blipFill>
        <p:spPr>
          <a:xfrm>
            <a:off x="567272" y="1301107"/>
            <a:ext cx="905843" cy="1163321"/>
          </a:xfrm>
          <a:prstGeom prst="rect">
            <a:avLst/>
          </a:prstGeom>
        </p:spPr>
      </p:pic>
      <p:sp>
        <p:nvSpPr>
          <p:cNvPr id="49" name="Rectangle 48">
            <a:extLst>
              <a:ext uri="{FF2B5EF4-FFF2-40B4-BE49-F238E27FC236}">
                <a16:creationId xmlns:a16="http://schemas.microsoft.com/office/drawing/2014/main" id="{3F0380E4-97D3-4F44-806D-5CC70E90E79B}"/>
              </a:ext>
            </a:extLst>
          </p:cNvPr>
          <p:cNvSpPr/>
          <p:nvPr/>
        </p:nvSpPr>
        <p:spPr>
          <a:xfrm>
            <a:off x="307608" y="1499850"/>
            <a:ext cx="2806229" cy="15265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bject 5">
            <a:extLst>
              <a:ext uri="{FF2B5EF4-FFF2-40B4-BE49-F238E27FC236}">
                <a16:creationId xmlns:a16="http://schemas.microsoft.com/office/drawing/2014/main" id="{3B7FFC52-EB65-294A-B3B5-F731293B64A0}"/>
              </a:ext>
            </a:extLst>
          </p:cNvPr>
          <p:cNvSpPr/>
          <p:nvPr/>
        </p:nvSpPr>
        <p:spPr>
          <a:xfrm>
            <a:off x="3551665" y="1429744"/>
            <a:ext cx="5061102" cy="4017739"/>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100" b="1" i="0" u="none" strike="noStrike" kern="1200" cap="none" spc="0" normalizeH="0" baseline="0" noProof="0">
                <a:ln>
                  <a:noFill/>
                </a:ln>
                <a:solidFill>
                  <a:srgbClr val="4BACC6"/>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p>
        </p:txBody>
      </p:sp>
      <p:sp>
        <p:nvSpPr>
          <p:cNvPr id="80" name="TextBox 79">
            <a:extLst>
              <a:ext uri="{FF2B5EF4-FFF2-40B4-BE49-F238E27FC236}">
                <a16:creationId xmlns:a16="http://schemas.microsoft.com/office/drawing/2014/main" id="{7D3840D9-6C0A-DA41-BCB3-4BCD4BEA492D}"/>
              </a:ext>
            </a:extLst>
          </p:cNvPr>
          <p:cNvSpPr txBox="1"/>
          <p:nvPr/>
        </p:nvSpPr>
        <p:spPr>
          <a:xfrm>
            <a:off x="3971240" y="1435401"/>
            <a:ext cx="4285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…that takes a pulse of the market…</a:t>
            </a:r>
          </a:p>
        </p:txBody>
      </p:sp>
      <p:sp>
        <p:nvSpPr>
          <p:cNvPr id="86" name="Rectangle 85">
            <a:extLst>
              <a:ext uri="{FF2B5EF4-FFF2-40B4-BE49-F238E27FC236}">
                <a16:creationId xmlns:a16="http://schemas.microsoft.com/office/drawing/2014/main" id="{6F33E991-9002-44AF-8837-5E186951EFA7}"/>
              </a:ext>
            </a:extLst>
          </p:cNvPr>
          <p:cNvSpPr/>
          <p:nvPr/>
        </p:nvSpPr>
        <p:spPr>
          <a:xfrm>
            <a:off x="8632191" y="5579039"/>
            <a:ext cx="3175869" cy="261610"/>
          </a:xfrm>
          <a:prstGeom prst="rect">
            <a:avLst/>
          </a:prstGeom>
        </p:spPr>
        <p:txBody>
          <a:bodyPr wrap="none">
            <a:spAutoFit/>
          </a:bodyPr>
          <a:lstStyle/>
          <a:p>
            <a:pPr marL="171450" marR="0" lvl="0" indent="-171450" algn="l" defTabSz="914378" rtl="0" eaLnBrk="1" fontAlgn="auto" latinLnBrk="0" hangingPunct="1">
              <a:lnSpc>
                <a:spcPct val="100000"/>
              </a:lnSpc>
              <a:spcBef>
                <a:spcPts val="450"/>
              </a:spcBef>
              <a:spcAft>
                <a:spcPts val="0"/>
              </a:spcAft>
              <a:buClr>
                <a:prstClr val="white"/>
              </a:buClr>
              <a:buSzPct val="130000"/>
              <a:buFont typeface="Wingdings" pitchFamily="2" charset="2"/>
              <a:buChar char="§"/>
              <a:tabLst/>
              <a:defRPr/>
            </a:pPr>
            <a:r>
              <a:rPr kumimoji="0" lang="en-US" sz="11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and tools to optimize the digital office</a:t>
            </a:r>
          </a:p>
        </p:txBody>
      </p:sp>
      <p:sp>
        <p:nvSpPr>
          <p:cNvPr id="87" name="Rectangle 86">
            <a:extLst>
              <a:ext uri="{FF2B5EF4-FFF2-40B4-BE49-F238E27FC236}">
                <a16:creationId xmlns:a16="http://schemas.microsoft.com/office/drawing/2014/main" id="{9113496C-4296-4DE0-AD79-1E8DE77CC417}"/>
              </a:ext>
            </a:extLst>
          </p:cNvPr>
          <p:cNvSpPr/>
          <p:nvPr/>
        </p:nvSpPr>
        <p:spPr>
          <a:xfrm>
            <a:off x="8624606" y="5838301"/>
            <a:ext cx="3185487" cy="261610"/>
          </a:xfrm>
          <a:prstGeom prst="rect">
            <a:avLst/>
          </a:prstGeom>
        </p:spPr>
        <p:txBody>
          <a:bodyPr wrap="none">
            <a:spAutoFit/>
          </a:bodyPr>
          <a:lstStyle/>
          <a:p>
            <a:pPr marL="171450" marR="0" lvl="0" indent="-171450" algn="l" defTabSz="914378" rtl="0" eaLnBrk="1" fontAlgn="auto" latinLnBrk="0" hangingPunct="1">
              <a:lnSpc>
                <a:spcPct val="100000"/>
              </a:lnSpc>
              <a:spcBef>
                <a:spcPts val="450"/>
              </a:spcBef>
              <a:spcAft>
                <a:spcPts val="0"/>
              </a:spcAft>
              <a:buClr>
                <a:prstClr val="white"/>
              </a:buClr>
              <a:buSzPct val="130000"/>
              <a:buFont typeface="Wingdings" pitchFamily="2" charset="2"/>
              <a:buChar char="§"/>
              <a:tabLst/>
              <a:defRPr/>
            </a:pPr>
            <a:r>
              <a:rPr lang="en-US" sz="1100" dirty="0">
                <a:solidFill>
                  <a:prstClr val="white"/>
                </a:solidFill>
                <a:latin typeface="Open Sans" panose="020B0606030504020204" pitchFamily="34" charset="0"/>
                <a:ea typeface="Open Sans" panose="020B0606030504020204" pitchFamily="34" charset="0"/>
                <a:cs typeface="Open Sans" panose="020B0606030504020204" pitchFamily="34" charset="0"/>
              </a:rPr>
              <a:t>Seamless in-person and digital experiences</a:t>
            </a:r>
            <a:endParaRPr kumimoji="0" lang="en-US" sz="11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2" name="Rectangle 91">
            <a:extLst>
              <a:ext uri="{FF2B5EF4-FFF2-40B4-BE49-F238E27FC236}">
                <a16:creationId xmlns:a16="http://schemas.microsoft.com/office/drawing/2014/main" id="{6A09FA2C-F8E5-4359-9A7B-E7BABB014DCD}"/>
              </a:ext>
            </a:extLst>
          </p:cNvPr>
          <p:cNvSpPr/>
          <p:nvPr/>
        </p:nvSpPr>
        <p:spPr>
          <a:xfrm>
            <a:off x="993925" y="5579039"/>
            <a:ext cx="3236784" cy="261610"/>
          </a:xfrm>
          <a:prstGeom prst="rect">
            <a:avLst/>
          </a:prstGeom>
        </p:spPr>
        <p:txBody>
          <a:bodyPr wrap="none">
            <a:spAutoFit/>
          </a:bodyPr>
          <a:lstStyle/>
          <a:p>
            <a:pPr marL="171450" marR="0" lvl="0" indent="-171450" algn="l" defTabSz="914378" rtl="0" eaLnBrk="1" fontAlgn="auto" latinLnBrk="0" hangingPunct="1">
              <a:lnSpc>
                <a:spcPct val="100000"/>
              </a:lnSpc>
              <a:spcBef>
                <a:spcPts val="450"/>
              </a:spcBef>
              <a:spcAft>
                <a:spcPts val="0"/>
              </a:spcAft>
              <a:buClr>
                <a:prstClr val="white"/>
              </a:buClr>
              <a:buSzPct val="130000"/>
              <a:buFont typeface="Wingdings" pitchFamily="2" charset="2"/>
              <a:buChar char="§"/>
              <a:tabLst/>
              <a:defRPr/>
            </a:pPr>
            <a:r>
              <a:rPr kumimoji="0" lang="en-US" sz="11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Tech-enabled strategy engineered for agility</a:t>
            </a:r>
          </a:p>
        </p:txBody>
      </p:sp>
      <p:sp>
        <p:nvSpPr>
          <p:cNvPr id="93" name="Rectangle 92">
            <a:extLst>
              <a:ext uri="{FF2B5EF4-FFF2-40B4-BE49-F238E27FC236}">
                <a16:creationId xmlns:a16="http://schemas.microsoft.com/office/drawing/2014/main" id="{B39A0AF9-8FBA-43FC-9B5E-C4C4325B62EF}"/>
              </a:ext>
            </a:extLst>
          </p:cNvPr>
          <p:cNvSpPr/>
          <p:nvPr/>
        </p:nvSpPr>
        <p:spPr>
          <a:xfrm>
            <a:off x="4308901" y="5579039"/>
            <a:ext cx="3948517" cy="261610"/>
          </a:xfrm>
          <a:prstGeom prst="rect">
            <a:avLst/>
          </a:prstGeom>
        </p:spPr>
        <p:txBody>
          <a:bodyPr wrap="none">
            <a:spAutoFit/>
          </a:bodyPr>
          <a:lstStyle/>
          <a:p>
            <a:pPr marL="171450" marR="0" lvl="0" indent="-171450" algn="l" defTabSz="914378" rtl="0" eaLnBrk="1" fontAlgn="auto" latinLnBrk="0" hangingPunct="1">
              <a:lnSpc>
                <a:spcPct val="100000"/>
              </a:lnSpc>
              <a:spcBef>
                <a:spcPts val="450"/>
              </a:spcBef>
              <a:spcAft>
                <a:spcPts val="0"/>
              </a:spcAft>
              <a:buClr>
                <a:prstClr val="white"/>
              </a:buClr>
              <a:buSzPct val="130000"/>
              <a:buFont typeface="Wingdings" pitchFamily="2" charset="2"/>
              <a:buChar char="§"/>
              <a:tabLst/>
              <a:defRPr/>
            </a:pPr>
            <a:r>
              <a:rPr kumimoji="0" lang="en-US" sz="11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Never trust, always verify:</a:t>
            </a:r>
            <a:r>
              <a:rPr lang="en-US" sz="1100" dirty="0">
                <a:solidFill>
                  <a:prstClr val="white"/>
                </a:solidFill>
                <a:latin typeface="Open Sans" panose="020B0606030504020204" pitchFamily="34" charset="0"/>
                <a:ea typeface="Open Sans" panose="020B0606030504020204" pitchFamily="34" charset="0"/>
                <a:cs typeface="Open Sans" panose="020B0606030504020204" pitchFamily="34" charset="0"/>
              </a:rPr>
              <a:t> </a:t>
            </a:r>
            <a:r>
              <a:rPr kumimoji="0" lang="en-US" sz="11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moving to cyber engineering</a:t>
            </a:r>
          </a:p>
        </p:txBody>
      </p:sp>
      <p:sp>
        <p:nvSpPr>
          <p:cNvPr id="95" name="Rectangle 94">
            <a:extLst>
              <a:ext uri="{FF2B5EF4-FFF2-40B4-BE49-F238E27FC236}">
                <a16:creationId xmlns:a16="http://schemas.microsoft.com/office/drawing/2014/main" id="{BFF61F8E-4BD9-4674-AACD-FEB707FF49C4}"/>
              </a:ext>
            </a:extLst>
          </p:cNvPr>
          <p:cNvSpPr/>
          <p:nvPr/>
        </p:nvSpPr>
        <p:spPr>
          <a:xfrm>
            <a:off x="996189" y="5850913"/>
            <a:ext cx="3308919" cy="261610"/>
          </a:xfrm>
          <a:prstGeom prst="rect">
            <a:avLst/>
          </a:prstGeom>
        </p:spPr>
        <p:txBody>
          <a:bodyPr wrap="none">
            <a:spAutoFit/>
          </a:bodyPr>
          <a:lstStyle/>
          <a:p>
            <a:pPr marL="171450" marR="0" lvl="0" indent="-171450" algn="l" defTabSz="914378" rtl="0" eaLnBrk="1" fontAlgn="auto" latinLnBrk="0" hangingPunct="1">
              <a:lnSpc>
                <a:spcPct val="100000"/>
              </a:lnSpc>
              <a:spcBef>
                <a:spcPts val="450"/>
              </a:spcBef>
              <a:spcAft>
                <a:spcPts val="0"/>
              </a:spcAft>
              <a:buClr>
                <a:prstClr val="white"/>
              </a:buClr>
              <a:buSzPct val="130000"/>
              <a:buFont typeface="Wingdings" pitchFamily="2" charset="2"/>
              <a:buChar char="§"/>
              <a:tabLst/>
              <a:defRPr/>
            </a:pPr>
            <a:r>
              <a:rPr kumimoji="0" lang="en-US" sz="11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Core revitalization to enable strategic change</a:t>
            </a:r>
          </a:p>
        </p:txBody>
      </p:sp>
      <p:sp>
        <p:nvSpPr>
          <p:cNvPr id="101" name="Rectangle 100">
            <a:extLst>
              <a:ext uri="{FF2B5EF4-FFF2-40B4-BE49-F238E27FC236}">
                <a16:creationId xmlns:a16="http://schemas.microsoft.com/office/drawing/2014/main" id="{1D924D52-F046-44F1-9335-8BCD5AA5039C}"/>
              </a:ext>
            </a:extLst>
          </p:cNvPr>
          <p:cNvSpPr/>
          <p:nvPr/>
        </p:nvSpPr>
        <p:spPr>
          <a:xfrm>
            <a:off x="997131" y="6107821"/>
            <a:ext cx="2342308" cy="261610"/>
          </a:xfrm>
          <a:prstGeom prst="rect">
            <a:avLst/>
          </a:prstGeom>
        </p:spPr>
        <p:txBody>
          <a:bodyPr wrap="none">
            <a:spAutoFit/>
          </a:bodyPr>
          <a:lstStyle/>
          <a:p>
            <a:pPr marL="171450" lvl="0" indent="-171450" defTabSz="914378">
              <a:spcBef>
                <a:spcPts val="450"/>
              </a:spcBef>
              <a:buClr>
                <a:prstClr val="white"/>
              </a:buClr>
              <a:buSzPct val="130000"/>
              <a:buFont typeface="Wingdings" pitchFamily="2" charset="2"/>
              <a:buChar char="§"/>
              <a:defRPr/>
            </a:pPr>
            <a:r>
              <a:rPr lang="en-US" sz="1100" dirty="0">
                <a:solidFill>
                  <a:prstClr val="white"/>
                </a:solidFill>
                <a:latin typeface="Open Sans" panose="020B0606030504020204" pitchFamily="34" charset="0"/>
                <a:ea typeface="Open Sans" panose="020B0606030504020204" pitchFamily="34" charset="0"/>
                <a:cs typeface="Open Sans" panose="020B0606030504020204" pitchFamily="34" charset="0"/>
              </a:rPr>
              <a:t>Supply chain agility through AI</a:t>
            </a:r>
          </a:p>
        </p:txBody>
      </p:sp>
      <p:sp>
        <p:nvSpPr>
          <p:cNvPr id="102" name="Rectangle 101">
            <a:extLst>
              <a:ext uri="{FF2B5EF4-FFF2-40B4-BE49-F238E27FC236}">
                <a16:creationId xmlns:a16="http://schemas.microsoft.com/office/drawing/2014/main" id="{7C26DD2F-5E29-481E-BF31-A1775F637777}"/>
              </a:ext>
            </a:extLst>
          </p:cNvPr>
          <p:cNvSpPr/>
          <p:nvPr/>
        </p:nvSpPr>
        <p:spPr>
          <a:xfrm>
            <a:off x="4322225" y="6134912"/>
            <a:ext cx="3474028" cy="261610"/>
          </a:xfrm>
          <a:prstGeom prst="rect">
            <a:avLst/>
          </a:prstGeom>
        </p:spPr>
        <p:txBody>
          <a:bodyPr wrap="none">
            <a:spAutoFit/>
          </a:bodyPr>
          <a:lstStyle/>
          <a:p>
            <a:pPr marL="171450" marR="0" lvl="0" indent="-171450" algn="l" defTabSz="914378" rtl="0" eaLnBrk="1" fontAlgn="auto" latinLnBrk="0" hangingPunct="1">
              <a:lnSpc>
                <a:spcPct val="100000"/>
              </a:lnSpc>
              <a:spcBef>
                <a:spcPts val="450"/>
              </a:spcBef>
              <a:spcAft>
                <a:spcPts val="0"/>
              </a:spcAft>
              <a:buClr>
                <a:prstClr val="white"/>
              </a:buClr>
              <a:buSzPct val="130000"/>
              <a:buFont typeface="Wingdings" pitchFamily="2" charset="2"/>
              <a:buChar char="§"/>
              <a:tabLst/>
              <a:defRPr/>
            </a:pPr>
            <a:r>
              <a:rPr kumimoji="0" lang="en-US" sz="1100" b="0"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MLOps</a:t>
            </a:r>
            <a:r>
              <a:rPr kumimoji="0" lang="en-US" sz="11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to industrialize and scale AI deployment</a:t>
            </a:r>
          </a:p>
        </p:txBody>
      </p:sp>
      <p:sp>
        <p:nvSpPr>
          <p:cNvPr id="103" name="TextBox 102">
            <a:extLst>
              <a:ext uri="{FF2B5EF4-FFF2-40B4-BE49-F238E27FC236}">
                <a16:creationId xmlns:a16="http://schemas.microsoft.com/office/drawing/2014/main" id="{E8B2FE98-1F12-4211-A3C2-3D2565866EEB}"/>
              </a:ext>
            </a:extLst>
          </p:cNvPr>
          <p:cNvSpPr txBox="1"/>
          <p:nvPr/>
        </p:nvSpPr>
        <p:spPr>
          <a:xfrm rot="16200000">
            <a:off x="270504" y="5629504"/>
            <a:ext cx="708848" cy="6617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Open Sans" panose="020B0606030504020204" pitchFamily="34" charset="0"/>
                <a:ea typeface="Open Sans" panose="020B0606030504020204" pitchFamily="34" charset="0"/>
                <a:cs typeface="Open Sans" panose="020B0606030504020204" pitchFamily="34" charset="0"/>
              </a:rPr>
              <a:t>2021</a:t>
            </a:r>
            <a:endParaRPr kumimoji="0" lang="en-US" sz="1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TRENDS</a:t>
            </a:r>
          </a:p>
        </p:txBody>
      </p:sp>
      <p:sp>
        <p:nvSpPr>
          <p:cNvPr id="104" name="Rectangle 103">
            <a:extLst>
              <a:ext uri="{FF2B5EF4-FFF2-40B4-BE49-F238E27FC236}">
                <a16:creationId xmlns:a16="http://schemas.microsoft.com/office/drawing/2014/main" id="{5B7DC7AC-3B95-4D80-976D-649F01DEE031}"/>
              </a:ext>
            </a:extLst>
          </p:cNvPr>
          <p:cNvSpPr/>
          <p:nvPr/>
        </p:nvSpPr>
        <p:spPr>
          <a:xfrm>
            <a:off x="8632191" y="6109227"/>
            <a:ext cx="3365024" cy="261610"/>
          </a:xfrm>
          <a:prstGeom prst="rect">
            <a:avLst/>
          </a:prstGeom>
        </p:spPr>
        <p:txBody>
          <a:bodyPr wrap="none">
            <a:spAutoFit/>
          </a:bodyPr>
          <a:lstStyle/>
          <a:p>
            <a:pPr marL="171450" lvl="0" indent="-171450" defTabSz="914378">
              <a:spcBef>
                <a:spcPts val="450"/>
              </a:spcBef>
              <a:buClr>
                <a:prstClr val="white"/>
              </a:buClr>
              <a:buSzPct val="130000"/>
              <a:buFont typeface="Wingdings" pitchFamily="2" charset="2"/>
              <a:buChar char="§"/>
              <a:defRPr/>
            </a:pPr>
            <a:r>
              <a:rPr lang="en-US" sz="1100" dirty="0">
                <a:solidFill>
                  <a:prstClr val="white"/>
                </a:solidFill>
                <a:latin typeface="Open Sans" panose="020B0606030504020204" pitchFamily="34" charset="0"/>
                <a:ea typeface="Open Sans" panose="020B0606030504020204" pitchFamily="34" charset="0"/>
                <a:cs typeface="Open Sans" panose="020B0606030504020204" pitchFamily="34" charset="0"/>
              </a:rPr>
              <a:t>Technology for diversity</a:t>
            </a:r>
            <a:r>
              <a:rPr kumimoji="0" lang="en-US" sz="11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equity, and inclusion</a:t>
            </a:r>
          </a:p>
        </p:txBody>
      </p:sp>
      <p:sp>
        <p:nvSpPr>
          <p:cNvPr id="109" name="object 5">
            <a:extLst>
              <a:ext uri="{FF2B5EF4-FFF2-40B4-BE49-F238E27FC236}">
                <a16:creationId xmlns:a16="http://schemas.microsoft.com/office/drawing/2014/main" id="{0316049F-A281-4991-9D5E-D7700726E846}"/>
              </a:ext>
            </a:extLst>
          </p:cNvPr>
          <p:cNvSpPr/>
          <p:nvPr/>
        </p:nvSpPr>
        <p:spPr>
          <a:xfrm>
            <a:off x="8894980" y="1429743"/>
            <a:ext cx="2989411" cy="4017739"/>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100" b="1" i="0" u="none" strike="noStrike" kern="1200" cap="none" spc="0" normalizeH="0" baseline="0" noProof="0">
                <a:ln>
                  <a:noFill/>
                </a:ln>
                <a:solidFill>
                  <a:srgbClr val="4BACC6"/>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p>
        </p:txBody>
      </p:sp>
      <p:sp>
        <p:nvSpPr>
          <p:cNvPr id="53" name="Textfeld 313">
            <a:extLst>
              <a:ext uri="{FF2B5EF4-FFF2-40B4-BE49-F238E27FC236}">
                <a16:creationId xmlns:a16="http://schemas.microsoft.com/office/drawing/2014/main" id="{9662F5E9-D78E-4A97-ACBE-7977D8F416AB}"/>
              </a:ext>
            </a:extLst>
          </p:cNvPr>
          <p:cNvSpPr txBox="1"/>
          <p:nvPr/>
        </p:nvSpPr>
        <p:spPr bwMode="gray">
          <a:xfrm>
            <a:off x="1607277" y="4037891"/>
            <a:ext cx="1612129" cy="429242"/>
          </a:xfrm>
          <a:prstGeom prst="rect">
            <a:avLst/>
          </a:prstGeom>
          <a:noFill/>
        </p:spPr>
        <p:txBody>
          <a:bodyPr wrap="square" lIns="0" tIns="0" rIns="0" bIns="0" rtlCol="0" anchor="t" anchorCtr="0">
            <a:no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Plan to </a:t>
            </a:r>
            <a:r>
              <a:rPr kumimoji="0" lang="en-US" sz="900" b="1" i="0"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integrate AI into all enterprise applications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within three years</a:t>
            </a:r>
          </a:p>
        </p:txBody>
      </p:sp>
      <p:sp>
        <p:nvSpPr>
          <p:cNvPr id="66" name="TextBox 65">
            <a:extLst>
              <a:ext uri="{FF2B5EF4-FFF2-40B4-BE49-F238E27FC236}">
                <a16:creationId xmlns:a16="http://schemas.microsoft.com/office/drawing/2014/main" id="{E18E2FB3-A306-4D6C-A9C9-EEEB8C36145A}"/>
              </a:ext>
            </a:extLst>
          </p:cNvPr>
          <p:cNvSpPr txBox="1"/>
          <p:nvPr/>
        </p:nvSpPr>
        <p:spPr>
          <a:xfrm>
            <a:off x="634937" y="4037069"/>
            <a:ext cx="719748"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n-US" sz="2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74%</a:t>
            </a:r>
          </a:p>
        </p:txBody>
      </p:sp>
      <p:sp>
        <p:nvSpPr>
          <p:cNvPr id="73" name="Textfeld 313">
            <a:extLst>
              <a:ext uri="{FF2B5EF4-FFF2-40B4-BE49-F238E27FC236}">
                <a16:creationId xmlns:a16="http://schemas.microsoft.com/office/drawing/2014/main" id="{B669F1E7-1EFA-47FE-944B-97495A05F60A}"/>
              </a:ext>
            </a:extLst>
          </p:cNvPr>
          <p:cNvSpPr txBox="1"/>
          <p:nvPr/>
        </p:nvSpPr>
        <p:spPr bwMode="gray">
          <a:xfrm>
            <a:off x="1607277" y="4834867"/>
            <a:ext cx="1612129" cy="506787"/>
          </a:xfrm>
          <a:prstGeom prst="rect">
            <a:avLst/>
          </a:prstGeom>
          <a:noFill/>
        </p:spPr>
        <p:txBody>
          <a:bodyPr wrap="square" lIns="0" tIns="0" rIns="0" bIns="0" rtlCol="0" anchor="t" anchorCtr="0">
            <a:no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Anticipate that AI will </a:t>
            </a:r>
            <a:r>
              <a:rPr kumimoji="0" lang="en-US" sz="900" b="1" i="0"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substantially transform their organization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within three years</a:t>
            </a:r>
          </a:p>
        </p:txBody>
      </p:sp>
      <p:sp>
        <p:nvSpPr>
          <p:cNvPr id="74" name="TextBox 73">
            <a:extLst>
              <a:ext uri="{FF2B5EF4-FFF2-40B4-BE49-F238E27FC236}">
                <a16:creationId xmlns:a16="http://schemas.microsoft.com/office/drawing/2014/main" id="{5BF09034-37AA-4672-B29F-EB26165D897B}"/>
              </a:ext>
            </a:extLst>
          </p:cNvPr>
          <p:cNvSpPr txBox="1"/>
          <p:nvPr/>
        </p:nvSpPr>
        <p:spPr>
          <a:xfrm>
            <a:off x="634937" y="4872817"/>
            <a:ext cx="719748"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n-US" sz="2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76%</a:t>
            </a:r>
          </a:p>
        </p:txBody>
      </p:sp>
      <p:sp>
        <p:nvSpPr>
          <p:cNvPr id="100" name="TextBox 99">
            <a:extLst>
              <a:ext uri="{FF2B5EF4-FFF2-40B4-BE49-F238E27FC236}">
                <a16:creationId xmlns:a16="http://schemas.microsoft.com/office/drawing/2014/main" id="{655CD0FD-AA26-4641-BBA2-3AE5FD56D0A7}"/>
              </a:ext>
            </a:extLst>
          </p:cNvPr>
          <p:cNvSpPr txBox="1"/>
          <p:nvPr/>
        </p:nvSpPr>
        <p:spPr>
          <a:xfrm>
            <a:off x="9001364" y="1435401"/>
            <a:ext cx="278042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…and informs our investments in AI</a:t>
            </a:r>
          </a:p>
        </p:txBody>
      </p:sp>
      <p:sp>
        <p:nvSpPr>
          <p:cNvPr id="63" name="Textfeld 313">
            <a:extLst>
              <a:ext uri="{FF2B5EF4-FFF2-40B4-BE49-F238E27FC236}">
                <a16:creationId xmlns:a16="http://schemas.microsoft.com/office/drawing/2014/main" id="{FD1EC5DF-4A9F-4446-9358-FE651EE845D6}"/>
              </a:ext>
            </a:extLst>
          </p:cNvPr>
          <p:cNvSpPr txBox="1"/>
          <p:nvPr/>
        </p:nvSpPr>
        <p:spPr bwMode="gray">
          <a:xfrm>
            <a:off x="1630256" y="2771884"/>
            <a:ext cx="1570738" cy="409439"/>
          </a:xfrm>
          <a:prstGeom prst="rect">
            <a:avLst/>
          </a:prstGeom>
          <a:noFill/>
        </p:spPr>
        <p:txBody>
          <a:bodyPr wrap="square" lIns="0" tIns="0" rIns="0" bIns="0" rtlCol="0" anchor="t" anchorCtr="0">
            <a:no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Believe that AI </a:t>
            </a:r>
            <a:r>
              <a:rPr kumimoji="0" lang="en-US" sz="900" b="1" i="0"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enables a competitive advantage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over their competitors</a:t>
            </a:r>
          </a:p>
        </p:txBody>
      </p:sp>
      <p:sp>
        <p:nvSpPr>
          <p:cNvPr id="75" name="TextBox 74">
            <a:extLst>
              <a:ext uri="{FF2B5EF4-FFF2-40B4-BE49-F238E27FC236}">
                <a16:creationId xmlns:a16="http://schemas.microsoft.com/office/drawing/2014/main" id="{B1E991A9-824B-4EDC-A72C-0C56897F7CE5}"/>
              </a:ext>
            </a:extLst>
          </p:cNvPr>
          <p:cNvSpPr txBox="1"/>
          <p:nvPr/>
        </p:nvSpPr>
        <p:spPr>
          <a:xfrm>
            <a:off x="634937" y="2761160"/>
            <a:ext cx="719749"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n-US" sz="2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64%</a:t>
            </a:r>
          </a:p>
        </p:txBody>
      </p:sp>
      <p:sp>
        <p:nvSpPr>
          <p:cNvPr id="76" name="Textfeld 313">
            <a:extLst>
              <a:ext uri="{FF2B5EF4-FFF2-40B4-BE49-F238E27FC236}">
                <a16:creationId xmlns:a16="http://schemas.microsoft.com/office/drawing/2014/main" id="{3312C0F5-AECC-4ED6-890F-D4CA16A88059}"/>
              </a:ext>
            </a:extLst>
          </p:cNvPr>
          <p:cNvSpPr txBox="1"/>
          <p:nvPr/>
        </p:nvSpPr>
        <p:spPr bwMode="gray">
          <a:xfrm>
            <a:off x="1591727" y="3554247"/>
            <a:ext cx="1583915" cy="309721"/>
          </a:xfrm>
          <a:prstGeom prst="rect">
            <a:avLst/>
          </a:prstGeom>
          <a:noFill/>
        </p:spPr>
        <p:txBody>
          <a:bodyPr wrap="square" lIns="0" tIns="0" rIns="0" bIns="0" rtlCol="0" anchor="t" anchorCtr="0">
            <a:no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Are </a:t>
            </a:r>
            <a:r>
              <a:rPr kumimoji="0" lang="en-US" sz="900" b="1" i="0"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spending 4x more than last year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on AI initiatives</a:t>
            </a:r>
          </a:p>
        </p:txBody>
      </p:sp>
      <p:sp>
        <p:nvSpPr>
          <p:cNvPr id="79" name="TextBox 78">
            <a:extLst>
              <a:ext uri="{FF2B5EF4-FFF2-40B4-BE49-F238E27FC236}">
                <a16:creationId xmlns:a16="http://schemas.microsoft.com/office/drawing/2014/main" id="{08FF985C-70CE-48E9-92F5-DC9F951743FB}"/>
              </a:ext>
            </a:extLst>
          </p:cNvPr>
          <p:cNvSpPr txBox="1"/>
          <p:nvPr/>
        </p:nvSpPr>
        <p:spPr>
          <a:xfrm>
            <a:off x="634937" y="3493664"/>
            <a:ext cx="719749"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n-US" sz="2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54%</a:t>
            </a:r>
          </a:p>
        </p:txBody>
      </p:sp>
      <p:sp>
        <p:nvSpPr>
          <p:cNvPr id="111" name="Textfeld 313">
            <a:extLst>
              <a:ext uri="{FF2B5EF4-FFF2-40B4-BE49-F238E27FC236}">
                <a16:creationId xmlns:a16="http://schemas.microsoft.com/office/drawing/2014/main" id="{32F44D2F-3E56-4B07-9344-EF2B65490D37}"/>
              </a:ext>
            </a:extLst>
          </p:cNvPr>
          <p:cNvSpPr txBox="1"/>
          <p:nvPr/>
        </p:nvSpPr>
        <p:spPr bwMode="gray">
          <a:xfrm>
            <a:off x="625089" y="3247326"/>
            <a:ext cx="2592873" cy="293559"/>
          </a:xfrm>
          <a:prstGeom prst="rect">
            <a:avLst/>
          </a:prstGeom>
          <a:noFill/>
        </p:spPr>
        <p:txBody>
          <a:bodyPr wrap="square" lIns="0" tIns="0" rIns="0" bIns="0" rtlCol="0" anchor="t" anchorCtr="0">
            <a:no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4BACC6"/>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Increasing investment and integration…</a:t>
            </a:r>
          </a:p>
        </p:txBody>
      </p:sp>
      <p:sp>
        <p:nvSpPr>
          <p:cNvPr id="112" name="Textfeld 313">
            <a:extLst>
              <a:ext uri="{FF2B5EF4-FFF2-40B4-BE49-F238E27FC236}">
                <a16:creationId xmlns:a16="http://schemas.microsoft.com/office/drawing/2014/main" id="{4A3B6A1F-AD1F-4A62-882C-DB26B3F78D82}"/>
              </a:ext>
            </a:extLst>
          </p:cNvPr>
          <p:cNvSpPr txBox="1"/>
          <p:nvPr/>
        </p:nvSpPr>
        <p:spPr bwMode="gray">
          <a:xfrm>
            <a:off x="625089" y="4566337"/>
            <a:ext cx="2592873" cy="293559"/>
          </a:xfrm>
          <a:prstGeom prst="rect">
            <a:avLst/>
          </a:prstGeom>
          <a:noFill/>
        </p:spPr>
        <p:txBody>
          <a:bodyPr wrap="square" lIns="0" tIns="0" rIns="0" bIns="0" rtlCol="0" anchor="t" anchorCtr="0">
            <a:no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4BACC6"/>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Catalyst for transformation…</a:t>
            </a:r>
          </a:p>
        </p:txBody>
      </p:sp>
      <p:sp>
        <p:nvSpPr>
          <p:cNvPr id="9" name="Rectangle 8">
            <a:extLst>
              <a:ext uri="{FF2B5EF4-FFF2-40B4-BE49-F238E27FC236}">
                <a16:creationId xmlns:a16="http://schemas.microsoft.com/office/drawing/2014/main" id="{CFE6C47C-875F-FB43-BCA8-9FAE43B7150A}"/>
              </a:ext>
            </a:extLst>
          </p:cNvPr>
          <p:cNvSpPr/>
          <p:nvPr/>
        </p:nvSpPr>
        <p:spPr>
          <a:xfrm>
            <a:off x="9056503" y="3481211"/>
            <a:ext cx="2738377" cy="1973489"/>
          </a:xfrm>
          <a:prstGeom prst="rect">
            <a:avLst/>
          </a:prstGeom>
        </p:spPr>
        <p:txBody>
          <a:bodyPr wrap="square">
            <a:spAutoFit/>
          </a:bodyPr>
          <a:lstStyle/>
          <a:p>
            <a:pPr marL="171450" marR="0" lvl="0" indent="-171450" algn="l" defTabSz="914400" rtl="0" eaLnBrk="1" fontAlgn="auto" latinLnBrk="0" hangingPunct="1">
              <a:lnSpc>
                <a:spcPct val="150000"/>
              </a:lnSpc>
              <a:spcBef>
                <a:spcPts val="0"/>
              </a:spcBef>
              <a:spcAft>
                <a:spcPts val="600"/>
              </a:spcAft>
              <a:buClr>
                <a:srgbClr val="298098"/>
              </a:buClr>
              <a:buSzTx/>
              <a:buFont typeface="Wingdings" panose="05000000000000000000" pitchFamily="2" charset="2"/>
              <a:buChar char="§"/>
              <a:tabLst/>
              <a:defRPr/>
            </a:pPr>
            <a:r>
              <a:rPr kumimoji="0" lang="en-US" sz="1100" b="1" i="0" u="none" strike="noStrike" kern="1200" cap="none" spc="0" normalizeH="0" baseline="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Deloitte AI Institute</a:t>
            </a:r>
            <a:endParaRPr kumimoji="0" lang="en-U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50000"/>
              </a:lnSpc>
              <a:spcBef>
                <a:spcPts val="0"/>
              </a:spcBef>
              <a:spcAft>
                <a:spcPts val="600"/>
              </a:spcAft>
              <a:buClr>
                <a:srgbClr val="298098"/>
              </a:buClr>
              <a:buSzTx/>
              <a:buFont typeface="Wingdings" panose="05000000000000000000" pitchFamily="2" charset="2"/>
              <a:buChar char="§"/>
              <a:tabLst/>
              <a:defRPr/>
            </a:pPr>
            <a:r>
              <a:rPr kumimoji="0" lang="en-US" sz="1100" b="1" i="0" u="none" strike="noStrike" kern="1200" cap="none" spc="0" normalizeH="0" baseline="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Assets and Platforms</a:t>
            </a:r>
          </a:p>
          <a:p>
            <a:pPr marL="171450" marR="0" lvl="0" indent="-171450" algn="l" defTabSz="914400" rtl="0" eaLnBrk="1" fontAlgn="auto" latinLnBrk="0" hangingPunct="1">
              <a:lnSpc>
                <a:spcPct val="150000"/>
              </a:lnSpc>
              <a:spcBef>
                <a:spcPts val="0"/>
              </a:spcBef>
              <a:spcAft>
                <a:spcPts val="600"/>
              </a:spcAft>
              <a:buClr>
                <a:srgbClr val="298098"/>
              </a:buClr>
              <a:buSzTx/>
              <a:buFont typeface="Wingdings" panose="05000000000000000000" pitchFamily="2" charset="2"/>
              <a:buChar char="§"/>
              <a:tabLst/>
              <a:defRPr/>
            </a:pPr>
            <a:r>
              <a:rPr lang="en-US" sz="1100" b="1" dirty="0">
                <a:solidFill>
                  <a:srgbClr val="4BACC6"/>
                </a:solidFill>
                <a:latin typeface="Open Sans" panose="020B0606030504020204" pitchFamily="34" charset="0"/>
                <a:ea typeface="Open Sans" panose="020B0606030504020204" pitchFamily="34" charset="0"/>
                <a:cs typeface="Open Sans" panose="020B0606030504020204" pitchFamily="34" charset="0"/>
              </a:rPr>
              <a:t>Deloitte Center for AI Computing</a:t>
            </a:r>
            <a:endParaRPr kumimoji="0" lang="en-US" sz="1100" b="1" i="0" u="none" strike="noStrike" kern="1200" cap="none" spc="0" normalizeH="0" baseline="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50000"/>
              </a:lnSpc>
              <a:spcBef>
                <a:spcPts val="0"/>
              </a:spcBef>
              <a:spcAft>
                <a:spcPts val="600"/>
              </a:spcAft>
              <a:buClr>
                <a:srgbClr val="298098"/>
              </a:buClr>
              <a:buSzTx/>
              <a:buFont typeface="Wingdings" panose="05000000000000000000" pitchFamily="2" charset="2"/>
              <a:buChar char="§"/>
              <a:tabLst/>
              <a:defRPr/>
            </a:pPr>
            <a:r>
              <a:rPr kumimoji="0" lang="en-US" sz="1100" b="1" i="0" u="none" strike="noStrike" kern="1200" cap="none" spc="0" normalizeH="0" baseline="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Core AI Capabilities</a:t>
            </a:r>
          </a:p>
          <a:p>
            <a:pPr marL="171450" marR="0" lvl="0" indent="-171450" algn="l" defTabSz="914400" rtl="0" eaLnBrk="1" fontAlgn="auto" latinLnBrk="0" hangingPunct="1">
              <a:lnSpc>
                <a:spcPct val="150000"/>
              </a:lnSpc>
              <a:spcBef>
                <a:spcPts val="0"/>
              </a:spcBef>
              <a:spcAft>
                <a:spcPts val="600"/>
              </a:spcAft>
              <a:buClr>
                <a:srgbClr val="298098"/>
              </a:buClr>
              <a:buSzTx/>
              <a:buFont typeface="Wingdings" panose="05000000000000000000" pitchFamily="2" charset="2"/>
              <a:buChar char="§"/>
              <a:tabLst/>
              <a:defRPr/>
            </a:pPr>
            <a:r>
              <a:rPr kumimoji="0" lang="en-US" sz="1100" b="1" i="0" u="none" strike="noStrike" kern="1200" cap="none" spc="0" normalizeH="0" baseline="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Hybrid-Operate Businesses</a:t>
            </a:r>
          </a:p>
          <a:p>
            <a:pPr marL="171450" marR="0" lvl="0" indent="-171450" algn="l" defTabSz="914400" rtl="0" eaLnBrk="1" fontAlgn="auto" latinLnBrk="0" hangingPunct="1">
              <a:lnSpc>
                <a:spcPct val="150000"/>
              </a:lnSpc>
              <a:spcBef>
                <a:spcPts val="0"/>
              </a:spcBef>
              <a:spcAft>
                <a:spcPts val="600"/>
              </a:spcAft>
              <a:buClr>
                <a:srgbClr val="298098"/>
              </a:buClr>
              <a:buSzTx/>
              <a:buFont typeface="Wingdings" panose="05000000000000000000" pitchFamily="2" charset="2"/>
              <a:buChar char="§"/>
              <a:tabLst/>
              <a:defRPr/>
            </a:pPr>
            <a:r>
              <a:rPr kumimoji="0" lang="en-US" sz="1100" b="1" i="0" u="none" strike="noStrike" kern="1200" cap="none" spc="0" normalizeH="0" baseline="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Talent &amp; Workforce of the Future</a:t>
            </a:r>
          </a:p>
        </p:txBody>
      </p:sp>
      <p:sp>
        <p:nvSpPr>
          <p:cNvPr id="78" name="Textfeld 313">
            <a:extLst>
              <a:ext uri="{FF2B5EF4-FFF2-40B4-BE49-F238E27FC236}">
                <a16:creationId xmlns:a16="http://schemas.microsoft.com/office/drawing/2014/main" id="{5E2B918D-8A34-4339-8AAD-B36973D46942}"/>
              </a:ext>
            </a:extLst>
          </p:cNvPr>
          <p:cNvSpPr txBox="1"/>
          <p:nvPr/>
        </p:nvSpPr>
        <p:spPr bwMode="gray">
          <a:xfrm>
            <a:off x="625089" y="2563236"/>
            <a:ext cx="2457014" cy="293559"/>
          </a:xfrm>
          <a:prstGeom prst="rect">
            <a:avLst/>
          </a:prstGeom>
          <a:noFill/>
        </p:spPr>
        <p:txBody>
          <a:bodyPr wrap="square" lIns="0" tIns="0" rIns="0" bIns="0" rtlCol="0" anchor="t" anchorCtr="0">
            <a:noAutofit/>
          </a:bodyPr>
          <a:lstStyle>
            <a:defPPr>
              <a:defRPr lang="de-DE"/>
            </a:defPPr>
            <a:lvl1pPr lvl="0" algn="ctr">
              <a:spcAft>
                <a:spcPts val="600"/>
              </a:spcAft>
              <a:defRPr sz="1200">
                <a:solidFill>
                  <a:prstClr val="black"/>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4BACC6"/>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Gaining a competitive advantage…</a:t>
            </a:r>
          </a:p>
        </p:txBody>
      </p:sp>
      <p:pic>
        <p:nvPicPr>
          <p:cNvPr id="5" name="Picture 4" descr="A picture containing device&#10;&#10;Description automatically generated">
            <a:extLst>
              <a:ext uri="{FF2B5EF4-FFF2-40B4-BE49-F238E27FC236}">
                <a16:creationId xmlns:a16="http://schemas.microsoft.com/office/drawing/2014/main" id="{90A40645-642F-4119-A45B-0D649BC4D19B}"/>
              </a:ext>
            </a:extLst>
          </p:cNvPr>
          <p:cNvPicPr>
            <a:picLocks noChangeAspect="1"/>
          </p:cNvPicPr>
          <p:nvPr/>
        </p:nvPicPr>
        <p:blipFill>
          <a:blip r:embed="rId13"/>
          <a:stretch>
            <a:fillRect/>
          </a:stretch>
        </p:blipFill>
        <p:spPr>
          <a:xfrm>
            <a:off x="9675216" y="2099823"/>
            <a:ext cx="1430926" cy="1339004"/>
          </a:xfrm>
          <a:prstGeom prst="rect">
            <a:avLst/>
          </a:prstGeom>
        </p:spPr>
      </p:pic>
      <p:pic>
        <p:nvPicPr>
          <p:cNvPr id="50" name="Picture 49">
            <a:extLst>
              <a:ext uri="{FF2B5EF4-FFF2-40B4-BE49-F238E27FC236}">
                <a16:creationId xmlns:a16="http://schemas.microsoft.com/office/drawing/2014/main" id="{7307822B-2930-484E-AA2A-DF2339C7D90E}"/>
              </a:ext>
            </a:extLst>
          </p:cNvPr>
          <p:cNvPicPr>
            <a:picLocks noChangeAspect="1"/>
          </p:cNvPicPr>
          <p:nvPr/>
        </p:nvPicPr>
        <p:blipFill>
          <a:blip r:embed="rId14">
            <a:alphaModFix amt="15000"/>
          </a:blip>
          <a:stretch>
            <a:fillRect/>
          </a:stretch>
        </p:blipFill>
        <p:spPr>
          <a:xfrm>
            <a:off x="3557388" y="2563236"/>
            <a:ext cx="5055380" cy="2292607"/>
          </a:xfrm>
          <a:prstGeom prst="rect">
            <a:avLst/>
          </a:prstGeom>
        </p:spPr>
      </p:pic>
      <p:sp>
        <p:nvSpPr>
          <p:cNvPr id="56" name="Rectangle 55">
            <a:extLst>
              <a:ext uri="{FF2B5EF4-FFF2-40B4-BE49-F238E27FC236}">
                <a16:creationId xmlns:a16="http://schemas.microsoft.com/office/drawing/2014/main" id="{1CD15A99-B5EA-44BA-ABFC-C19142EE0259}"/>
              </a:ext>
            </a:extLst>
          </p:cNvPr>
          <p:cNvSpPr/>
          <p:nvPr/>
        </p:nvSpPr>
        <p:spPr bwMode="gray">
          <a:xfrm>
            <a:off x="6847304" y="1826986"/>
            <a:ext cx="1463040" cy="3026096"/>
          </a:xfrm>
          <a:prstGeom prst="rect">
            <a:avLst/>
          </a:prstGeom>
          <a:gradFill>
            <a:gsLst>
              <a:gs pos="0">
                <a:schemeClr val="bg1">
                  <a:alpha val="49000"/>
                </a:schemeClr>
              </a:gs>
              <a:gs pos="39000">
                <a:schemeClr val="accent5">
                  <a:lumMod val="40000"/>
                  <a:lumOff val="60000"/>
                  <a:alpha val="5000"/>
                </a:schemeClr>
              </a:gs>
              <a:gs pos="82000">
                <a:srgbClr val="0098A9">
                  <a:alpha val="10000"/>
                </a:srgbClr>
              </a:gs>
              <a:gs pos="100000">
                <a:srgbClr val="0098A9">
                  <a:alpha val="4000"/>
                </a:srgbClr>
              </a:gs>
            </a:gsLst>
            <a:lin ang="5400000" scaled="1"/>
          </a:gra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D38AC7D-89CA-41DD-B885-FB878E05A2C1}"/>
              </a:ext>
            </a:extLst>
          </p:cNvPr>
          <p:cNvSpPr/>
          <p:nvPr/>
        </p:nvSpPr>
        <p:spPr bwMode="gray">
          <a:xfrm>
            <a:off x="5385103" y="1826986"/>
            <a:ext cx="1463040" cy="3026096"/>
          </a:xfrm>
          <a:prstGeom prst="rect">
            <a:avLst/>
          </a:prstGeom>
          <a:gradFill>
            <a:gsLst>
              <a:gs pos="0">
                <a:schemeClr val="bg1">
                  <a:alpha val="25000"/>
                </a:schemeClr>
              </a:gs>
              <a:gs pos="41000">
                <a:schemeClr val="accent1">
                  <a:lumMod val="45000"/>
                  <a:lumOff val="55000"/>
                  <a:alpha val="17000"/>
                </a:schemeClr>
              </a:gs>
              <a:gs pos="82000">
                <a:srgbClr val="86BC25">
                  <a:alpha val="20000"/>
                </a:srgbClr>
              </a:gs>
              <a:gs pos="100000">
                <a:srgbClr val="86BC25">
                  <a:alpha val="10000"/>
                </a:srgbClr>
              </a:gs>
            </a:gsLst>
            <a:lin ang="5400000" scaled="1"/>
          </a:gra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D41F6B0-D93C-4354-B550-1F8CCF0E9AB4}"/>
              </a:ext>
            </a:extLst>
          </p:cNvPr>
          <p:cNvSpPr/>
          <p:nvPr/>
        </p:nvSpPr>
        <p:spPr bwMode="gray">
          <a:xfrm>
            <a:off x="3917756" y="1826986"/>
            <a:ext cx="1463040" cy="3026096"/>
          </a:xfrm>
          <a:prstGeom prst="rect">
            <a:avLst/>
          </a:prstGeom>
          <a:gradFill>
            <a:gsLst>
              <a:gs pos="0">
                <a:schemeClr val="bg1">
                  <a:alpha val="29000"/>
                </a:schemeClr>
              </a:gs>
              <a:gs pos="38000">
                <a:schemeClr val="bg1">
                  <a:lumMod val="75000"/>
                  <a:alpha val="12000"/>
                </a:schemeClr>
              </a:gs>
              <a:gs pos="82000">
                <a:schemeClr val="bg1">
                  <a:lumMod val="50000"/>
                  <a:alpha val="20000"/>
                </a:schemeClr>
              </a:gs>
              <a:gs pos="100000">
                <a:srgbClr val="53565B">
                  <a:alpha val="10000"/>
                </a:srgbClr>
              </a:gs>
            </a:gsLst>
            <a:lin ang="5400000" scaled="1"/>
          </a:gra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1963B4B1-549E-4C90-A010-F6C0E908361D}"/>
              </a:ext>
            </a:extLst>
          </p:cNvPr>
          <p:cNvSpPr txBox="1"/>
          <p:nvPr/>
        </p:nvSpPr>
        <p:spPr>
          <a:xfrm rot="19930178">
            <a:off x="6555237" y="2990003"/>
            <a:ext cx="2036520" cy="276999"/>
          </a:xfrm>
          <a:prstGeom prst="rect">
            <a:avLst/>
          </a:prstGeom>
          <a:noFill/>
        </p:spPr>
        <p:txBody>
          <a:bodyPr wrap="square" rtlCol="0">
            <a:prstTxWarp prst="textArchDown">
              <a:avLst>
                <a:gd name="adj" fmla="val 3199527"/>
              </a:avLst>
            </a:prstTxWarp>
            <a:spAutoFit/>
            <a:scene3d>
              <a:camera prst="orthographicFront"/>
              <a:lightRig rig="threePt" dir="t">
                <a:rot lat="0" lon="0" rev="1200000"/>
              </a:lightRig>
            </a:scene3d>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Growth in Business Value </a:t>
            </a:r>
          </a:p>
        </p:txBody>
      </p:sp>
      <p:graphicFrame>
        <p:nvGraphicFramePr>
          <p:cNvPr id="12" name="Chart 11">
            <a:extLst>
              <a:ext uri="{FF2B5EF4-FFF2-40B4-BE49-F238E27FC236}">
                <a16:creationId xmlns:a16="http://schemas.microsoft.com/office/drawing/2014/main" id="{0A65BE3A-2953-4960-8A09-2EA875B72092}"/>
              </a:ext>
            </a:extLst>
          </p:cNvPr>
          <p:cNvGraphicFramePr/>
          <p:nvPr/>
        </p:nvGraphicFramePr>
        <p:xfrm>
          <a:off x="3778027" y="1804734"/>
          <a:ext cx="4671958" cy="3571676"/>
        </p:xfrm>
        <a:graphic>
          <a:graphicData uri="http://schemas.openxmlformats.org/drawingml/2006/chart">
            <c:chart xmlns:c="http://schemas.openxmlformats.org/drawingml/2006/chart" xmlns:r="http://schemas.openxmlformats.org/officeDocument/2006/relationships" r:id="rId15"/>
          </a:graphicData>
        </a:graphic>
      </p:graphicFrame>
      <p:sp>
        <p:nvSpPr>
          <p:cNvPr id="26" name="TextBox 25">
            <a:extLst>
              <a:ext uri="{FF2B5EF4-FFF2-40B4-BE49-F238E27FC236}">
                <a16:creationId xmlns:a16="http://schemas.microsoft.com/office/drawing/2014/main" id="{C1253A31-2DC7-484A-93D2-8D5CB247F026}"/>
              </a:ext>
            </a:extLst>
          </p:cNvPr>
          <p:cNvSpPr txBox="1"/>
          <p:nvPr/>
        </p:nvSpPr>
        <p:spPr>
          <a:xfrm>
            <a:off x="4639595" y="3782201"/>
            <a:ext cx="44916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74%</a:t>
            </a:r>
          </a:p>
        </p:txBody>
      </p:sp>
      <p:sp>
        <p:nvSpPr>
          <p:cNvPr id="99" name="TextBox 98">
            <a:extLst>
              <a:ext uri="{FF2B5EF4-FFF2-40B4-BE49-F238E27FC236}">
                <a16:creationId xmlns:a16="http://schemas.microsoft.com/office/drawing/2014/main" id="{B8800A5B-6FA1-4633-BE83-9DC83D6A0E8D}"/>
              </a:ext>
            </a:extLst>
          </p:cNvPr>
          <p:cNvSpPr txBox="1"/>
          <p:nvPr/>
        </p:nvSpPr>
        <p:spPr>
          <a:xfrm>
            <a:off x="6105044" y="4292556"/>
            <a:ext cx="44916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26%</a:t>
            </a:r>
          </a:p>
        </p:txBody>
      </p:sp>
      <p:sp>
        <p:nvSpPr>
          <p:cNvPr id="114" name="Rectangle 113">
            <a:extLst>
              <a:ext uri="{FF2B5EF4-FFF2-40B4-BE49-F238E27FC236}">
                <a16:creationId xmlns:a16="http://schemas.microsoft.com/office/drawing/2014/main" id="{37E57B5E-2775-499A-9E78-0C7715AC6826}"/>
              </a:ext>
            </a:extLst>
          </p:cNvPr>
          <p:cNvSpPr/>
          <p:nvPr/>
        </p:nvSpPr>
        <p:spPr>
          <a:xfrm>
            <a:off x="6574505" y="3835261"/>
            <a:ext cx="99899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68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5% increase</a:t>
            </a:r>
          </a:p>
        </p:txBody>
      </p:sp>
      <p:cxnSp>
        <p:nvCxnSpPr>
          <p:cNvPr id="110" name="Straight Connector 109">
            <a:extLst>
              <a:ext uri="{FF2B5EF4-FFF2-40B4-BE49-F238E27FC236}">
                <a16:creationId xmlns:a16="http://schemas.microsoft.com/office/drawing/2014/main" id="{9DD72811-B1D4-4070-88AE-19CE893862E8}"/>
              </a:ext>
            </a:extLst>
          </p:cNvPr>
          <p:cNvCxnSpPr>
            <a:cxnSpLocks/>
          </p:cNvCxnSpPr>
          <p:nvPr/>
        </p:nvCxnSpPr>
        <p:spPr>
          <a:xfrm flipV="1">
            <a:off x="6576064" y="3756074"/>
            <a:ext cx="0" cy="385554"/>
          </a:xfrm>
          <a:prstGeom prst="line">
            <a:avLst/>
          </a:prstGeom>
          <a:ln w="12700">
            <a:solidFill>
              <a:srgbClr val="00768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122A7D2-EACA-44E5-B66D-D92FEE8EA84A}"/>
              </a:ext>
            </a:extLst>
          </p:cNvPr>
          <p:cNvSpPr/>
          <p:nvPr/>
        </p:nvSpPr>
        <p:spPr>
          <a:xfrm>
            <a:off x="4897330" y="2725990"/>
            <a:ext cx="93647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68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5% decline</a:t>
            </a:r>
          </a:p>
        </p:txBody>
      </p:sp>
      <p:cxnSp>
        <p:nvCxnSpPr>
          <p:cNvPr id="65" name="Straight Connector 64">
            <a:extLst>
              <a:ext uri="{FF2B5EF4-FFF2-40B4-BE49-F238E27FC236}">
                <a16:creationId xmlns:a16="http://schemas.microsoft.com/office/drawing/2014/main" id="{F0C52F77-3A42-4DFD-9FBB-41224B95C7B1}"/>
              </a:ext>
            </a:extLst>
          </p:cNvPr>
          <p:cNvCxnSpPr>
            <a:cxnSpLocks/>
          </p:cNvCxnSpPr>
          <p:nvPr/>
        </p:nvCxnSpPr>
        <p:spPr>
          <a:xfrm flipH="1">
            <a:off x="4862617" y="2711354"/>
            <a:ext cx="1559" cy="365760"/>
          </a:xfrm>
          <a:prstGeom prst="line">
            <a:avLst/>
          </a:prstGeom>
          <a:ln w="12700">
            <a:solidFill>
              <a:srgbClr val="00768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8E95138-F07C-4DF5-9807-E64820B5461D}"/>
              </a:ext>
            </a:extLst>
          </p:cNvPr>
          <p:cNvSpPr txBox="1"/>
          <p:nvPr/>
        </p:nvSpPr>
        <p:spPr>
          <a:xfrm>
            <a:off x="7566799" y="4581033"/>
            <a:ext cx="44916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&lt;1%</a:t>
            </a:r>
          </a:p>
        </p:txBody>
      </p:sp>
      <p:cxnSp>
        <p:nvCxnSpPr>
          <p:cNvPr id="115" name="Straight Connector 114">
            <a:extLst>
              <a:ext uri="{FF2B5EF4-FFF2-40B4-BE49-F238E27FC236}">
                <a16:creationId xmlns:a16="http://schemas.microsoft.com/office/drawing/2014/main" id="{445EB414-22EE-43AE-821D-1E004F860A33}"/>
              </a:ext>
            </a:extLst>
          </p:cNvPr>
          <p:cNvCxnSpPr>
            <a:cxnSpLocks/>
          </p:cNvCxnSpPr>
          <p:nvPr/>
        </p:nvCxnSpPr>
        <p:spPr>
          <a:xfrm flipV="1">
            <a:off x="7366008" y="4430423"/>
            <a:ext cx="425372" cy="1"/>
          </a:xfrm>
          <a:prstGeom prst="line">
            <a:avLst/>
          </a:prstGeom>
          <a:ln w="12700">
            <a:solidFill>
              <a:srgbClr val="00768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27AD971-72FF-43D9-B3F7-4E0741345A02}"/>
              </a:ext>
            </a:extLst>
          </p:cNvPr>
          <p:cNvSpPr txBox="1"/>
          <p:nvPr/>
        </p:nvSpPr>
        <p:spPr>
          <a:xfrm>
            <a:off x="5307535" y="2310151"/>
            <a:ext cx="172675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(Year-Over-Year comparison)</a:t>
            </a:r>
          </a:p>
        </p:txBody>
      </p:sp>
      <p:sp>
        <p:nvSpPr>
          <p:cNvPr id="59" name="Source">
            <a:extLst>
              <a:ext uri="{FF2B5EF4-FFF2-40B4-BE49-F238E27FC236}">
                <a16:creationId xmlns:a16="http://schemas.microsoft.com/office/drawing/2014/main" id="{743A5B3B-10D4-4416-AFBB-5AB95A8EC81C}"/>
              </a:ext>
            </a:extLst>
          </p:cNvPr>
          <p:cNvSpPr txBox="1"/>
          <p:nvPr/>
        </p:nvSpPr>
        <p:spPr>
          <a:xfrm>
            <a:off x="8161896" y="6433445"/>
            <a:ext cx="3619894" cy="189472"/>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Calibri" panose="020F0502020204030204"/>
                <a:ea typeface="+mn-ea"/>
                <a:cs typeface="+mn-cs"/>
              </a:rPr>
              <a:t>Source:  State of AI in the Enterprise, 3</a:t>
            </a:r>
            <a:r>
              <a:rPr kumimoji="0" lang="en-US" sz="900" b="0" i="0" u="none" strike="noStrike" kern="1200" cap="none" spc="0" normalizeH="0" baseline="30000" noProof="0" dirty="0">
                <a:ln>
                  <a:noFill/>
                </a:ln>
                <a:effectLst/>
                <a:uLnTx/>
                <a:uFillTx/>
                <a:latin typeface="Calibri"/>
                <a:ea typeface="+mn-ea"/>
                <a:cs typeface="+mn-cs"/>
              </a:rPr>
              <a:t>rd</a:t>
            </a:r>
            <a:r>
              <a:rPr kumimoji="0" lang="en-US" sz="900" b="0" i="0" u="none" strike="noStrike" kern="1200" cap="none" spc="0" normalizeH="0" baseline="0" noProof="0" dirty="0">
                <a:ln>
                  <a:noFill/>
                </a:ln>
                <a:effectLst/>
                <a:uLnTx/>
                <a:uFillTx/>
                <a:latin typeface="Calibri"/>
                <a:ea typeface="+mn-ea"/>
                <a:cs typeface="+mn-cs"/>
              </a:rPr>
              <a:t> Edition survey and 2021 Tech Trends</a:t>
            </a:r>
          </a:p>
        </p:txBody>
      </p:sp>
      <p:sp>
        <p:nvSpPr>
          <p:cNvPr id="61" name="Rectangle 60">
            <a:extLst>
              <a:ext uri="{FF2B5EF4-FFF2-40B4-BE49-F238E27FC236}">
                <a16:creationId xmlns:a16="http://schemas.microsoft.com/office/drawing/2014/main" id="{54FF3FDC-4EE6-4A1B-9D28-931BAD473B20}"/>
              </a:ext>
            </a:extLst>
          </p:cNvPr>
          <p:cNvSpPr/>
          <p:nvPr/>
        </p:nvSpPr>
        <p:spPr>
          <a:xfrm>
            <a:off x="4322225" y="5850913"/>
            <a:ext cx="4057521" cy="261610"/>
          </a:xfrm>
          <a:prstGeom prst="rect">
            <a:avLst/>
          </a:prstGeom>
        </p:spPr>
        <p:txBody>
          <a:bodyPr wrap="none">
            <a:spAutoFit/>
          </a:bodyPr>
          <a:lstStyle/>
          <a:p>
            <a:pPr marL="171450" lvl="0" indent="-171450" defTabSz="914378">
              <a:spcBef>
                <a:spcPts val="450"/>
              </a:spcBef>
              <a:buClr>
                <a:prstClr val="white"/>
              </a:buClr>
              <a:buSzPct val="130000"/>
              <a:buFont typeface="Wingdings" pitchFamily="2" charset="2"/>
              <a:buChar char="§"/>
              <a:defRPr/>
            </a:pPr>
            <a:r>
              <a:rPr lang="en-US" sz="1100" dirty="0">
                <a:solidFill>
                  <a:prstClr val="white"/>
                </a:solidFill>
                <a:latin typeface="Open Sans" panose="020B0606030504020204" pitchFamily="34" charset="0"/>
                <a:ea typeface="Open Sans" panose="020B0606030504020204" pitchFamily="34" charset="0"/>
                <a:cs typeface="Open Sans" panose="020B0606030504020204" pitchFamily="34" charset="0"/>
              </a:rPr>
              <a:t>Data and infrastructure tuned for machine consumption</a:t>
            </a:r>
          </a:p>
        </p:txBody>
      </p:sp>
    </p:spTree>
    <p:extLst>
      <p:ext uri="{BB962C8B-B14F-4D97-AF65-F5344CB8AC3E}">
        <p14:creationId xmlns:p14="http://schemas.microsoft.com/office/powerpoint/2010/main" val="251464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AD87A00-4010-D14C-B829-21F108A104AE}"/>
              </a:ext>
            </a:extLst>
          </p:cNvPr>
          <p:cNvSpPr>
            <a:spLocks noGrp="1"/>
          </p:cNvSpPr>
          <p:nvPr>
            <p:ph type="body" sz="quarter" idx="10"/>
          </p:nvPr>
        </p:nvSpPr>
        <p:spPr/>
        <p:txBody>
          <a:bodyPr/>
          <a:lstStyle/>
          <a:p>
            <a:r>
              <a:rPr lang="en-US"/>
              <a:t>Key Takeaways</a:t>
            </a:r>
          </a:p>
        </p:txBody>
      </p:sp>
      <p:sp>
        <p:nvSpPr>
          <p:cNvPr id="13" name="Text Placeholder 12">
            <a:extLst>
              <a:ext uri="{FF2B5EF4-FFF2-40B4-BE49-F238E27FC236}">
                <a16:creationId xmlns:a16="http://schemas.microsoft.com/office/drawing/2014/main" id="{A38CAA64-3A56-8A48-A770-157E2935F3E1}"/>
              </a:ext>
            </a:extLst>
          </p:cNvPr>
          <p:cNvSpPr>
            <a:spLocks noGrp="1"/>
          </p:cNvSpPr>
          <p:nvPr>
            <p:ph type="body" sz="quarter" idx="11"/>
          </p:nvPr>
        </p:nvSpPr>
        <p:spPr>
          <a:xfrm>
            <a:off x="331916" y="781059"/>
            <a:ext cx="11201400" cy="215444"/>
          </a:xfrm>
        </p:spPr>
        <p:txBody>
          <a:bodyPr/>
          <a:lstStyle/>
          <a:p>
            <a:r>
              <a:rPr lang="en-US">
                <a:solidFill>
                  <a:schemeClr val="tx1"/>
                </a:solidFill>
              </a:rPr>
              <a:t>We are translating insights into performance across industries with our deep domain and technical expertise</a:t>
            </a:r>
          </a:p>
        </p:txBody>
      </p:sp>
      <p:sp>
        <p:nvSpPr>
          <p:cNvPr id="16" name="Rectangle 15">
            <a:extLst>
              <a:ext uri="{FF2B5EF4-FFF2-40B4-BE49-F238E27FC236}">
                <a16:creationId xmlns:a16="http://schemas.microsoft.com/office/drawing/2014/main" id="{E5A712AC-A70C-6F4A-9427-8139953E321E}"/>
              </a:ext>
            </a:extLst>
          </p:cNvPr>
          <p:cNvSpPr/>
          <p:nvPr/>
        </p:nvSpPr>
        <p:spPr>
          <a:xfrm>
            <a:off x="6060058" y="1167045"/>
            <a:ext cx="5318095" cy="4893647"/>
          </a:xfrm>
          <a:prstGeom prst="rect">
            <a:avLst/>
          </a:prstGeom>
        </p:spPr>
        <p:txBody>
          <a:bodyPr wrap="square" tIns="182880" rIns="91440">
            <a:spAutoFit/>
          </a:bodyPr>
          <a:lstStyle/>
          <a:p>
            <a:pPr marL="0" marR="0" lvl="0" indent="0" algn="l" defTabSz="914400" rtl="0" eaLnBrk="1" fontAlgn="auto" latinLnBrk="0" hangingPunct="1">
              <a:lnSpc>
                <a:spcPct val="100000"/>
              </a:lnSpc>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Reimagining Professional Services</a:t>
            </a:r>
          </a:p>
          <a:p>
            <a:pPr marL="0" marR="0" lvl="0" indent="0" algn="l" defTabSz="914400" rtl="0" eaLnBrk="1" fontAlgn="auto" latinLnBrk="0" hangingPunct="1">
              <a:lnSpc>
                <a:spcPct val="100000"/>
              </a:lnSpc>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Building on our world-class consultancy foundation, we are reimagining how we sell</a:t>
            </a:r>
            <a:r>
              <a:rPr lang="en-US" sz="1100">
                <a:solidFill>
                  <a:prstClr val="black"/>
                </a:solidFill>
                <a:latin typeface="Open Sans"/>
              </a:rPr>
              <a:t> and deliver</a:t>
            </a:r>
            <a:r>
              <a:rPr kumimoji="0" lang="en-US" sz="1100" b="0" i="0" u="none" strike="noStrike" kern="1200" cap="none" spc="0" normalizeH="0" baseline="0" noProof="0">
                <a:ln>
                  <a:noFill/>
                </a:ln>
                <a:solidFill>
                  <a:prstClr val="black"/>
                </a:solidFill>
                <a:effectLst/>
                <a:uLnTx/>
                <a:uFillTx/>
                <a:latin typeface="Open Sans"/>
                <a:ea typeface="+mn-ea"/>
                <a:cs typeface="+mn-cs"/>
              </a:rPr>
              <a:t> professional services</a:t>
            </a:r>
          </a:p>
          <a:p>
            <a:pPr marL="0" marR="0" lvl="0" indent="0" algn="l" defTabSz="914400" rtl="0" eaLnBrk="1" fontAlgn="auto" latinLnBrk="0" hangingPunct="1">
              <a:lnSpc>
                <a:spcPct val="100000"/>
              </a:lnSpc>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914400" rtl="0" eaLnBrk="1" fontAlgn="auto" latinLnBrk="0" hangingPunct="1">
              <a:lnSpc>
                <a:spcPct val="100000"/>
              </a:lnSpc>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914400" rtl="0" eaLnBrk="1" fontAlgn="auto" latinLnBrk="0" hangingPunct="1">
              <a:lnSpc>
                <a:spcPct val="100000"/>
              </a:lnSpc>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Strategy-Led, Trustworthy &amp; Sustainable Solutions</a:t>
            </a:r>
          </a:p>
          <a:p>
            <a:pPr marL="0" marR="0" lvl="0" indent="0" algn="l" defTabSz="914400" rtl="0" eaLnBrk="1" fontAlgn="auto" latinLnBrk="0" hangingPunct="1">
              <a:lnSpc>
                <a:spcPct val="100000"/>
              </a:lnSpc>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We deliver sustainable outcomes using a strategy and insights-led, human-centered approach backed by our Trustworthy AI</a:t>
            </a:r>
            <a:r>
              <a:rPr kumimoji="0" lang="en-US" sz="1100" b="0" i="0" u="none" strike="noStrike" kern="1200" cap="none" spc="0" normalizeH="0" baseline="30000" noProof="0">
                <a:ln>
                  <a:noFill/>
                </a:ln>
                <a:solidFill>
                  <a:prstClr val="black"/>
                </a:solidFill>
                <a:effectLst/>
                <a:uLnTx/>
                <a:uFillTx/>
                <a:latin typeface="Open Sans"/>
                <a:ea typeface="+mn-ea"/>
                <a:cs typeface="+mn-cs"/>
              </a:rPr>
              <a:t>TM</a:t>
            </a:r>
            <a:r>
              <a:rPr kumimoji="0" lang="en-US" sz="1100" b="0" i="0" u="none" strike="noStrike" kern="1200" cap="none" spc="0" normalizeH="0" baseline="0" noProof="0">
                <a:ln>
                  <a:noFill/>
                </a:ln>
                <a:solidFill>
                  <a:prstClr val="black"/>
                </a:solidFill>
                <a:effectLst/>
                <a:uLnTx/>
                <a:uFillTx/>
                <a:latin typeface="Open Sans"/>
                <a:ea typeface="+mn-ea"/>
                <a:cs typeface="+mn-cs"/>
              </a:rPr>
              <a:t> framework and change management capabilities</a:t>
            </a:r>
          </a:p>
          <a:p>
            <a:pPr marL="0" marR="0" lvl="0" indent="0" algn="l" defTabSz="914400" rtl="0" eaLnBrk="1" fontAlgn="auto" latinLnBrk="0" hangingPunct="1">
              <a:lnSpc>
                <a:spcPct val="100000"/>
              </a:lnSpc>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914400" rtl="0" eaLnBrk="1" fontAlgn="auto" latinLnBrk="0" hangingPunct="1">
              <a:lnSpc>
                <a:spcPct val="100000"/>
              </a:lnSpc>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914400" rtl="0" eaLnBrk="1" fontAlgn="auto" latinLnBrk="0" hangingPunct="1">
              <a:lnSpc>
                <a:spcPct val="100000"/>
              </a:lnSpc>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Rapidly Scaling AI Capabilities</a:t>
            </a:r>
          </a:p>
          <a:p>
            <a:pPr marL="0" marR="0" lvl="0" indent="0" algn="l" defTabSz="914400" rtl="0" eaLnBrk="1" fontAlgn="auto" latinLnBrk="0" hangingPunct="1">
              <a:lnSpc>
                <a:spcPct val="100000"/>
              </a:lnSpc>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We are rapidly scaling our end-to-end AI capabilities globally, enabling us to fuel our growth across the Advise-Implement-Operate (AIO) spectrum</a:t>
            </a:r>
          </a:p>
          <a:p>
            <a:pPr marL="0" marR="0" lvl="0" indent="0" algn="l" defTabSz="914400" rtl="0" eaLnBrk="1" fontAlgn="auto" latinLnBrk="0" hangingPunct="1">
              <a:lnSpc>
                <a:spcPct val="100000"/>
              </a:lnSpc>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914400" rtl="0" eaLnBrk="1" fontAlgn="auto" latinLnBrk="0" hangingPunct="1">
              <a:lnSpc>
                <a:spcPct val="100000"/>
              </a:lnSpc>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914400" rtl="0" eaLnBrk="1" fontAlgn="auto" latinLnBrk="0" hangingPunct="1">
              <a:lnSpc>
                <a:spcPct val="100000"/>
              </a:lnSpc>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Building New AI-Hybrid Operate Businesses</a:t>
            </a:r>
          </a:p>
          <a:p>
            <a:pPr marL="0" marR="0" lvl="0" indent="0" algn="l" defTabSz="914400" rtl="0" eaLnBrk="1" fontAlgn="auto" latinLnBrk="0" hangingPunct="1">
              <a:lnSpc>
                <a:spcPct val="100000"/>
              </a:lnSpc>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We are harnessing</a:t>
            </a:r>
            <a:r>
              <a:rPr lang="en-US" sz="1100">
                <a:solidFill>
                  <a:prstClr val="black"/>
                </a:solidFill>
                <a:latin typeface="Open Sans"/>
              </a:rPr>
              <a:t> our ecosystem partners to </a:t>
            </a:r>
            <a:r>
              <a:rPr kumimoji="0" lang="en-US" sz="1100" b="0" i="0" u="none" strike="noStrike" kern="1200" cap="none" spc="0" normalizeH="0" baseline="0" noProof="0">
                <a:ln>
                  <a:noFill/>
                </a:ln>
                <a:solidFill>
                  <a:prstClr val="black"/>
                </a:solidFill>
                <a:effectLst/>
                <a:uLnTx/>
                <a:uFillTx/>
                <a:latin typeface="Open Sans"/>
                <a:ea typeface="+mn-ea"/>
                <a:cs typeface="+mn-cs"/>
              </a:rPr>
              <a:t>scale new, fast-growing domain and industry-specific AI hybrid-operate businesses</a:t>
            </a:r>
          </a:p>
          <a:p>
            <a:pPr marL="0" marR="0" lvl="0" indent="0" algn="l" defTabSz="914400" rtl="0" eaLnBrk="1" fontAlgn="auto" latinLnBrk="0" hangingPunct="1">
              <a:lnSpc>
                <a:spcPct val="100000"/>
              </a:lnSpc>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914400" rtl="0" eaLnBrk="1" fontAlgn="auto" latinLnBrk="0" hangingPunct="1">
              <a:lnSpc>
                <a:spcPct val="100000"/>
              </a:lnSpc>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914400" rtl="0" eaLnBrk="1" fontAlgn="auto" latinLnBrk="0" hangingPunct="1">
              <a:lnSpc>
                <a:spcPct val="100000"/>
              </a:lnSpc>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Tailored Sales &amp; Delivery Models</a:t>
            </a:r>
          </a:p>
          <a:p>
            <a:pPr lvl="0">
              <a:defRPr/>
            </a:pPr>
            <a:r>
              <a:rPr kumimoji="0" lang="en-US" sz="1100" b="0" i="0" u="none" strike="noStrike" kern="1200" cap="none" spc="0" normalizeH="0" baseline="0" noProof="0">
                <a:ln>
                  <a:noFill/>
                </a:ln>
                <a:solidFill>
                  <a:prstClr val="black"/>
                </a:solidFill>
                <a:effectLst/>
                <a:uLnTx/>
                <a:uFillTx/>
                <a:latin typeface="Open Sans"/>
                <a:ea typeface="+mn-ea"/>
                <a:cs typeface="+mn-cs"/>
              </a:rPr>
              <a:t>We are </a:t>
            </a:r>
            <a:r>
              <a:rPr lang="en-US" sz="1100">
                <a:solidFill>
                  <a:prstClr val="black"/>
                </a:solidFill>
                <a:latin typeface="Open Sans"/>
              </a:rPr>
              <a:t>innovating our sales strategy, execution, and pricing to provide a </a:t>
            </a:r>
            <a:r>
              <a:rPr kumimoji="0" lang="en-US" sz="1100" b="0" i="0" u="none" strike="noStrike" kern="1200" cap="none" spc="0" normalizeH="0" baseline="0" noProof="0">
                <a:ln>
                  <a:noFill/>
                </a:ln>
                <a:solidFill>
                  <a:prstClr val="black"/>
                </a:solidFill>
                <a:effectLst/>
                <a:uLnTx/>
                <a:uFillTx/>
                <a:latin typeface="Open Sans"/>
                <a:ea typeface="+mn-ea"/>
                <a:cs typeface="+mn-cs"/>
              </a:rPr>
              <a:t>leading customer experience for our clients</a:t>
            </a:r>
            <a:endParaRPr kumimoji="0" lang="en-US" sz="1200" b="1" i="0" u="none" strike="noStrike" kern="1200" cap="none" spc="0" normalizeH="0" baseline="0" noProof="0">
              <a:ln>
                <a:noFill/>
              </a:ln>
              <a:solidFill>
                <a:prstClr val="black"/>
              </a:solidFill>
              <a:effectLst/>
              <a:uLnTx/>
              <a:uFillTx/>
              <a:latin typeface="Open Sans"/>
              <a:ea typeface="+mn-ea"/>
              <a:cs typeface="+mn-cs"/>
            </a:endParaRPr>
          </a:p>
        </p:txBody>
      </p:sp>
      <p:pic>
        <p:nvPicPr>
          <p:cNvPr id="10" name="Picture 9">
            <a:extLst>
              <a:ext uri="{FF2B5EF4-FFF2-40B4-BE49-F238E27FC236}">
                <a16:creationId xmlns:a16="http://schemas.microsoft.com/office/drawing/2014/main" id="{AB4A74D9-7081-7B4F-BD48-EA9D20E71DF0}"/>
              </a:ext>
            </a:extLst>
          </p:cNvPr>
          <p:cNvPicPr>
            <a:picLocks noChangeAspect="1"/>
          </p:cNvPicPr>
          <p:nvPr/>
        </p:nvPicPr>
        <p:blipFill>
          <a:blip r:embed="rId3"/>
          <a:stretch>
            <a:fillRect/>
          </a:stretch>
        </p:blipFill>
        <p:spPr>
          <a:xfrm>
            <a:off x="331594" y="1073935"/>
            <a:ext cx="5662756" cy="5305646"/>
          </a:xfrm>
          <a:prstGeom prst="rect">
            <a:avLst/>
          </a:prstGeom>
        </p:spPr>
      </p:pic>
    </p:spTree>
    <p:extLst>
      <p:ext uri="{BB962C8B-B14F-4D97-AF65-F5344CB8AC3E}">
        <p14:creationId xmlns:p14="http://schemas.microsoft.com/office/powerpoint/2010/main" val="427797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963F5B3-9152-446D-A2FB-94F7D54D81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32" name="think-cell Slide" r:id="rId4" imgW="475" imgH="476" progId="TCLayout.ActiveDocument.1">
                  <p:embed/>
                </p:oleObj>
              </mc:Choice>
              <mc:Fallback>
                <p:oleObj name="think-cell Slide" r:id="rId4" imgW="475" imgH="476" progId="TCLayout.ActiveDocument.1">
                  <p:embed/>
                  <p:pic>
                    <p:nvPicPr>
                      <p:cNvPr id="4" name="Object 3" hidden="1">
                        <a:extLst>
                          <a:ext uri="{FF2B5EF4-FFF2-40B4-BE49-F238E27FC236}">
                            <a16:creationId xmlns:a16="http://schemas.microsoft.com/office/drawing/2014/main" id="{1963F5B3-9152-446D-A2FB-94F7D54D81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F2696A0F-74E2-4746-8565-D6D444215814}"/>
              </a:ext>
            </a:extLst>
          </p:cNvPr>
          <p:cNvSpPr>
            <a:spLocks noGrp="1"/>
          </p:cNvSpPr>
          <p:nvPr>
            <p:ph type="body" sz="quarter" idx="10"/>
          </p:nvPr>
        </p:nvSpPr>
        <p:spPr>
          <a:xfrm>
            <a:off x="331594" y="329819"/>
            <a:ext cx="11202044" cy="369332"/>
          </a:xfrm>
        </p:spPr>
        <p:txBody>
          <a:bodyPr/>
          <a:lstStyle/>
          <a:p>
            <a:r>
              <a:rPr lang="en-US"/>
              <a:t>Reimagining Professional Services</a:t>
            </a:r>
          </a:p>
        </p:txBody>
      </p:sp>
      <p:sp>
        <p:nvSpPr>
          <p:cNvPr id="3" name="Text Placeholder 2">
            <a:extLst>
              <a:ext uri="{FF2B5EF4-FFF2-40B4-BE49-F238E27FC236}">
                <a16:creationId xmlns:a16="http://schemas.microsoft.com/office/drawing/2014/main" id="{2174FD9C-4F2E-4274-BBC9-88DFA515C60F}"/>
              </a:ext>
            </a:extLst>
          </p:cNvPr>
          <p:cNvSpPr>
            <a:spLocks noGrp="1"/>
          </p:cNvSpPr>
          <p:nvPr>
            <p:ph type="body" sz="quarter" idx="11"/>
          </p:nvPr>
        </p:nvSpPr>
        <p:spPr>
          <a:xfrm>
            <a:off x="331916" y="781059"/>
            <a:ext cx="11201400" cy="430887"/>
          </a:xfrm>
        </p:spPr>
        <p:txBody>
          <a:bodyPr/>
          <a:lstStyle/>
          <a:p>
            <a:r>
              <a:rPr lang="en-US" dirty="0"/>
              <a:t>Building on the foundation of our world-class consultancy and extensive depth and breadth across industries and domains – we are reimagining how we sell and deliver professional services</a:t>
            </a:r>
            <a:endParaRPr lang="en-US" baseline="30000" dirty="0">
              <a:highlight>
                <a:srgbClr val="FFFF00"/>
              </a:highlight>
            </a:endParaRPr>
          </a:p>
        </p:txBody>
      </p:sp>
      <p:sp>
        <p:nvSpPr>
          <p:cNvPr id="10" name="Shape 176">
            <a:extLst>
              <a:ext uri="{FF2B5EF4-FFF2-40B4-BE49-F238E27FC236}">
                <a16:creationId xmlns:a16="http://schemas.microsoft.com/office/drawing/2014/main" id="{9B1BF509-9D6B-42ED-9F59-39D327109D4E}"/>
              </a:ext>
            </a:extLst>
          </p:cNvPr>
          <p:cNvSpPr/>
          <p:nvPr/>
        </p:nvSpPr>
        <p:spPr>
          <a:xfrm>
            <a:off x="7734961" y="2080430"/>
            <a:ext cx="1750002" cy="731520"/>
          </a:xfrm>
          <a:prstGeom prst="rect">
            <a:avLst/>
          </a:prstGeom>
          <a:noFill/>
          <a:ln>
            <a:noFill/>
          </a:ln>
        </p:spPr>
        <p:txBody>
          <a:bodyPr lIns="0" tIns="0" rIns="0" bIns="0" anchor="ctr" anchorCtr="0">
            <a:noAutofit/>
          </a:bodyPr>
          <a:lstStyle/>
          <a:p>
            <a:pPr lvl="0">
              <a:spcAft>
                <a:spcPts val="1200"/>
              </a:spcAft>
              <a:buClr>
                <a:srgbClr val="FDD300"/>
              </a:buClr>
              <a:buSzPct val="25000"/>
              <a:defRPr/>
            </a:pPr>
            <a:r>
              <a:rPr kumimoji="0" lang="en-US" sz="2000" b="0" i="0" u="none" strike="noStrike" kern="1200" cap="none" spc="-75"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assets and offerings through the </a:t>
            </a:r>
            <a:r>
              <a:rPr kumimoji="0" lang="en-US" sz="2000" b="1" i="0" u="none" strike="noStrike" kern="1200" cap="none" spc="-75"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Deloitte.AI Marketplace</a:t>
            </a:r>
            <a:r>
              <a:rPr lang="en-US" sz="1600" b="1" spc="-75" baseline="30000" dirty="0">
                <a:solidFill>
                  <a:srgbClr val="4BACC6"/>
                </a:solidFill>
                <a:latin typeface="Open Sans" panose="020B0606030504020204" pitchFamily="34" charset="0"/>
                <a:ea typeface="Open Sans" panose="020B0606030504020204" pitchFamily="34" charset="0"/>
                <a:cs typeface="Open Sans" panose="020B0606030504020204" pitchFamily="34" charset="0"/>
                <a:sym typeface="Verdana"/>
              </a:rPr>
              <a:t>TM</a:t>
            </a:r>
            <a:endParaRPr kumimoji="0" lang="en-US" sz="2000" b="1" i="0" u="none" strike="noStrike" kern="1200" cap="none" spc="-75"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endParaRPr>
          </a:p>
        </p:txBody>
      </p:sp>
      <p:sp>
        <p:nvSpPr>
          <p:cNvPr id="60" name="Rectangle 59">
            <a:extLst>
              <a:ext uri="{FF2B5EF4-FFF2-40B4-BE49-F238E27FC236}">
                <a16:creationId xmlns:a16="http://schemas.microsoft.com/office/drawing/2014/main" id="{637022BF-16F9-409D-B923-7F5C8F247063}"/>
              </a:ext>
            </a:extLst>
          </p:cNvPr>
          <p:cNvSpPr/>
          <p:nvPr/>
        </p:nvSpPr>
        <p:spPr>
          <a:xfrm>
            <a:off x="9540940" y="1656288"/>
            <a:ext cx="2331248" cy="2008242"/>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Global marketplace and storefront </a:t>
            </a:r>
          </a:p>
          <a:p>
            <a:pPr marL="171450" marR="0" lvl="0" indent="-1714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Digitized, seamless, borderless buying experience and interface</a:t>
            </a:r>
          </a:p>
          <a:p>
            <a:pPr marL="171450" lvl="0" indent="-171450">
              <a:spcBef>
                <a:spcPts val="600"/>
              </a:spcBef>
              <a:spcAft>
                <a:spcPts val="600"/>
              </a:spcAft>
              <a:buFont typeface="Arial" panose="020B0604020202020204" pitchFamily="34" charset="0"/>
              <a:buChar char="•"/>
              <a:defRPr/>
            </a:pPr>
            <a:r>
              <a:rPr lang="en-US" sz="1050" dirty="0">
                <a:solidFill>
                  <a:srgbClr val="0097A9"/>
                </a:solidFill>
                <a:latin typeface="Open Sans" panose="020B0606030504020204" pitchFamily="34" charset="0"/>
                <a:ea typeface="Open Sans" panose="020B0606030504020204" pitchFamily="34" charset="0"/>
                <a:cs typeface="Open Sans" panose="020B0606030504020204" pitchFamily="34" charset="0"/>
              </a:rPr>
              <a:t>Cloud-enabled end-to-end </a:t>
            </a:r>
            <a:r>
              <a:rPr kumimoji="0" lang="en-US" sz="1050" b="0" i="0" u="none" strike="noStrike" kern="1200" cap="none" spc="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integration with existing systems</a:t>
            </a:r>
          </a:p>
          <a:p>
            <a:pPr marL="171450" marR="0" lvl="0" indent="-1714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27B2E0B2-078B-C140-AA9A-601CB7AC8709}"/>
              </a:ext>
            </a:extLst>
          </p:cNvPr>
          <p:cNvSpPr/>
          <p:nvPr/>
        </p:nvSpPr>
        <p:spPr>
          <a:xfrm>
            <a:off x="7661054" y="1243851"/>
            <a:ext cx="165340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600" normalizeH="0" baseline="0" noProof="0" dirty="0">
                <a:ln>
                  <a:noFill/>
                </a:ln>
                <a:solidFill>
                  <a:srgbClr val="0097A9"/>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sym typeface="Verdana"/>
              </a:rPr>
              <a:t>DEPLOY</a:t>
            </a:r>
            <a:endParaRPr kumimoji="0" lang="en-US" sz="2000" b="1" i="0" u="none" strike="noStrike" kern="1200" cap="none" spc="600" normalizeH="0" baseline="0" noProof="0" dirty="0">
              <a:ln>
                <a:noFill/>
              </a:ln>
              <a:solidFill>
                <a:srgbClr val="0097A9"/>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64" name="Rectangle 63">
            <a:extLst>
              <a:ext uri="{FF2B5EF4-FFF2-40B4-BE49-F238E27FC236}">
                <a16:creationId xmlns:a16="http://schemas.microsoft.com/office/drawing/2014/main" id="{B30861FB-2A3F-FE42-8F07-580426B6949D}"/>
              </a:ext>
            </a:extLst>
          </p:cNvPr>
          <p:cNvSpPr/>
          <p:nvPr/>
        </p:nvSpPr>
        <p:spPr>
          <a:xfrm>
            <a:off x="904631" y="4232204"/>
            <a:ext cx="151426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600" normalizeH="0" baseline="0" noProof="0" dirty="0">
                <a:ln>
                  <a:noFill/>
                </a:ln>
                <a:solidFill>
                  <a:srgbClr val="0070C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sym typeface="Verdana"/>
              </a:rPr>
              <a:t>POWER</a:t>
            </a:r>
            <a:endParaRPr kumimoji="0" lang="en-US" sz="2000" b="1" i="0" u="none" strike="noStrike" kern="1200" cap="none" spc="600" normalizeH="0" baseline="0" noProof="0" dirty="0">
              <a:ln>
                <a:noFill/>
              </a:ln>
              <a:solidFill>
                <a:srgbClr val="0070C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66" name="Shape 176">
            <a:extLst>
              <a:ext uri="{FF2B5EF4-FFF2-40B4-BE49-F238E27FC236}">
                <a16:creationId xmlns:a16="http://schemas.microsoft.com/office/drawing/2014/main" id="{C8294E16-EE4E-924D-834F-C073372C3AEA}"/>
              </a:ext>
            </a:extLst>
          </p:cNvPr>
          <p:cNvSpPr/>
          <p:nvPr/>
        </p:nvSpPr>
        <p:spPr>
          <a:xfrm>
            <a:off x="1002143" y="4753618"/>
            <a:ext cx="1613175" cy="932996"/>
          </a:xfrm>
          <a:prstGeom prst="rect">
            <a:avLst/>
          </a:prstGeom>
          <a:noFill/>
          <a:ln>
            <a:noFill/>
          </a:ln>
        </p:spPr>
        <p:txBody>
          <a:bodyPr lIns="0" tIns="0" rIns="0" bIns="0" anchor="ctr" anchorCtr="0">
            <a:noAutofit/>
          </a:bodyPr>
          <a:lstStyle/>
          <a:p>
            <a:pPr marL="0" marR="0" lvl="0" indent="0" algn="l" defTabSz="914400" rtl="0" eaLnBrk="1" fontAlgn="auto" latinLnBrk="0" hangingPunct="1">
              <a:lnSpc>
                <a:spcPct val="100000"/>
              </a:lnSpc>
              <a:spcBef>
                <a:spcPts val="0"/>
              </a:spcBef>
              <a:spcAft>
                <a:spcPts val="1200"/>
              </a:spcAft>
              <a:buClr>
                <a:srgbClr val="FDD300"/>
              </a:buClr>
              <a:buSzPct val="25000"/>
              <a:buFontTx/>
              <a:buNone/>
              <a:tabLst/>
              <a:defRPr/>
            </a:pPr>
            <a:r>
              <a:rPr kumimoji="0" lang="en-US" sz="2000" b="0" i="0" u="none" strike="noStrike" kern="1200" cap="none" spc="-75"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by platforms enabled by </a:t>
            </a:r>
            <a:r>
              <a:rPr kumimoji="0" lang="en-US" sz="2000" b="1" i="0" u="none" strike="noStrike" kern="1200" cap="none" spc="-75" normalizeH="0" baseline="0" noProof="0" dirty="0" err="1">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CortexAI</a:t>
            </a:r>
            <a:r>
              <a:rPr kumimoji="0" lang="en-US" sz="1600" b="1" i="0" u="none" strike="noStrike" kern="1200" cap="none" spc="-75" normalizeH="0" baseline="30000" noProof="0" dirty="0" err="1">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TM</a:t>
            </a:r>
            <a:endParaRPr kumimoji="0" lang="en-US" sz="2000" b="1" i="0" u="none" strike="noStrike" kern="1200" cap="none" spc="-75"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endParaRPr>
          </a:p>
        </p:txBody>
      </p:sp>
      <p:sp>
        <p:nvSpPr>
          <p:cNvPr id="67" name="Rectangle 66">
            <a:extLst>
              <a:ext uri="{FF2B5EF4-FFF2-40B4-BE49-F238E27FC236}">
                <a16:creationId xmlns:a16="http://schemas.microsoft.com/office/drawing/2014/main" id="{3446B59C-8912-0A4D-BA42-D3CC111B4F2F}"/>
              </a:ext>
            </a:extLst>
          </p:cNvPr>
          <p:cNvSpPr/>
          <p:nvPr/>
        </p:nvSpPr>
        <p:spPr>
          <a:xfrm>
            <a:off x="2270675" y="4646328"/>
            <a:ext cx="3368913" cy="1631216"/>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AI platform for rapid design</a:t>
            </a:r>
            <a:r>
              <a:rPr lang="en-US" sz="1000" dirty="0">
                <a:solidFill>
                  <a:srgbClr val="0070C0"/>
                </a:solidFill>
                <a:latin typeface="Open Sans" panose="020B0606030504020204" pitchFamily="34" charset="0"/>
                <a:ea typeface="Open Sans" panose="020B0606030504020204" pitchFamily="34" charset="0"/>
                <a:cs typeface="Open Sans" panose="020B0606030504020204" pitchFamily="34" charset="0"/>
              </a:rPr>
              <a:t>, development, deployment, and monetization of assets</a:t>
            </a:r>
            <a:endParaRPr kumimoji="0" lang="en-US" sz="1000" b="0"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Scalable, multi-cloud-based platform, comprised of market leading, plug-and-play AI technologies</a:t>
            </a:r>
          </a:p>
          <a:p>
            <a:pPr marL="171450" lvl="0" indent="-171450">
              <a:spcBef>
                <a:spcPts val="600"/>
              </a:spcBef>
              <a:spcAft>
                <a:spcPts val="600"/>
              </a:spcAft>
              <a:buFont typeface="Arial" panose="020B0604020202020204" pitchFamily="34" charset="0"/>
              <a:buChar char="•"/>
              <a:defRPr/>
            </a:pPr>
            <a:r>
              <a:rPr kumimoji="0" lang="en-US" sz="1000" b="0"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rPr>
              <a:t>Solves real business problems by infusing portfolio/industry knowledge into our domain-specific </a:t>
            </a:r>
            <a:r>
              <a:rPr lang="en-US" sz="1000" dirty="0">
                <a:solidFill>
                  <a:srgbClr val="0070C0"/>
                </a:solidFill>
                <a:latin typeface="Open Sans" panose="020B0606030504020204" pitchFamily="34" charset="0"/>
                <a:ea typeface="Open Sans" panose="020B0606030504020204" pitchFamily="34" charset="0"/>
                <a:cs typeface="Open Sans" panose="020B0606030504020204" pitchFamily="34" charset="0"/>
              </a:rPr>
              <a:t>platforms: HUX, Omnia, Intela, and ConvergeHealth</a:t>
            </a:r>
            <a:endParaRPr kumimoji="0" lang="en-US" sz="1000" b="0" i="0" u="none" strike="noStrike" kern="1200" cap="none" spc="0" normalizeH="0" baseline="0" noProof="0" dirty="0">
              <a:ln>
                <a:noFill/>
              </a:ln>
              <a:solidFill>
                <a:srgbClr val="0070C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Rectangle 68">
            <a:extLst>
              <a:ext uri="{FF2B5EF4-FFF2-40B4-BE49-F238E27FC236}">
                <a16:creationId xmlns:a16="http://schemas.microsoft.com/office/drawing/2014/main" id="{81249CBD-8F42-DD49-AA43-64B3E0E2022B}"/>
              </a:ext>
            </a:extLst>
          </p:cNvPr>
          <p:cNvSpPr/>
          <p:nvPr/>
        </p:nvSpPr>
        <p:spPr>
          <a:xfrm>
            <a:off x="904631" y="1243851"/>
            <a:ext cx="170078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600" normalizeH="0" baseline="0" noProof="0" dirty="0">
                <a:ln>
                  <a:noFill/>
                </a:ln>
                <a:solidFill>
                  <a:srgbClr val="4BACC6"/>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sym typeface="Verdana"/>
              </a:rPr>
              <a:t>ENGAGE</a:t>
            </a:r>
            <a:endParaRPr kumimoji="0" lang="en-US" sz="2000" b="1" i="0" u="none" strike="noStrike" kern="1200" cap="none" spc="600" normalizeH="0" baseline="0" noProof="0" dirty="0">
              <a:ln>
                <a:noFill/>
              </a:ln>
              <a:solidFill>
                <a:prstClr val="black"/>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71" name="Shape 176">
            <a:extLst>
              <a:ext uri="{FF2B5EF4-FFF2-40B4-BE49-F238E27FC236}">
                <a16:creationId xmlns:a16="http://schemas.microsoft.com/office/drawing/2014/main" id="{86A1DFC8-E7DD-1A4D-ABFB-F91F141695D8}"/>
              </a:ext>
            </a:extLst>
          </p:cNvPr>
          <p:cNvSpPr/>
          <p:nvPr/>
        </p:nvSpPr>
        <p:spPr>
          <a:xfrm>
            <a:off x="1002143" y="1928889"/>
            <a:ext cx="1326440" cy="731520"/>
          </a:xfrm>
          <a:prstGeom prst="rect">
            <a:avLst/>
          </a:prstGeom>
          <a:noFill/>
          <a:ln>
            <a:noFill/>
          </a:ln>
        </p:spPr>
        <p:txBody>
          <a:bodyPr lIns="0" tIns="0" rIns="0" bIns="0" anchor="ctr" anchorCtr="0">
            <a:noAutofit/>
          </a:bodyPr>
          <a:lstStyle/>
          <a:p>
            <a:pPr marL="0" marR="0" lvl="0" indent="0" algn="l" defTabSz="914400" rtl="0" eaLnBrk="1" fontAlgn="auto" latinLnBrk="0" hangingPunct="1">
              <a:lnSpc>
                <a:spcPct val="100000"/>
              </a:lnSpc>
              <a:spcBef>
                <a:spcPts val="0"/>
              </a:spcBef>
              <a:spcAft>
                <a:spcPts val="1200"/>
              </a:spcAft>
              <a:buClr>
                <a:srgbClr val="FDD300"/>
              </a:buClr>
              <a:buSzPct val="25000"/>
              <a:buFontTx/>
              <a:buNone/>
              <a:tabLst/>
              <a:defRPr/>
            </a:pPr>
            <a:r>
              <a:rPr kumimoji="0" lang="en-US" sz="2000" b="0" i="0" u="none" strike="noStrike" kern="1200" cap="none" spc="-75" normalizeH="0" baseline="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clients through the </a:t>
            </a:r>
            <a:r>
              <a:rPr kumimoji="0" lang="en-US" sz="2000" b="1" i="0" u="none" strike="noStrike" kern="1200" cap="none" spc="-75" normalizeH="0" baseline="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Deloitte AI </a:t>
            </a:r>
            <a:r>
              <a:rPr kumimoji="0" lang="en-US" sz="2000" b="1" i="0" u="none" strike="noStrike" kern="1200" cap="none" spc="-75" normalizeH="0" baseline="0" noProof="0" dirty="0" err="1">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Institute</a:t>
            </a:r>
            <a:r>
              <a:rPr kumimoji="0" lang="en-US" sz="1600" b="1" i="0" u="none" strike="noStrike" kern="1200" cap="none" spc="-75" normalizeH="0" baseline="30000" noProof="0" dirty="0" err="1">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TM</a:t>
            </a:r>
            <a:endParaRPr kumimoji="0" lang="en-US" sz="2000" b="1" i="0" u="none" strike="noStrike" kern="1200" cap="none" spc="-75" normalizeH="0" baseline="3000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endParaRPr>
          </a:p>
        </p:txBody>
      </p:sp>
      <p:sp>
        <p:nvSpPr>
          <p:cNvPr id="72" name="Rectangle 71">
            <a:extLst>
              <a:ext uri="{FF2B5EF4-FFF2-40B4-BE49-F238E27FC236}">
                <a16:creationId xmlns:a16="http://schemas.microsoft.com/office/drawing/2014/main" id="{DFFDA5BA-AA30-5D4D-B922-BE18DC6FA4C6}"/>
              </a:ext>
            </a:extLst>
          </p:cNvPr>
          <p:cNvSpPr/>
          <p:nvPr/>
        </p:nvSpPr>
        <p:spPr>
          <a:xfrm>
            <a:off x="2270675" y="1698022"/>
            <a:ext cx="2026570" cy="1615827"/>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Provocative AI Thought Leadership globally</a:t>
            </a:r>
          </a:p>
          <a:p>
            <a:pPr marL="171450" indent="-171450">
              <a:spcBef>
                <a:spcPts val="600"/>
              </a:spcBef>
              <a:spcAft>
                <a:spcPts val="300"/>
              </a:spcAft>
              <a:buFont typeface="Arial" panose="020B0604020202020204" pitchFamily="34" charset="0"/>
              <a:buChar char="•"/>
              <a:defRPr/>
            </a:pPr>
            <a:r>
              <a:rPr lang="en-US" sz="1050" dirty="0">
                <a:solidFill>
                  <a:srgbClr val="4BACC6"/>
                </a:solidFill>
                <a:latin typeface="Open Sans" panose="020B0606030504020204" pitchFamily="34" charset="0"/>
                <a:ea typeface="Open Sans" panose="020B0606030504020204" pitchFamily="34" charset="0"/>
                <a:cs typeface="Open Sans" panose="020B0606030504020204" pitchFamily="34" charset="0"/>
              </a:rPr>
              <a:t>Game changing applied AI research across industries</a:t>
            </a:r>
            <a:endParaRPr kumimoji="0" lang="en-US" sz="1050" b="0" i="0" u="none" strike="noStrike" kern="1200" cap="none" spc="0" normalizeH="0" baseline="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60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4BACC6"/>
                </a:solidFill>
                <a:effectLst/>
                <a:uLnTx/>
                <a:uFillTx/>
                <a:latin typeface="Open Sans" panose="020B0606030504020204" pitchFamily="34" charset="0"/>
                <a:ea typeface="Open Sans" panose="020B0606030504020204" pitchFamily="34" charset="0"/>
                <a:cs typeface="Open Sans" panose="020B0606030504020204" pitchFamily="34" charset="0"/>
              </a:rPr>
              <a:t>Molding the future of AI through industry thought leaders, AI luminaries, and start ups</a:t>
            </a:r>
          </a:p>
        </p:txBody>
      </p:sp>
      <p:pic>
        <p:nvPicPr>
          <p:cNvPr id="33" name="Picture 32">
            <a:extLst>
              <a:ext uri="{FF2B5EF4-FFF2-40B4-BE49-F238E27FC236}">
                <a16:creationId xmlns:a16="http://schemas.microsoft.com/office/drawing/2014/main" id="{6C5F87AE-3183-441A-A40E-5C47DA7001E9}"/>
              </a:ext>
            </a:extLst>
          </p:cNvPr>
          <p:cNvPicPr>
            <a:picLocks noChangeAspect="1"/>
          </p:cNvPicPr>
          <p:nvPr/>
        </p:nvPicPr>
        <p:blipFill>
          <a:blip r:embed="rId6"/>
          <a:stretch>
            <a:fillRect/>
          </a:stretch>
        </p:blipFill>
        <p:spPr>
          <a:xfrm>
            <a:off x="2601301" y="3329436"/>
            <a:ext cx="654145" cy="349785"/>
          </a:xfrm>
          <a:prstGeom prst="rect">
            <a:avLst/>
          </a:prstGeom>
        </p:spPr>
      </p:pic>
      <p:pic>
        <p:nvPicPr>
          <p:cNvPr id="32" name="Picture 99" descr="Image result for wsj png logo">
            <a:extLst>
              <a:ext uri="{FF2B5EF4-FFF2-40B4-BE49-F238E27FC236}">
                <a16:creationId xmlns:a16="http://schemas.microsoft.com/office/drawing/2014/main" id="{989AD4CC-0E04-4534-B38B-E1329D45C5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314" t="27074" r="29333" b="25940"/>
          <a:stretch/>
        </p:blipFill>
        <p:spPr bwMode="auto">
          <a:xfrm>
            <a:off x="3272048" y="3325248"/>
            <a:ext cx="498356" cy="29025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photo_andrew_ng_about">
            <a:extLst>
              <a:ext uri="{FF2B5EF4-FFF2-40B4-BE49-F238E27FC236}">
                <a16:creationId xmlns:a16="http://schemas.microsoft.com/office/drawing/2014/main" id="{190FF720-E5B9-094C-B750-A862CACB922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942624" y="3422985"/>
            <a:ext cx="282484" cy="327254"/>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98DC5F3F-BD0C-4540-8D95-53D86E71531E}"/>
              </a:ext>
            </a:extLst>
          </p:cNvPr>
          <p:cNvPicPr>
            <a:picLocks noChangeAspect="1"/>
          </p:cNvPicPr>
          <p:nvPr/>
        </p:nvPicPr>
        <p:blipFill>
          <a:blip r:embed="rId9"/>
          <a:stretch>
            <a:fillRect/>
          </a:stretch>
        </p:blipFill>
        <p:spPr>
          <a:xfrm>
            <a:off x="1621745" y="3422985"/>
            <a:ext cx="282484" cy="339430"/>
          </a:xfrm>
          <a:prstGeom prst="rect">
            <a:avLst/>
          </a:prstGeom>
          <a:ln>
            <a:noFill/>
          </a:ln>
          <a:effectLst/>
        </p:spPr>
      </p:pic>
      <p:sp>
        <p:nvSpPr>
          <p:cNvPr id="58" name="TextBox 57">
            <a:extLst>
              <a:ext uri="{FF2B5EF4-FFF2-40B4-BE49-F238E27FC236}">
                <a16:creationId xmlns:a16="http://schemas.microsoft.com/office/drawing/2014/main" id="{5D577142-F94B-7D4D-A797-BBF3F2C23BAE}"/>
              </a:ext>
            </a:extLst>
          </p:cNvPr>
          <p:cNvSpPr txBox="1"/>
          <p:nvPr/>
        </p:nvSpPr>
        <p:spPr>
          <a:xfrm>
            <a:off x="791698" y="3794922"/>
            <a:ext cx="545098" cy="139101"/>
          </a:xfrm>
          <a:prstGeom prst="rect">
            <a:avLst/>
          </a:prstGeom>
        </p:spPr>
        <p:txBody>
          <a:bodyPr vert="horz" wrap="none" lIns="0" tIns="0" rIns="0" bIns="0" numCol="1" spcCol="2286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Andrew Ng</a:t>
            </a:r>
          </a:p>
        </p:txBody>
      </p:sp>
      <p:sp>
        <p:nvSpPr>
          <p:cNvPr id="62" name="TextBox 61">
            <a:extLst>
              <a:ext uri="{FF2B5EF4-FFF2-40B4-BE49-F238E27FC236}">
                <a16:creationId xmlns:a16="http://schemas.microsoft.com/office/drawing/2014/main" id="{0115A087-D51C-2444-9B02-E300A7906D56}"/>
              </a:ext>
            </a:extLst>
          </p:cNvPr>
          <p:cNvSpPr txBox="1"/>
          <p:nvPr/>
        </p:nvSpPr>
        <p:spPr>
          <a:xfrm>
            <a:off x="1498029" y="3788209"/>
            <a:ext cx="545098" cy="139101"/>
          </a:xfrm>
          <a:prstGeom prst="rect">
            <a:avLst/>
          </a:prstGeom>
        </p:spPr>
        <p:txBody>
          <a:bodyPr vert="horz" wrap="none" lIns="0" tIns="0" rIns="0" bIns="0" numCol="1" spcCol="2286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Nick Thompson</a:t>
            </a:r>
          </a:p>
        </p:txBody>
      </p:sp>
      <p:pic>
        <p:nvPicPr>
          <p:cNvPr id="65" name="Picture 64">
            <a:extLst>
              <a:ext uri="{FF2B5EF4-FFF2-40B4-BE49-F238E27FC236}">
                <a16:creationId xmlns:a16="http://schemas.microsoft.com/office/drawing/2014/main" id="{A3B6E078-7772-0B4E-A4CC-FE46B62CDD9A}"/>
              </a:ext>
            </a:extLst>
          </p:cNvPr>
          <p:cNvPicPr>
            <a:picLocks noChangeAspect="1"/>
          </p:cNvPicPr>
          <p:nvPr/>
        </p:nvPicPr>
        <p:blipFill>
          <a:blip r:embed="rId10"/>
          <a:stretch>
            <a:fillRect/>
          </a:stretch>
        </p:blipFill>
        <p:spPr>
          <a:xfrm>
            <a:off x="899070" y="3035417"/>
            <a:ext cx="241603" cy="294505"/>
          </a:xfrm>
          <a:prstGeom prst="rect">
            <a:avLst/>
          </a:prstGeom>
          <a:ln>
            <a:noFill/>
          </a:ln>
          <a:effectLst/>
        </p:spPr>
      </p:pic>
      <p:sp>
        <p:nvSpPr>
          <p:cNvPr id="68" name="TextBox 67">
            <a:extLst>
              <a:ext uri="{FF2B5EF4-FFF2-40B4-BE49-F238E27FC236}">
                <a16:creationId xmlns:a16="http://schemas.microsoft.com/office/drawing/2014/main" id="{FBA75C91-153C-D04D-A58F-F845E0A8E567}"/>
              </a:ext>
            </a:extLst>
          </p:cNvPr>
          <p:cNvSpPr txBox="1"/>
          <p:nvPr/>
        </p:nvSpPr>
        <p:spPr>
          <a:xfrm>
            <a:off x="1215850" y="3066664"/>
            <a:ext cx="964531" cy="292985"/>
          </a:xfrm>
          <a:prstGeom prst="rect">
            <a:avLst/>
          </a:prstGeom>
        </p:spPr>
        <p:txBody>
          <a:bodyPr vert="horz" wrap="none" lIns="0" tIns="0" rIns="0" bIns="0" numCol="1" spcCol="2286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State of AI 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Enterprise</a:t>
            </a:r>
          </a:p>
        </p:txBody>
      </p:sp>
      <p:pic>
        <p:nvPicPr>
          <p:cNvPr id="70" name="Picture 2">
            <a:extLst>
              <a:ext uri="{FF2B5EF4-FFF2-40B4-BE49-F238E27FC236}">
                <a16:creationId xmlns:a16="http://schemas.microsoft.com/office/drawing/2014/main" id="{D7633A9D-5412-424B-A622-A9146AA8CA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65793" y="3479066"/>
            <a:ext cx="1230966" cy="293317"/>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47F4AEAA-496C-FF4B-B947-E31EA689048D}"/>
              </a:ext>
            </a:extLst>
          </p:cNvPr>
          <p:cNvCxnSpPr>
            <a:cxnSpLocks/>
          </p:cNvCxnSpPr>
          <p:nvPr/>
        </p:nvCxnSpPr>
        <p:spPr>
          <a:xfrm flipV="1">
            <a:off x="7552955" y="1579969"/>
            <a:ext cx="4182622" cy="10500"/>
          </a:xfrm>
          <a:prstGeom prst="line">
            <a:avLst/>
          </a:prstGeom>
          <a:ln>
            <a:solidFill>
              <a:srgbClr val="0097A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4A876B4-64DC-5441-93FC-E15389A1E6E5}"/>
              </a:ext>
            </a:extLst>
          </p:cNvPr>
          <p:cNvCxnSpPr>
            <a:cxnSpLocks/>
          </p:cNvCxnSpPr>
          <p:nvPr/>
        </p:nvCxnSpPr>
        <p:spPr>
          <a:xfrm>
            <a:off x="4351311" y="1577318"/>
            <a:ext cx="822892" cy="685600"/>
          </a:xfrm>
          <a:prstGeom prst="line">
            <a:avLst/>
          </a:prstGeom>
          <a:ln>
            <a:solidFill>
              <a:srgbClr val="4BACC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7904FDA-5664-4943-BBE7-32371173EDA7}"/>
              </a:ext>
            </a:extLst>
          </p:cNvPr>
          <p:cNvCxnSpPr>
            <a:cxnSpLocks/>
          </p:cNvCxnSpPr>
          <p:nvPr/>
        </p:nvCxnSpPr>
        <p:spPr>
          <a:xfrm flipH="1">
            <a:off x="6882099" y="1601328"/>
            <a:ext cx="667956" cy="661590"/>
          </a:xfrm>
          <a:prstGeom prst="line">
            <a:avLst/>
          </a:prstGeom>
          <a:ln>
            <a:solidFill>
              <a:srgbClr val="0097A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FDB796-A5E6-CF49-9426-2FA56EDA27AF}"/>
              </a:ext>
            </a:extLst>
          </p:cNvPr>
          <p:cNvCxnSpPr>
            <a:cxnSpLocks/>
          </p:cNvCxnSpPr>
          <p:nvPr/>
        </p:nvCxnSpPr>
        <p:spPr>
          <a:xfrm>
            <a:off x="657535" y="4570540"/>
            <a:ext cx="37033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4CD968E-D3E6-0945-96B4-4929C3C2C33B}"/>
              </a:ext>
            </a:extLst>
          </p:cNvPr>
          <p:cNvCxnSpPr>
            <a:cxnSpLocks/>
          </p:cNvCxnSpPr>
          <p:nvPr/>
        </p:nvCxnSpPr>
        <p:spPr>
          <a:xfrm flipH="1">
            <a:off x="4364313" y="4011256"/>
            <a:ext cx="684615" cy="55928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Copyright">
            <a:extLst>
              <a:ext uri="{FF2B5EF4-FFF2-40B4-BE49-F238E27FC236}">
                <a16:creationId xmlns:a16="http://schemas.microsoft.com/office/drawing/2014/main" id="{62451279-97EE-4295-BCC9-37FC7D56C6AC}"/>
              </a:ext>
            </a:extLst>
          </p:cNvPr>
          <p:cNvSpPr txBox="1"/>
          <p:nvPr/>
        </p:nvSpPr>
        <p:spPr>
          <a:xfrm>
            <a:off x="329184" y="6513576"/>
            <a:ext cx="5355167" cy="100027"/>
          </a:xfrm>
          <a:prstGeom prst="rect">
            <a:avLst/>
          </a:prstGeom>
          <a:noFill/>
        </p:spPr>
        <p:txBody>
          <a:bodyPr vert="horz" wrap="square" lIns="0" tIns="0" rIns="0" bIns="0" rtlCol="0" anchor="t">
            <a:noAutofit/>
          </a:bodyPr>
          <a:lstStyle/>
          <a:p>
            <a:pPr marL="0" marR="0" lvl="0" indent="0" algn="l" defTabSz="1219170" rtl="0" eaLnBrk="1" fontAlgn="auto" latinLnBrk="0" hangingPunct="1">
              <a:lnSpc>
                <a:spcPct val="100000"/>
              </a:lnSpc>
              <a:spcBef>
                <a:spcPts val="800"/>
              </a:spcBef>
              <a:spcAft>
                <a:spcPts val="0"/>
              </a:spcAft>
              <a:buClrTx/>
              <a:buSzPct val="100000"/>
              <a:buFont typeface="Arial"/>
              <a:buNone/>
              <a:tabLst/>
              <a:defRPr/>
            </a:pPr>
            <a:r>
              <a:rPr kumimoji="0" lang="en-US" sz="650" b="0" i="0" u="none" strike="noStrike" kern="1200" cap="none" spc="0" normalizeH="0" baseline="0" noProof="0" dirty="0">
                <a:ln>
                  <a:noFill/>
                </a:ln>
                <a:solidFill>
                  <a:prstClr val="black">
                    <a:lumMod val="65000"/>
                    <a:lumOff val="35000"/>
                  </a:prstClr>
                </a:solidFill>
                <a:effectLst/>
                <a:uLnTx/>
                <a:uFillTx/>
                <a:latin typeface="Calibri"/>
                <a:ea typeface="+mn-ea"/>
                <a:cs typeface="+mn-cs"/>
              </a:rPr>
              <a:t>Copyright © 2021 Deloitte Development LLC. All rights reserved.</a:t>
            </a:r>
          </a:p>
        </p:txBody>
      </p:sp>
      <p:sp>
        <p:nvSpPr>
          <p:cNvPr id="82" name="TextBox 81">
            <a:extLst>
              <a:ext uri="{FF2B5EF4-FFF2-40B4-BE49-F238E27FC236}">
                <a16:creationId xmlns:a16="http://schemas.microsoft.com/office/drawing/2014/main" id="{3C445C70-ACDB-4C15-84CA-902916AE3DBB}"/>
              </a:ext>
            </a:extLst>
          </p:cNvPr>
          <p:cNvSpPr txBox="1"/>
          <p:nvPr/>
        </p:nvSpPr>
        <p:spPr>
          <a:xfrm>
            <a:off x="11560429" y="6513576"/>
            <a:ext cx="307975"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800"/>
              </a:spcBef>
              <a:spcAft>
                <a:spcPts val="0"/>
              </a:spcAft>
              <a:buClrTx/>
              <a:buSzPct val="100000"/>
              <a:buFont typeface="Arial"/>
              <a:buNone/>
              <a:tabLst/>
              <a:defRPr/>
            </a:pPr>
            <a:fld id="{C58DF478-B544-4ED8-9ED4-6A2648E2D233}" type="slidenum">
              <a:rPr kumimoji="0" lang="en-US" sz="650" b="0" i="0" u="none" strike="noStrike" kern="1200" cap="none" spc="0" normalizeH="0" baseline="0" noProof="0" smtClean="0">
                <a:ln>
                  <a:noFill/>
                </a:ln>
                <a:solidFill>
                  <a:prstClr val="black">
                    <a:lumMod val="65000"/>
                    <a:lumOff val="35000"/>
                  </a:prstClr>
                </a:solidFill>
                <a:effectLst/>
                <a:uLnTx/>
                <a:uFillTx/>
                <a:latin typeface="Open Sans Regular" charset="0"/>
                <a:ea typeface="+mn-ea"/>
                <a:cs typeface="+mn-cs"/>
              </a:rPr>
              <a:pPr marL="0" marR="0" lvl="0" indent="0" algn="r" defTabSz="914400" rtl="0" eaLnBrk="1" fontAlgn="auto" latinLnBrk="0" hangingPunct="1">
                <a:lnSpc>
                  <a:spcPct val="100000"/>
                </a:lnSpc>
                <a:spcBef>
                  <a:spcPts val="800"/>
                </a:spcBef>
                <a:spcAft>
                  <a:spcPts val="0"/>
                </a:spcAft>
                <a:buClrTx/>
                <a:buSzPct val="100000"/>
                <a:buFont typeface="Arial"/>
                <a:buNone/>
                <a:tabLst/>
                <a:defRPr/>
              </a:pPr>
              <a:t>7</a:t>
            </a:fld>
            <a:endParaRPr kumimoji="0" lang="en-US" sz="650" b="0" i="0" u="none" strike="noStrike" kern="1200" cap="none" spc="0" normalizeH="0" baseline="0" noProof="0">
              <a:ln>
                <a:noFill/>
              </a:ln>
              <a:solidFill>
                <a:prstClr val="black">
                  <a:lumMod val="65000"/>
                  <a:lumOff val="35000"/>
                </a:prstClr>
              </a:solidFill>
              <a:effectLst/>
              <a:uLnTx/>
              <a:uFillTx/>
              <a:latin typeface="Open Sans Regular" charset="0"/>
              <a:ea typeface="+mn-ea"/>
              <a:cs typeface="+mn-cs"/>
            </a:endParaRPr>
          </a:p>
        </p:txBody>
      </p:sp>
      <p:grpSp>
        <p:nvGrpSpPr>
          <p:cNvPr id="12" name="Group 11">
            <a:extLst>
              <a:ext uri="{FF2B5EF4-FFF2-40B4-BE49-F238E27FC236}">
                <a16:creationId xmlns:a16="http://schemas.microsoft.com/office/drawing/2014/main" id="{DFB02A46-8FA8-ED4A-A622-711BCA3D7344}"/>
              </a:ext>
            </a:extLst>
          </p:cNvPr>
          <p:cNvGrpSpPr/>
          <p:nvPr/>
        </p:nvGrpSpPr>
        <p:grpSpPr>
          <a:xfrm>
            <a:off x="10735567" y="112421"/>
            <a:ext cx="1293401" cy="667512"/>
            <a:chOff x="10539679" y="195606"/>
            <a:chExt cx="1293401" cy="667512"/>
          </a:xfrm>
        </p:grpSpPr>
        <p:grpSp>
          <p:nvGrpSpPr>
            <p:cNvPr id="8" name="Group 7">
              <a:extLst>
                <a:ext uri="{FF2B5EF4-FFF2-40B4-BE49-F238E27FC236}">
                  <a16:creationId xmlns:a16="http://schemas.microsoft.com/office/drawing/2014/main" id="{7B62B313-8CAE-FC47-AF78-169CB3586F91}"/>
                </a:ext>
              </a:extLst>
            </p:cNvPr>
            <p:cNvGrpSpPr/>
            <p:nvPr/>
          </p:nvGrpSpPr>
          <p:grpSpPr>
            <a:xfrm>
              <a:off x="11257008" y="232946"/>
              <a:ext cx="576072" cy="576072"/>
              <a:chOff x="11290875" y="232946"/>
              <a:chExt cx="658368" cy="658368"/>
            </a:xfrm>
          </p:grpSpPr>
          <p:grpSp>
            <p:nvGrpSpPr>
              <p:cNvPr id="61" name="Group 60">
                <a:extLst>
                  <a:ext uri="{FF2B5EF4-FFF2-40B4-BE49-F238E27FC236}">
                    <a16:creationId xmlns:a16="http://schemas.microsoft.com/office/drawing/2014/main" id="{B266DD06-F766-E541-A226-4623B462ECFD}"/>
                  </a:ext>
                </a:extLst>
              </p:cNvPr>
              <p:cNvGrpSpPr>
                <a:grpSpLocks noChangeAspect="1"/>
              </p:cNvGrpSpPr>
              <p:nvPr/>
            </p:nvGrpSpPr>
            <p:grpSpPr>
              <a:xfrm>
                <a:off x="11290875" y="232946"/>
                <a:ext cx="658368" cy="658368"/>
                <a:chOff x="484444" y="1143000"/>
                <a:chExt cx="4572000" cy="4572000"/>
              </a:xfrm>
            </p:grpSpPr>
            <p:sp>
              <p:nvSpPr>
                <p:cNvPr id="84" name="Pie 83">
                  <a:extLst>
                    <a:ext uri="{FF2B5EF4-FFF2-40B4-BE49-F238E27FC236}">
                      <a16:creationId xmlns:a16="http://schemas.microsoft.com/office/drawing/2014/main" id="{6A8E858E-62FC-2B43-BAB2-0E0B895F9170}"/>
                    </a:ext>
                  </a:extLst>
                </p:cNvPr>
                <p:cNvSpPr>
                  <a:spLocks noChangeAspect="1"/>
                </p:cNvSpPr>
                <p:nvPr/>
              </p:nvSpPr>
              <p:spPr>
                <a:xfrm>
                  <a:off x="484444" y="1143000"/>
                  <a:ext cx="4572000" cy="4572000"/>
                </a:xfrm>
                <a:prstGeom prst="pie">
                  <a:avLst>
                    <a:gd name="adj1" fmla="val 9760010"/>
                    <a:gd name="adj2" fmla="val 14009823"/>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Pie 84">
                  <a:extLst>
                    <a:ext uri="{FF2B5EF4-FFF2-40B4-BE49-F238E27FC236}">
                      <a16:creationId xmlns:a16="http://schemas.microsoft.com/office/drawing/2014/main" id="{3388F94A-0FAB-B845-8859-1E60C7330077}"/>
                    </a:ext>
                  </a:extLst>
                </p:cNvPr>
                <p:cNvSpPr>
                  <a:spLocks noChangeAspect="1"/>
                </p:cNvSpPr>
                <p:nvPr/>
              </p:nvSpPr>
              <p:spPr>
                <a:xfrm>
                  <a:off x="484444" y="1143000"/>
                  <a:ext cx="4572000" cy="4572000"/>
                </a:xfrm>
                <a:prstGeom prst="pie">
                  <a:avLst>
                    <a:gd name="adj1" fmla="val 14024487"/>
                    <a:gd name="adj2" fmla="val 18588334"/>
                  </a:avLst>
                </a:prstGeom>
                <a:solidFill>
                  <a:srgbClr val="00ABAB"/>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Pie 85">
                  <a:extLst>
                    <a:ext uri="{FF2B5EF4-FFF2-40B4-BE49-F238E27FC236}">
                      <a16:creationId xmlns:a16="http://schemas.microsoft.com/office/drawing/2014/main" id="{48D8FAB4-CC30-F846-907C-A5F70537E6BF}"/>
                    </a:ext>
                  </a:extLst>
                </p:cNvPr>
                <p:cNvSpPr>
                  <a:spLocks noChangeAspect="1"/>
                </p:cNvSpPr>
                <p:nvPr/>
              </p:nvSpPr>
              <p:spPr>
                <a:xfrm>
                  <a:off x="484444" y="1143000"/>
                  <a:ext cx="4572000" cy="4572000"/>
                </a:xfrm>
                <a:prstGeom prst="pie">
                  <a:avLst>
                    <a:gd name="adj1" fmla="val 18606185"/>
                    <a:gd name="adj2" fmla="val 1139074"/>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Pie 86">
                  <a:extLst>
                    <a:ext uri="{FF2B5EF4-FFF2-40B4-BE49-F238E27FC236}">
                      <a16:creationId xmlns:a16="http://schemas.microsoft.com/office/drawing/2014/main" id="{5DA05ABD-4607-7943-896B-930C1B4B776F}"/>
                    </a:ext>
                  </a:extLst>
                </p:cNvPr>
                <p:cNvSpPr>
                  <a:spLocks noChangeAspect="1"/>
                </p:cNvSpPr>
                <p:nvPr/>
              </p:nvSpPr>
              <p:spPr>
                <a:xfrm>
                  <a:off x="484444" y="1143000"/>
                  <a:ext cx="4572000" cy="4572000"/>
                </a:xfrm>
                <a:prstGeom prst="pie">
                  <a:avLst>
                    <a:gd name="adj1" fmla="val 5416473"/>
                    <a:gd name="adj2" fmla="val 9753092"/>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Pie 87">
                  <a:extLst>
                    <a:ext uri="{FF2B5EF4-FFF2-40B4-BE49-F238E27FC236}">
                      <a16:creationId xmlns:a16="http://schemas.microsoft.com/office/drawing/2014/main" id="{422B98F0-2707-C54A-9DE1-85D5F45080DF}"/>
                    </a:ext>
                  </a:extLst>
                </p:cNvPr>
                <p:cNvSpPr>
                  <a:spLocks noChangeAspect="1"/>
                </p:cNvSpPr>
                <p:nvPr/>
              </p:nvSpPr>
              <p:spPr>
                <a:xfrm>
                  <a:off x="484444" y="1143000"/>
                  <a:ext cx="4572000" cy="4572000"/>
                </a:xfrm>
                <a:prstGeom prst="pie">
                  <a:avLst>
                    <a:gd name="adj1" fmla="val 1144392"/>
                    <a:gd name="adj2" fmla="val 5396955"/>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val 62">
                <a:extLst>
                  <a:ext uri="{FF2B5EF4-FFF2-40B4-BE49-F238E27FC236}">
                    <a16:creationId xmlns:a16="http://schemas.microsoft.com/office/drawing/2014/main" id="{2C98E4AC-A852-A646-9951-D8A3CFF13E72}"/>
                  </a:ext>
                </a:extLst>
              </p:cNvPr>
              <p:cNvSpPr/>
              <p:nvPr/>
            </p:nvSpPr>
            <p:spPr>
              <a:xfrm>
                <a:off x="11482899" y="424970"/>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73" name="Picture 72">
              <a:extLst>
                <a:ext uri="{FF2B5EF4-FFF2-40B4-BE49-F238E27FC236}">
                  <a16:creationId xmlns:a16="http://schemas.microsoft.com/office/drawing/2014/main" id="{2E3AC273-DD33-3F43-8EBC-78052A2CC40C}"/>
                </a:ext>
              </a:extLst>
            </p:cNvPr>
            <p:cNvPicPr>
              <a:picLocks noChangeAspect="1"/>
            </p:cNvPicPr>
            <p:nvPr/>
          </p:nvPicPr>
          <p:blipFill>
            <a:blip r:embed="rId12"/>
            <a:stretch>
              <a:fillRect/>
            </a:stretch>
          </p:blipFill>
          <p:spPr>
            <a:xfrm>
              <a:off x="10539679" y="195606"/>
              <a:ext cx="667512" cy="667512"/>
            </a:xfrm>
            <a:prstGeom prst="rect">
              <a:avLst/>
            </a:prstGeom>
          </p:spPr>
        </p:pic>
      </p:grpSp>
      <p:pic>
        <p:nvPicPr>
          <p:cNvPr id="15" name="Picture 14">
            <a:extLst>
              <a:ext uri="{FF2B5EF4-FFF2-40B4-BE49-F238E27FC236}">
                <a16:creationId xmlns:a16="http://schemas.microsoft.com/office/drawing/2014/main" id="{6F932B0C-ADEE-457C-A901-F28706C5FA7D}"/>
              </a:ext>
            </a:extLst>
          </p:cNvPr>
          <p:cNvPicPr>
            <a:picLocks noChangeAspect="1"/>
          </p:cNvPicPr>
          <p:nvPr/>
        </p:nvPicPr>
        <p:blipFill rotWithShape="1">
          <a:blip r:embed="rId13"/>
          <a:srcRect l="54199" r="4200" b="5006"/>
          <a:stretch/>
        </p:blipFill>
        <p:spPr>
          <a:xfrm>
            <a:off x="3901291" y="3314562"/>
            <a:ext cx="386880" cy="335995"/>
          </a:xfrm>
          <a:prstGeom prst="rect">
            <a:avLst/>
          </a:prstGeom>
        </p:spPr>
      </p:pic>
      <p:sp>
        <p:nvSpPr>
          <p:cNvPr id="94" name="TextBox 93">
            <a:extLst>
              <a:ext uri="{FF2B5EF4-FFF2-40B4-BE49-F238E27FC236}">
                <a16:creationId xmlns:a16="http://schemas.microsoft.com/office/drawing/2014/main" id="{9B29654A-1D18-4674-B977-369062880270}"/>
              </a:ext>
            </a:extLst>
          </p:cNvPr>
          <p:cNvSpPr txBox="1"/>
          <p:nvPr/>
        </p:nvSpPr>
        <p:spPr>
          <a:xfrm>
            <a:off x="3708941" y="3683646"/>
            <a:ext cx="748593" cy="194664"/>
          </a:xfrm>
          <a:prstGeom prst="rect">
            <a:avLst/>
          </a:prstGeom>
        </p:spPr>
        <p:txBody>
          <a:bodyPr vert="horz" wrap="none" lIns="0" tIns="0" rIns="0" bIns="0" numCol="1" spcCol="2286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prstClr val="black"/>
                </a:solidFill>
                <a:latin typeface="Open Sans" panose="020B0606030504020204" pitchFamily="34" charset="0"/>
                <a:ea typeface="Open Sans" panose="020B0606030504020204" pitchFamily="34" charset="0"/>
                <a:cs typeface="Open Sans" panose="020B0606030504020204" pitchFamily="34" charset="0"/>
              </a:rPr>
              <a:t>Global AI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prstClr val="black"/>
                </a:solidFill>
                <a:latin typeface="Open Sans" panose="020B0606030504020204" pitchFamily="34" charset="0"/>
                <a:ea typeface="Open Sans" panose="020B0606030504020204" pitchFamily="34" charset="0"/>
                <a:cs typeface="Open Sans" panose="020B0606030504020204" pitchFamily="34" charset="0"/>
              </a:rPr>
              <a:t>Forums</a:t>
            </a:r>
            <a:endParaRPr kumimoji="0" lang="en-US" sz="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1" name="Picture 90">
            <a:extLst>
              <a:ext uri="{FF2B5EF4-FFF2-40B4-BE49-F238E27FC236}">
                <a16:creationId xmlns:a16="http://schemas.microsoft.com/office/drawing/2014/main" id="{95A4376E-97C9-40BF-A92B-922A7BEA308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602965" y="3756794"/>
            <a:ext cx="583795" cy="140827"/>
          </a:xfrm>
          <a:prstGeom prst="rect">
            <a:avLst/>
          </a:prstGeom>
        </p:spPr>
      </p:pic>
      <p:pic>
        <p:nvPicPr>
          <p:cNvPr id="92" name="Picture 91">
            <a:extLst>
              <a:ext uri="{FF2B5EF4-FFF2-40B4-BE49-F238E27FC236}">
                <a16:creationId xmlns:a16="http://schemas.microsoft.com/office/drawing/2014/main" id="{9F5C7442-EB71-4F23-A9EB-A37DBDA483CF}"/>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147806" y="3365785"/>
            <a:ext cx="466955" cy="536034"/>
          </a:xfrm>
          <a:prstGeom prst="rect">
            <a:avLst/>
          </a:prstGeom>
        </p:spPr>
      </p:pic>
      <p:pic>
        <p:nvPicPr>
          <p:cNvPr id="95" name="Picture 94">
            <a:extLst>
              <a:ext uri="{FF2B5EF4-FFF2-40B4-BE49-F238E27FC236}">
                <a16:creationId xmlns:a16="http://schemas.microsoft.com/office/drawing/2014/main" id="{98B64BCF-62F2-4E58-A39A-25ADBD35C919}"/>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326586" y="3718151"/>
            <a:ext cx="405905" cy="162362"/>
          </a:xfrm>
          <a:prstGeom prst="rect">
            <a:avLst/>
          </a:prstGeom>
        </p:spPr>
      </p:pic>
      <p:grpSp>
        <p:nvGrpSpPr>
          <p:cNvPr id="14" name="Group 13">
            <a:extLst>
              <a:ext uri="{FF2B5EF4-FFF2-40B4-BE49-F238E27FC236}">
                <a16:creationId xmlns:a16="http://schemas.microsoft.com/office/drawing/2014/main" id="{6EA5691E-4EF3-FE41-B4D6-19CF9D9F32FE}"/>
              </a:ext>
            </a:extLst>
          </p:cNvPr>
          <p:cNvGrpSpPr/>
          <p:nvPr/>
        </p:nvGrpSpPr>
        <p:grpSpPr>
          <a:xfrm>
            <a:off x="23136" y="4810366"/>
            <a:ext cx="1008829" cy="640080"/>
            <a:chOff x="180647" y="5020154"/>
            <a:chExt cx="1809652" cy="1039881"/>
          </a:xfrm>
        </p:grpSpPr>
        <p:pic>
          <p:nvPicPr>
            <p:cNvPr id="77" name="Picture 76" descr="A close up of an object&#10;&#10;Description automatically generated">
              <a:extLst>
                <a:ext uri="{FF2B5EF4-FFF2-40B4-BE49-F238E27FC236}">
                  <a16:creationId xmlns:a16="http://schemas.microsoft.com/office/drawing/2014/main" id="{CD0EB07F-CCD8-4A13-87E5-DD2D19EAA7D0}"/>
                </a:ext>
              </a:extLst>
            </p:cNvPr>
            <p:cNvPicPr>
              <a:picLocks/>
            </p:cNvPicPr>
            <p:nvPr/>
          </p:nvPicPr>
          <p:blipFill>
            <a:blip r:embed="rId17">
              <a:alphaModFix/>
            </a:blip>
            <a:stretch>
              <a:fillRect/>
            </a:stretch>
          </p:blipFill>
          <p:spPr>
            <a:xfrm>
              <a:off x="511380" y="5020154"/>
              <a:ext cx="1148185" cy="1039881"/>
            </a:xfrm>
            <a:prstGeom prst="rect">
              <a:avLst/>
            </a:prstGeom>
          </p:spPr>
        </p:pic>
        <p:sp>
          <p:nvSpPr>
            <p:cNvPr id="9" name="Rectangle 8">
              <a:extLst>
                <a:ext uri="{FF2B5EF4-FFF2-40B4-BE49-F238E27FC236}">
                  <a16:creationId xmlns:a16="http://schemas.microsoft.com/office/drawing/2014/main" id="{74C04AEE-8FEB-6541-9EC7-1BA38A177F26}"/>
                </a:ext>
              </a:extLst>
            </p:cNvPr>
            <p:cNvSpPr/>
            <p:nvPr/>
          </p:nvSpPr>
          <p:spPr>
            <a:xfrm>
              <a:off x="512466" y="5416062"/>
              <a:ext cx="1065631" cy="3055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Logo&#10;&#10;Description automatically generated">
              <a:extLst>
                <a:ext uri="{FF2B5EF4-FFF2-40B4-BE49-F238E27FC236}">
                  <a16:creationId xmlns:a16="http://schemas.microsoft.com/office/drawing/2014/main" id="{EFD3B870-AF2B-4AE2-A138-07562B11125C}"/>
                </a:ext>
              </a:extLst>
            </p:cNvPr>
            <p:cNvPicPr>
              <a:picLocks noChangeAspect="1"/>
            </p:cNvPicPr>
            <p:nvPr/>
          </p:nvPicPr>
          <p:blipFill>
            <a:blip r:embed="rId18"/>
            <a:stretch>
              <a:fillRect/>
            </a:stretch>
          </p:blipFill>
          <p:spPr>
            <a:xfrm>
              <a:off x="180647" y="5388699"/>
              <a:ext cx="1809652" cy="302793"/>
            </a:xfrm>
            <a:prstGeom prst="rect">
              <a:avLst/>
            </a:prstGeom>
          </p:spPr>
        </p:pic>
      </p:grpSp>
      <p:pic>
        <p:nvPicPr>
          <p:cNvPr id="17" name="Picture 16">
            <a:extLst>
              <a:ext uri="{FF2B5EF4-FFF2-40B4-BE49-F238E27FC236}">
                <a16:creationId xmlns:a16="http://schemas.microsoft.com/office/drawing/2014/main" id="{E73AC0C4-42B3-4A32-BE2E-924943998C5C}"/>
              </a:ext>
            </a:extLst>
          </p:cNvPr>
          <p:cNvPicPr>
            <a:picLocks noChangeAspect="1"/>
          </p:cNvPicPr>
          <p:nvPr/>
        </p:nvPicPr>
        <p:blipFill rotWithShape="1">
          <a:blip r:embed="rId19"/>
          <a:srcRect l="10964" t="4062"/>
          <a:stretch/>
        </p:blipFill>
        <p:spPr>
          <a:xfrm>
            <a:off x="9330717" y="3313727"/>
            <a:ext cx="610321" cy="657641"/>
          </a:xfrm>
          <a:prstGeom prst="rect">
            <a:avLst/>
          </a:prstGeom>
        </p:spPr>
      </p:pic>
      <p:pic>
        <p:nvPicPr>
          <p:cNvPr id="19458" name="Picture 21" descr="image008">
            <a:extLst>
              <a:ext uri="{FF2B5EF4-FFF2-40B4-BE49-F238E27FC236}">
                <a16:creationId xmlns:a16="http://schemas.microsoft.com/office/drawing/2014/main" id="{46F267C3-AFDA-455A-808B-9540F21107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64432" y="3461692"/>
            <a:ext cx="721591" cy="372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6A5844BC-228A-4D0E-B47A-D1429B678B82}"/>
              </a:ext>
            </a:extLst>
          </p:cNvPr>
          <p:cNvPicPr>
            <a:picLocks noChangeAspect="1"/>
          </p:cNvPicPr>
          <p:nvPr/>
        </p:nvPicPr>
        <p:blipFill>
          <a:blip r:embed="rId21"/>
          <a:stretch>
            <a:fillRect/>
          </a:stretch>
        </p:blipFill>
        <p:spPr>
          <a:xfrm>
            <a:off x="8533468" y="3313728"/>
            <a:ext cx="656995" cy="572431"/>
          </a:xfrm>
          <a:prstGeom prst="rect">
            <a:avLst/>
          </a:prstGeom>
        </p:spPr>
      </p:pic>
      <p:grpSp>
        <p:nvGrpSpPr>
          <p:cNvPr id="7" name="Group 6">
            <a:extLst>
              <a:ext uri="{FF2B5EF4-FFF2-40B4-BE49-F238E27FC236}">
                <a16:creationId xmlns:a16="http://schemas.microsoft.com/office/drawing/2014/main" id="{E08E85EB-12D1-4083-A765-E3E21D709A83}"/>
              </a:ext>
            </a:extLst>
          </p:cNvPr>
          <p:cNvGrpSpPr/>
          <p:nvPr/>
        </p:nvGrpSpPr>
        <p:grpSpPr>
          <a:xfrm>
            <a:off x="5520788" y="2768049"/>
            <a:ext cx="1045919" cy="915413"/>
            <a:chOff x="5526981" y="2768049"/>
            <a:chExt cx="1045919" cy="915413"/>
          </a:xfrm>
        </p:grpSpPr>
        <p:sp>
          <p:nvSpPr>
            <p:cNvPr id="6" name="Rectangle 5">
              <a:extLst>
                <a:ext uri="{FF2B5EF4-FFF2-40B4-BE49-F238E27FC236}">
                  <a16:creationId xmlns:a16="http://schemas.microsoft.com/office/drawing/2014/main" id="{FBF2DD2F-169A-4B9F-A54C-7BAC69C5ED23}"/>
                </a:ext>
              </a:extLst>
            </p:cNvPr>
            <p:cNvSpPr/>
            <p:nvPr/>
          </p:nvSpPr>
          <p:spPr>
            <a:xfrm>
              <a:off x="5526981" y="2858543"/>
              <a:ext cx="1045919" cy="734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12169"/>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DELOITTE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1" dirty="0">
                  <a:solidFill>
                    <a:srgbClr val="012169"/>
                  </a:solidFill>
                  <a:latin typeface="Open Sans Semibold" panose="020B0606030504020204" pitchFamily="34" charset="0"/>
                  <a:ea typeface="Open Sans Semibold" panose="020B0606030504020204" pitchFamily="34" charset="0"/>
                  <a:cs typeface="Open Sans Semibold" panose="020B0606030504020204" pitchFamily="34" charset="0"/>
                </a:rPr>
                <a:t>AI</a:t>
              </a:r>
              <a:endParaRPr kumimoji="0" lang="en-US" sz="1200" b="1" i="1" u="none" strike="noStrike" kern="1200" cap="none" spc="0" normalizeH="0" baseline="0" noProof="0" dirty="0">
                <a:ln>
                  <a:noFill/>
                </a:ln>
                <a:solidFill>
                  <a:srgbClr val="012169"/>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79" name="Graphic 78" descr="Earth globe Americas">
              <a:extLst>
                <a:ext uri="{FF2B5EF4-FFF2-40B4-BE49-F238E27FC236}">
                  <a16:creationId xmlns:a16="http://schemas.microsoft.com/office/drawing/2014/main" id="{E7E06B73-5901-4AEA-AEA1-02C14D7739FB}"/>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5592234" y="2768049"/>
              <a:ext cx="915413" cy="915413"/>
            </a:xfrm>
            <a:prstGeom prst="rect">
              <a:avLst/>
            </a:prstGeom>
          </p:spPr>
        </p:pic>
      </p:grpSp>
      <p:pic>
        <p:nvPicPr>
          <p:cNvPr id="6155" name="Picture 11" descr="Image result for nvidia logo">
            <a:extLst>
              <a:ext uri="{FF2B5EF4-FFF2-40B4-BE49-F238E27FC236}">
                <a16:creationId xmlns:a16="http://schemas.microsoft.com/office/drawing/2014/main" id="{9A7BFF68-E375-482C-B652-2891B95E997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30240" y="4905545"/>
            <a:ext cx="1350033" cy="939152"/>
          </a:xfrm>
          <a:prstGeom prst="rect">
            <a:avLst/>
          </a:prstGeom>
          <a:noFill/>
          <a:extLst>
            <a:ext uri="{909E8E84-426E-40DD-AFC4-6F175D3DCCD1}">
              <a14:hiddenFill xmlns:a14="http://schemas.microsoft.com/office/drawing/2010/main">
                <a:solidFill>
                  <a:srgbClr val="FFFFFF"/>
                </a:solidFill>
              </a14:hiddenFill>
            </a:ext>
          </a:extLst>
        </p:spPr>
      </p:pic>
      <p:sp>
        <p:nvSpPr>
          <p:cNvPr id="78" name="Google Shape;545;p34">
            <a:extLst>
              <a:ext uri="{FF2B5EF4-FFF2-40B4-BE49-F238E27FC236}">
                <a16:creationId xmlns:a16="http://schemas.microsoft.com/office/drawing/2014/main" id="{73D24816-BC9D-48C7-AA4D-9AA544196515}"/>
              </a:ext>
            </a:extLst>
          </p:cNvPr>
          <p:cNvSpPr/>
          <p:nvPr/>
        </p:nvSpPr>
        <p:spPr>
          <a:xfrm>
            <a:off x="4967931" y="2658162"/>
            <a:ext cx="705460" cy="1615172"/>
          </a:xfrm>
          <a:custGeom>
            <a:avLst/>
            <a:gdLst/>
            <a:ahLst/>
            <a:cxnLst/>
            <a:rect l="l" t="t" r="r" b="b"/>
            <a:pathLst>
              <a:path w="433" h="769" extrusionOk="0">
                <a:moveTo>
                  <a:pt x="0" y="233"/>
                </a:moveTo>
                <a:cubicBezTo>
                  <a:pt x="0" y="538"/>
                  <a:pt x="0" y="538"/>
                  <a:pt x="0" y="538"/>
                </a:cubicBezTo>
                <a:cubicBezTo>
                  <a:pt x="0" y="666"/>
                  <a:pt x="104" y="769"/>
                  <a:pt x="231" y="769"/>
                </a:cubicBezTo>
                <a:cubicBezTo>
                  <a:pt x="433" y="769"/>
                  <a:pt x="433" y="769"/>
                  <a:pt x="433" y="769"/>
                </a:cubicBezTo>
                <a:cubicBezTo>
                  <a:pt x="392" y="752"/>
                  <a:pt x="343" y="722"/>
                  <a:pt x="311" y="675"/>
                </a:cubicBezTo>
                <a:cubicBezTo>
                  <a:pt x="254" y="589"/>
                  <a:pt x="259" y="506"/>
                  <a:pt x="259" y="497"/>
                </a:cubicBezTo>
                <a:cubicBezTo>
                  <a:pt x="259" y="0"/>
                  <a:pt x="259" y="0"/>
                  <a:pt x="259" y="0"/>
                </a:cubicBezTo>
                <a:cubicBezTo>
                  <a:pt x="234" y="0"/>
                  <a:pt x="172" y="5"/>
                  <a:pt x="108" y="48"/>
                </a:cubicBezTo>
                <a:cubicBezTo>
                  <a:pt x="25" y="104"/>
                  <a:pt x="2" y="222"/>
                  <a:pt x="0" y="233"/>
                </a:cubicBezTo>
                <a:close/>
              </a:path>
            </a:pathLst>
          </a:custGeom>
          <a:solidFill>
            <a:srgbClr val="0070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01" name="Google Shape;545;p34">
            <a:extLst>
              <a:ext uri="{FF2B5EF4-FFF2-40B4-BE49-F238E27FC236}">
                <a16:creationId xmlns:a16="http://schemas.microsoft.com/office/drawing/2014/main" id="{13D6F8A3-C7EE-48FF-92AE-9998B756DDCD}"/>
              </a:ext>
            </a:extLst>
          </p:cNvPr>
          <p:cNvSpPr/>
          <p:nvPr/>
        </p:nvSpPr>
        <p:spPr>
          <a:xfrm rot="10800000">
            <a:off x="6406347" y="2167416"/>
            <a:ext cx="705460" cy="1615172"/>
          </a:xfrm>
          <a:custGeom>
            <a:avLst/>
            <a:gdLst/>
            <a:ahLst/>
            <a:cxnLst/>
            <a:rect l="l" t="t" r="r" b="b"/>
            <a:pathLst>
              <a:path w="433" h="769" extrusionOk="0">
                <a:moveTo>
                  <a:pt x="0" y="233"/>
                </a:moveTo>
                <a:cubicBezTo>
                  <a:pt x="0" y="538"/>
                  <a:pt x="0" y="538"/>
                  <a:pt x="0" y="538"/>
                </a:cubicBezTo>
                <a:cubicBezTo>
                  <a:pt x="0" y="666"/>
                  <a:pt x="104" y="769"/>
                  <a:pt x="231" y="769"/>
                </a:cubicBezTo>
                <a:cubicBezTo>
                  <a:pt x="433" y="769"/>
                  <a:pt x="433" y="769"/>
                  <a:pt x="433" y="769"/>
                </a:cubicBezTo>
                <a:cubicBezTo>
                  <a:pt x="392" y="752"/>
                  <a:pt x="343" y="722"/>
                  <a:pt x="311" y="675"/>
                </a:cubicBezTo>
                <a:cubicBezTo>
                  <a:pt x="254" y="589"/>
                  <a:pt x="259" y="506"/>
                  <a:pt x="259" y="497"/>
                </a:cubicBezTo>
                <a:cubicBezTo>
                  <a:pt x="259" y="0"/>
                  <a:pt x="259" y="0"/>
                  <a:pt x="259" y="0"/>
                </a:cubicBezTo>
                <a:cubicBezTo>
                  <a:pt x="234" y="0"/>
                  <a:pt x="172" y="5"/>
                  <a:pt x="108" y="48"/>
                </a:cubicBezTo>
                <a:cubicBezTo>
                  <a:pt x="25" y="104"/>
                  <a:pt x="2" y="222"/>
                  <a:pt x="0" y="233"/>
                </a:cubicBezTo>
                <a:close/>
              </a:path>
            </a:pathLst>
          </a:custGeom>
          <a:solidFill>
            <a:srgbClr val="0097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02" name="Google Shape;545;p34">
            <a:extLst>
              <a:ext uri="{FF2B5EF4-FFF2-40B4-BE49-F238E27FC236}">
                <a16:creationId xmlns:a16="http://schemas.microsoft.com/office/drawing/2014/main" id="{6D87A4FB-C19E-4AD2-A298-77727152132D}"/>
              </a:ext>
            </a:extLst>
          </p:cNvPr>
          <p:cNvSpPr/>
          <p:nvPr/>
        </p:nvSpPr>
        <p:spPr>
          <a:xfrm rot="5400000">
            <a:off x="5476853" y="1702838"/>
            <a:ext cx="705460" cy="1615172"/>
          </a:xfrm>
          <a:custGeom>
            <a:avLst/>
            <a:gdLst/>
            <a:ahLst/>
            <a:cxnLst/>
            <a:rect l="l" t="t" r="r" b="b"/>
            <a:pathLst>
              <a:path w="433" h="769" extrusionOk="0">
                <a:moveTo>
                  <a:pt x="0" y="233"/>
                </a:moveTo>
                <a:cubicBezTo>
                  <a:pt x="0" y="538"/>
                  <a:pt x="0" y="538"/>
                  <a:pt x="0" y="538"/>
                </a:cubicBezTo>
                <a:cubicBezTo>
                  <a:pt x="0" y="666"/>
                  <a:pt x="104" y="769"/>
                  <a:pt x="231" y="769"/>
                </a:cubicBezTo>
                <a:cubicBezTo>
                  <a:pt x="433" y="769"/>
                  <a:pt x="433" y="769"/>
                  <a:pt x="433" y="769"/>
                </a:cubicBezTo>
                <a:cubicBezTo>
                  <a:pt x="392" y="752"/>
                  <a:pt x="343" y="722"/>
                  <a:pt x="311" y="675"/>
                </a:cubicBezTo>
                <a:cubicBezTo>
                  <a:pt x="254" y="589"/>
                  <a:pt x="259" y="506"/>
                  <a:pt x="259" y="497"/>
                </a:cubicBezTo>
                <a:cubicBezTo>
                  <a:pt x="259" y="0"/>
                  <a:pt x="259" y="0"/>
                  <a:pt x="259" y="0"/>
                </a:cubicBezTo>
                <a:cubicBezTo>
                  <a:pt x="234" y="0"/>
                  <a:pt x="172" y="5"/>
                  <a:pt x="108" y="48"/>
                </a:cubicBezTo>
                <a:cubicBezTo>
                  <a:pt x="25" y="104"/>
                  <a:pt x="2" y="222"/>
                  <a:pt x="0" y="233"/>
                </a:cubicBezTo>
                <a:close/>
              </a:path>
            </a:pathLst>
          </a:custGeom>
          <a:solidFill>
            <a:srgbClr val="4BAC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nvGrpSpPr>
          <p:cNvPr id="76" name="Group 75">
            <a:extLst>
              <a:ext uri="{FF2B5EF4-FFF2-40B4-BE49-F238E27FC236}">
                <a16:creationId xmlns:a16="http://schemas.microsoft.com/office/drawing/2014/main" id="{3BFC9B37-D1AD-4E5D-8612-5CE3648A72B1}"/>
              </a:ext>
            </a:extLst>
          </p:cNvPr>
          <p:cNvGrpSpPr/>
          <p:nvPr/>
        </p:nvGrpSpPr>
        <p:grpSpPr>
          <a:xfrm flipH="1">
            <a:off x="6944646" y="4111211"/>
            <a:ext cx="4588992" cy="493000"/>
            <a:chOff x="-329403" y="4209190"/>
            <a:chExt cx="4554268" cy="482180"/>
          </a:xfrm>
        </p:grpSpPr>
        <p:cxnSp>
          <p:nvCxnSpPr>
            <p:cNvPr id="80" name="Straight Connector 79">
              <a:extLst>
                <a:ext uri="{FF2B5EF4-FFF2-40B4-BE49-F238E27FC236}">
                  <a16:creationId xmlns:a16="http://schemas.microsoft.com/office/drawing/2014/main" id="{06305D81-3D98-4E3F-A4DB-8B565DFC980E}"/>
                </a:ext>
              </a:extLst>
            </p:cNvPr>
            <p:cNvCxnSpPr>
              <a:cxnSpLocks/>
            </p:cNvCxnSpPr>
            <p:nvPr/>
          </p:nvCxnSpPr>
          <p:spPr>
            <a:xfrm>
              <a:off x="-329403" y="4688338"/>
              <a:ext cx="3884942" cy="303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62E193-2E1A-406F-812D-CCE6EDCAD77E}"/>
                </a:ext>
              </a:extLst>
            </p:cNvPr>
            <p:cNvCxnSpPr>
              <a:cxnSpLocks/>
            </p:cNvCxnSpPr>
            <p:nvPr/>
          </p:nvCxnSpPr>
          <p:spPr>
            <a:xfrm flipH="1">
              <a:off x="3555539" y="4209190"/>
              <a:ext cx="669326" cy="48066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9" name="Rectangle 88">
            <a:extLst>
              <a:ext uri="{FF2B5EF4-FFF2-40B4-BE49-F238E27FC236}">
                <a16:creationId xmlns:a16="http://schemas.microsoft.com/office/drawing/2014/main" id="{41B63A36-A763-4BDB-9D42-B9AA3B81C6BE}"/>
              </a:ext>
            </a:extLst>
          </p:cNvPr>
          <p:cNvSpPr/>
          <p:nvPr/>
        </p:nvSpPr>
        <p:spPr>
          <a:xfrm>
            <a:off x="7661054" y="4232204"/>
            <a:ext cx="214815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600" normalizeH="0" baseline="0" noProof="0" dirty="0">
                <a:ln>
                  <a:noFill/>
                </a:ln>
                <a:solidFill>
                  <a:srgbClr val="00206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sym typeface="Verdana"/>
              </a:rPr>
              <a:t>INNOVATE</a:t>
            </a:r>
            <a:endParaRPr kumimoji="0" lang="en-US" sz="2000" b="1" i="0" u="none" strike="noStrike" kern="1200" cap="none" spc="600" normalizeH="0" baseline="0" noProof="0" dirty="0">
              <a:ln>
                <a:noFill/>
              </a:ln>
              <a:solidFill>
                <a:srgbClr val="00206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96" name="Shape 176">
            <a:extLst>
              <a:ext uri="{FF2B5EF4-FFF2-40B4-BE49-F238E27FC236}">
                <a16:creationId xmlns:a16="http://schemas.microsoft.com/office/drawing/2014/main" id="{622C84CB-9946-417D-9F91-33DA1D8C96EC}"/>
              </a:ext>
            </a:extLst>
          </p:cNvPr>
          <p:cNvSpPr/>
          <p:nvPr/>
        </p:nvSpPr>
        <p:spPr>
          <a:xfrm>
            <a:off x="7734961" y="4753618"/>
            <a:ext cx="1613175" cy="1229795"/>
          </a:xfrm>
          <a:prstGeom prst="rect">
            <a:avLst/>
          </a:prstGeom>
          <a:noFill/>
          <a:ln>
            <a:noFill/>
          </a:ln>
        </p:spPr>
        <p:txBody>
          <a:bodyPr lIns="0" tIns="0" rIns="0" bIns="0" anchor="ctr" anchorCtr="0">
            <a:noAutofit/>
          </a:bodyPr>
          <a:lstStyle/>
          <a:p>
            <a:pPr marL="0" marR="0" lvl="0" indent="0" algn="l" defTabSz="914400" rtl="0" eaLnBrk="1" fontAlgn="auto" latinLnBrk="0" hangingPunct="1">
              <a:lnSpc>
                <a:spcPct val="100000"/>
              </a:lnSpc>
              <a:spcBef>
                <a:spcPts val="0"/>
              </a:spcBef>
              <a:spcAft>
                <a:spcPts val="1200"/>
              </a:spcAft>
              <a:buClr>
                <a:srgbClr val="FDD300"/>
              </a:buClr>
              <a:buSzPct val="25000"/>
              <a:buFontTx/>
              <a:buNone/>
              <a:tabLst/>
              <a:defRPr/>
            </a:pPr>
            <a:r>
              <a:rPr kumimoji="0" lang="en-US" sz="2000" b="0" i="0" u="none" strike="noStrike" kern="1200" cap="none" spc="-75"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through the </a:t>
            </a:r>
            <a:r>
              <a:rPr kumimoji="0" lang="en-US" sz="2000" b="1" i="0" u="none" strike="noStrike" kern="1200" cap="none" spc="-75"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Deloitte</a:t>
            </a:r>
            <a:r>
              <a:rPr kumimoji="0" lang="en-US" sz="2000" b="0" i="0" u="none" strike="noStrike" kern="1200" cap="none" spc="-75"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 </a:t>
            </a:r>
            <a:r>
              <a:rPr kumimoji="0" lang="en-US" sz="2000" b="1" i="0" u="none" strike="noStrike" kern="1200" cap="none" spc="-75"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sym typeface="Verdana"/>
              </a:rPr>
              <a:t>Center for AI Computing</a:t>
            </a:r>
          </a:p>
        </p:txBody>
      </p:sp>
      <p:sp>
        <p:nvSpPr>
          <p:cNvPr id="98" name="Rectangle 97">
            <a:extLst>
              <a:ext uri="{FF2B5EF4-FFF2-40B4-BE49-F238E27FC236}">
                <a16:creationId xmlns:a16="http://schemas.microsoft.com/office/drawing/2014/main" id="{CCFCE962-95CB-4370-92BE-F5DB17CB580A}"/>
              </a:ext>
            </a:extLst>
          </p:cNvPr>
          <p:cNvSpPr/>
          <p:nvPr/>
        </p:nvSpPr>
        <p:spPr>
          <a:xfrm>
            <a:off x="9309854" y="4663341"/>
            <a:ext cx="2692893" cy="1477328"/>
          </a:xfrm>
          <a:prstGeom prst="rect">
            <a:avLst/>
          </a:prstGeom>
        </p:spPr>
        <p:txBody>
          <a:bodyPr wrap="square">
            <a:spAutoFit/>
          </a:bodyPr>
          <a:lstStyle/>
          <a:p>
            <a:pPr marL="171450" lvl="0" indent="-171450">
              <a:spcBef>
                <a:spcPts val="600"/>
              </a:spcBef>
              <a:spcAft>
                <a:spcPts val="600"/>
              </a:spcAft>
              <a:buFont typeface="Arial" panose="020B0604020202020204" pitchFamily="34" charset="0"/>
              <a:buChar char="•"/>
              <a:defRPr/>
            </a:pP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First-of-its-kind center designed to accelerate the development of innovative AI solutions for our clients</a:t>
            </a:r>
          </a:p>
          <a:p>
            <a:pPr marL="171450" lvl="0" indent="-171450">
              <a:spcBef>
                <a:spcPts val="600"/>
              </a:spcBef>
              <a:spcAft>
                <a:spcPts val="600"/>
              </a:spcAft>
              <a:buFont typeface="Arial" panose="020B0604020202020204" pitchFamily="34" charset="0"/>
              <a:buChar char="•"/>
              <a:defRPr/>
            </a:pPr>
            <a:r>
              <a:rPr kumimoji="0" lang="en-US" sz="1000" b="0" i="0"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Powered by a NVIDIA DGX</a:t>
            </a:r>
            <a:r>
              <a:rPr kumimoji="0" lang="en-US" sz="1000" b="0" i="0" u="none" strike="noStrike" kern="1200" cap="none" spc="0" normalizeH="0" baseline="3000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00" b="0" i="0" u="none" strike="noStrike" kern="1200" cap="none" spc="0" normalizeH="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AI Supercomputer </a:t>
            </a:r>
          </a:p>
          <a:p>
            <a:pPr marL="171450" lvl="0" indent="-171450">
              <a:spcBef>
                <a:spcPts val="600"/>
              </a:spcBef>
              <a:spcAft>
                <a:spcPts val="600"/>
              </a:spcAft>
              <a:buFont typeface="Arial" panose="020B0604020202020204" pitchFamily="34" charset="0"/>
              <a:buChar char="•"/>
              <a:defRPr/>
            </a:pP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Turbocharging AI technologies from the research lab to industry</a:t>
            </a:r>
            <a:endParaRPr kumimoji="0" lang="en-US" sz="1000" b="0" i="0" u="none" strike="noStrike" kern="1200" cap="none" spc="0" normalizeH="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Google Shape;545;p34">
            <a:extLst>
              <a:ext uri="{FF2B5EF4-FFF2-40B4-BE49-F238E27FC236}">
                <a16:creationId xmlns:a16="http://schemas.microsoft.com/office/drawing/2014/main" id="{C784CF4A-D8BB-4AA1-A4FE-6C8D4EAA16E5}"/>
              </a:ext>
            </a:extLst>
          </p:cNvPr>
          <p:cNvSpPr/>
          <p:nvPr/>
        </p:nvSpPr>
        <p:spPr>
          <a:xfrm rot="16200000">
            <a:off x="5893189" y="3120640"/>
            <a:ext cx="705460" cy="1615172"/>
          </a:xfrm>
          <a:custGeom>
            <a:avLst/>
            <a:gdLst/>
            <a:ahLst/>
            <a:cxnLst/>
            <a:rect l="l" t="t" r="r" b="b"/>
            <a:pathLst>
              <a:path w="433" h="769" extrusionOk="0">
                <a:moveTo>
                  <a:pt x="0" y="233"/>
                </a:moveTo>
                <a:cubicBezTo>
                  <a:pt x="0" y="538"/>
                  <a:pt x="0" y="538"/>
                  <a:pt x="0" y="538"/>
                </a:cubicBezTo>
                <a:cubicBezTo>
                  <a:pt x="0" y="666"/>
                  <a:pt x="104" y="769"/>
                  <a:pt x="231" y="769"/>
                </a:cubicBezTo>
                <a:cubicBezTo>
                  <a:pt x="433" y="769"/>
                  <a:pt x="433" y="769"/>
                  <a:pt x="433" y="769"/>
                </a:cubicBezTo>
                <a:cubicBezTo>
                  <a:pt x="392" y="752"/>
                  <a:pt x="343" y="722"/>
                  <a:pt x="311" y="675"/>
                </a:cubicBezTo>
                <a:cubicBezTo>
                  <a:pt x="254" y="589"/>
                  <a:pt x="259" y="506"/>
                  <a:pt x="259" y="497"/>
                </a:cubicBezTo>
                <a:cubicBezTo>
                  <a:pt x="259" y="0"/>
                  <a:pt x="259" y="0"/>
                  <a:pt x="259" y="0"/>
                </a:cubicBezTo>
                <a:cubicBezTo>
                  <a:pt x="234" y="0"/>
                  <a:pt x="172" y="5"/>
                  <a:pt x="108" y="48"/>
                </a:cubicBezTo>
                <a:cubicBezTo>
                  <a:pt x="25" y="104"/>
                  <a:pt x="2" y="222"/>
                  <a:pt x="0" y="233"/>
                </a:cubicBezTo>
                <a:close/>
              </a:path>
            </a:pathLst>
          </a:custGeom>
          <a:solidFill>
            <a:srgbClr val="17375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Calibri"/>
              <a:ea typeface="Calibri"/>
              <a:cs typeface="Calibri"/>
              <a:sym typeface="Calibri"/>
            </a:endParaRPr>
          </a:p>
        </p:txBody>
      </p:sp>
      <p:cxnSp>
        <p:nvCxnSpPr>
          <p:cNvPr id="103" name="Straight Connector 102">
            <a:extLst>
              <a:ext uri="{FF2B5EF4-FFF2-40B4-BE49-F238E27FC236}">
                <a16:creationId xmlns:a16="http://schemas.microsoft.com/office/drawing/2014/main" id="{AEF1CC4E-5D66-4797-9031-C44D9839914B}"/>
              </a:ext>
            </a:extLst>
          </p:cNvPr>
          <p:cNvCxnSpPr>
            <a:cxnSpLocks/>
          </p:cNvCxnSpPr>
          <p:nvPr/>
        </p:nvCxnSpPr>
        <p:spPr>
          <a:xfrm>
            <a:off x="648826" y="1577318"/>
            <a:ext cx="3703320" cy="0"/>
          </a:xfrm>
          <a:prstGeom prst="line">
            <a:avLst/>
          </a:prstGeom>
          <a:ln>
            <a:solidFill>
              <a:srgbClr val="4BACC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67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Object 46" hidden="1">
            <a:extLst>
              <a:ext uri="{FF2B5EF4-FFF2-40B4-BE49-F238E27FC236}">
                <a16:creationId xmlns:a16="http://schemas.microsoft.com/office/drawing/2014/main" id="{68AA35DD-C20A-49EE-A966-6301340047F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8" name="think-cell Slide" r:id="rId4" imgW="475" imgH="476" progId="TCLayout.ActiveDocument.1">
                  <p:embed/>
                </p:oleObj>
              </mc:Choice>
              <mc:Fallback>
                <p:oleObj name="think-cell Slide" r:id="rId4" imgW="475" imgH="476" progId="TCLayout.ActiveDocument.1">
                  <p:embed/>
                  <p:pic>
                    <p:nvPicPr>
                      <p:cNvPr id="47" name="Object 46" hidden="1">
                        <a:extLst>
                          <a:ext uri="{FF2B5EF4-FFF2-40B4-BE49-F238E27FC236}">
                            <a16:creationId xmlns:a16="http://schemas.microsoft.com/office/drawing/2014/main" id="{68AA35DD-C20A-49EE-A966-6301340047F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299FC923-7607-46A3-B4A1-91640C182E2F}"/>
              </a:ext>
            </a:extLst>
          </p:cNvPr>
          <p:cNvSpPr>
            <a:spLocks noGrp="1"/>
          </p:cNvSpPr>
          <p:nvPr>
            <p:ph type="body" sz="quarter" idx="10"/>
          </p:nvPr>
        </p:nvSpPr>
        <p:spPr>
          <a:xfrm>
            <a:off x="331594" y="329819"/>
            <a:ext cx="11202044" cy="369332"/>
          </a:xfrm>
        </p:spPr>
        <p:txBody>
          <a:bodyPr/>
          <a:lstStyle/>
          <a:p>
            <a:r>
              <a:rPr lang="en-US" dirty="0"/>
              <a:t>Deloitte Center for AI Computing</a:t>
            </a:r>
          </a:p>
        </p:txBody>
      </p:sp>
      <p:sp>
        <p:nvSpPr>
          <p:cNvPr id="3" name="Text Placeholder 2">
            <a:extLst>
              <a:ext uri="{FF2B5EF4-FFF2-40B4-BE49-F238E27FC236}">
                <a16:creationId xmlns:a16="http://schemas.microsoft.com/office/drawing/2014/main" id="{DC4CB4F8-6F0B-43D6-9F19-2512697F4201}"/>
              </a:ext>
            </a:extLst>
          </p:cNvPr>
          <p:cNvSpPr>
            <a:spLocks noGrp="1"/>
          </p:cNvSpPr>
          <p:nvPr>
            <p:ph type="body" sz="quarter" idx="11"/>
          </p:nvPr>
        </p:nvSpPr>
        <p:spPr>
          <a:xfrm>
            <a:off x="331916" y="781059"/>
            <a:ext cx="11201400" cy="430887"/>
          </a:xfrm>
        </p:spPr>
        <p:txBody>
          <a:bodyPr/>
          <a:lstStyle/>
          <a:p>
            <a:r>
              <a:rPr lang="en-US" dirty="0"/>
              <a:t>The Deloitte Center for AI Computing powered by a NVIDIA DGX AI Supercomputer is a first-of-its-kind Center designed to accelerate co-innovation with clients </a:t>
            </a:r>
          </a:p>
        </p:txBody>
      </p:sp>
      <p:pic>
        <p:nvPicPr>
          <p:cNvPr id="58" name="Picture 57" descr="A picture containing table, umbrella&#10;&#10;Description automatically generated">
            <a:extLst>
              <a:ext uri="{FF2B5EF4-FFF2-40B4-BE49-F238E27FC236}">
                <a16:creationId xmlns:a16="http://schemas.microsoft.com/office/drawing/2014/main" id="{38CBBEE9-7EB0-4EEF-A2D3-CCB31EA1D056}"/>
              </a:ext>
            </a:extLst>
          </p:cNvPr>
          <p:cNvPicPr>
            <a:picLocks noChangeAspect="1"/>
          </p:cNvPicPr>
          <p:nvPr/>
        </p:nvPicPr>
        <p:blipFill rotWithShape="1">
          <a:blip r:embed="rId6"/>
          <a:srcRect t="87463"/>
          <a:stretch/>
        </p:blipFill>
        <p:spPr>
          <a:xfrm>
            <a:off x="0" y="5998245"/>
            <a:ext cx="12192000" cy="859755"/>
          </a:xfrm>
          <a:prstGeom prst="rect">
            <a:avLst/>
          </a:prstGeom>
        </p:spPr>
      </p:pic>
      <p:sp>
        <p:nvSpPr>
          <p:cNvPr id="133" name="object 5">
            <a:extLst>
              <a:ext uri="{FF2B5EF4-FFF2-40B4-BE49-F238E27FC236}">
                <a16:creationId xmlns:a16="http://schemas.microsoft.com/office/drawing/2014/main" id="{612C625C-B2CF-49D6-A3FE-1EDF7289D421}"/>
              </a:ext>
            </a:extLst>
          </p:cNvPr>
          <p:cNvSpPr/>
          <p:nvPr/>
        </p:nvSpPr>
        <p:spPr>
          <a:xfrm>
            <a:off x="8498122" y="1768986"/>
            <a:ext cx="3693878" cy="5089014"/>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91440" tIns="91440" rIns="91440" bIns="91440" rtlCol="0"/>
          <a:lstStyle/>
          <a:p>
            <a:pPr marL="0" marR="0" lvl="0" indent="0" algn="l" defTabSz="914400" rtl="0" eaLnBrk="1" fontAlgn="auto" latinLnBrk="0" hangingPunct="1">
              <a:lnSpc>
                <a:spcPct val="100000"/>
              </a:lnSpc>
              <a:spcBef>
                <a:spcPts val="0"/>
              </a:spcBef>
              <a:spcAft>
                <a:spcPts val="0"/>
              </a:spcAft>
              <a:buClr>
                <a:srgbClr val="787878"/>
              </a:buClr>
              <a:buSzTx/>
              <a:buFontTx/>
              <a:buNone/>
              <a:tabLst/>
              <a:defRPr/>
            </a:pPr>
            <a:r>
              <a:rPr kumimoji="0" lang="en-US" sz="1100" b="1" i="0" u="none" strike="noStrike" kern="1200" cap="none" spc="0" normalizeH="0" baseline="0" noProof="0">
                <a:ln>
                  <a:noFill/>
                </a:ln>
                <a:solidFill>
                  <a:srgbClr val="4BACC6"/>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p>
        </p:txBody>
      </p:sp>
      <p:cxnSp>
        <p:nvCxnSpPr>
          <p:cNvPr id="134" name="Straight Connector 133">
            <a:extLst>
              <a:ext uri="{FF2B5EF4-FFF2-40B4-BE49-F238E27FC236}">
                <a16:creationId xmlns:a16="http://schemas.microsoft.com/office/drawing/2014/main" id="{00B86796-447D-478F-825C-48EEC5A3C4DD}"/>
              </a:ext>
            </a:extLst>
          </p:cNvPr>
          <p:cNvCxnSpPr>
            <a:cxnSpLocks/>
          </p:cNvCxnSpPr>
          <p:nvPr/>
        </p:nvCxnSpPr>
        <p:spPr>
          <a:xfrm>
            <a:off x="295588" y="2784691"/>
            <a:ext cx="3474720" cy="0"/>
          </a:xfrm>
          <a:prstGeom prst="line">
            <a:avLst/>
          </a:prstGeom>
          <a:noFill/>
          <a:ln w="190500" cap="flat" cmpd="sng" algn="ctr">
            <a:solidFill>
              <a:srgbClr val="0097A9">
                <a:alpha val="10000"/>
              </a:srgbClr>
            </a:solidFill>
            <a:prstDash val="solid"/>
          </a:ln>
          <a:effectLst/>
        </p:spPr>
      </p:cxnSp>
      <p:sp>
        <p:nvSpPr>
          <p:cNvPr id="135" name="Plus Sign 134">
            <a:extLst>
              <a:ext uri="{FF2B5EF4-FFF2-40B4-BE49-F238E27FC236}">
                <a16:creationId xmlns:a16="http://schemas.microsoft.com/office/drawing/2014/main" id="{28E166EC-9928-4142-8AFF-1EE17F31F89C}"/>
              </a:ext>
            </a:extLst>
          </p:cNvPr>
          <p:cNvSpPr/>
          <p:nvPr/>
        </p:nvSpPr>
        <p:spPr bwMode="gray">
          <a:xfrm>
            <a:off x="3655688" y="1728876"/>
            <a:ext cx="788106" cy="788106"/>
          </a:xfrm>
          <a:prstGeom prst="mathPlus">
            <a:avLst/>
          </a:prstGeom>
          <a:solidFill>
            <a:srgbClr val="087C8E">
              <a:alpha val="86000"/>
            </a:srgbClr>
          </a:solidFill>
          <a:effectLst>
            <a:outerShdw blurRad="889000" dist="38100" dir="8160000" algn="tl" rotWithShape="0">
              <a:prstClr val="black">
                <a:alpha val="16000"/>
              </a:prstClr>
            </a:outerShdw>
          </a:effectLst>
        </p:spPr>
        <p:txBody>
          <a:bodyPr wrap="square" lIns="91440" tIns="91440" rIns="91440" bIns="0" numCol="1" rtlCol="0"/>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1050" b="1" i="0" u="none" strike="noStrike" kern="1200" cap="none" spc="0" normalizeH="0" baseline="0" noProof="0" dirty="0">
              <a:ln>
                <a:noFill/>
              </a:ln>
              <a:solidFill>
                <a:srgbClr val="40B1B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36" name="Picture 2">
            <a:extLst>
              <a:ext uri="{FF2B5EF4-FFF2-40B4-BE49-F238E27FC236}">
                <a16:creationId xmlns:a16="http://schemas.microsoft.com/office/drawing/2014/main" id="{A10615C6-83E0-404B-AAE1-D24C61BA38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533" y="1405105"/>
            <a:ext cx="3532773" cy="1435649"/>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6" descr="Nvidia – Logos Download">
            <a:extLst>
              <a:ext uri="{FF2B5EF4-FFF2-40B4-BE49-F238E27FC236}">
                <a16:creationId xmlns:a16="http://schemas.microsoft.com/office/drawing/2014/main" id="{0EEAA4AE-7B52-45D6-B4E9-531D52F8D1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2347" y="1846206"/>
            <a:ext cx="2907305" cy="553447"/>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4353BA64-6FC0-4ECB-A1DC-385D4A4F250C}"/>
              </a:ext>
            </a:extLst>
          </p:cNvPr>
          <p:cNvSpPr txBox="1"/>
          <p:nvPr/>
        </p:nvSpPr>
        <p:spPr>
          <a:xfrm>
            <a:off x="472925" y="2584058"/>
            <a:ext cx="3097002" cy="2923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9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AI and Business Expertise</a:t>
            </a:r>
          </a:p>
        </p:txBody>
      </p:sp>
      <p:sp>
        <p:nvSpPr>
          <p:cNvPr id="142" name="Rectangle 141">
            <a:extLst>
              <a:ext uri="{FF2B5EF4-FFF2-40B4-BE49-F238E27FC236}">
                <a16:creationId xmlns:a16="http://schemas.microsoft.com/office/drawing/2014/main" id="{AB2DFACA-E6D2-4FC8-98C4-81965BD95E00}"/>
              </a:ext>
            </a:extLst>
          </p:cNvPr>
          <p:cNvSpPr/>
          <p:nvPr/>
        </p:nvSpPr>
        <p:spPr bwMode="gray">
          <a:xfrm>
            <a:off x="4347752" y="2975768"/>
            <a:ext cx="3474720" cy="1225296"/>
          </a:xfrm>
          <a:prstGeom prst="rect">
            <a:avLst/>
          </a:prstGeom>
          <a:solidFill>
            <a:srgbClr val="FFFFFF">
              <a:alpha val="86000"/>
            </a:srgbClr>
          </a:solidFill>
          <a:effectLst>
            <a:outerShdw blurRad="889000" dist="38100" dir="8160000" algn="tl" rotWithShape="0">
              <a:prstClr val="black">
                <a:alpha val="16000"/>
              </a:prstClr>
            </a:outerShdw>
          </a:effectLst>
        </p:spPr>
        <p:txBody>
          <a:bodyPr wrap="square" lIns="91440" tIns="45720" rIns="91440" bIns="0" numCol="1" rtlCol="0"/>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200" b="1" i="0" u="none" strike="noStrike" kern="1200" cap="none" spc="0" normalizeH="0" baseline="0" noProof="0" dirty="0">
                <a:ln>
                  <a:noFill/>
                </a:ln>
                <a:solidFill>
                  <a:srgbClr val="40B1BF"/>
                </a:solidFill>
                <a:effectLst/>
                <a:uLnTx/>
                <a:uFillTx/>
                <a:latin typeface="Open Sans" panose="020B0606030504020204" pitchFamily="34" charset="0"/>
                <a:ea typeface="Open Sans" panose="020B0606030504020204" pitchFamily="34" charset="0"/>
                <a:cs typeface="Open Sans" panose="020B0606030504020204" pitchFamily="34" charset="0"/>
              </a:rPr>
              <a:t>AI Hardware</a:t>
            </a:r>
          </a:p>
        </p:txBody>
      </p:sp>
      <p:sp>
        <p:nvSpPr>
          <p:cNvPr id="143" name="Rectangle 142">
            <a:extLst>
              <a:ext uri="{FF2B5EF4-FFF2-40B4-BE49-F238E27FC236}">
                <a16:creationId xmlns:a16="http://schemas.microsoft.com/office/drawing/2014/main" id="{931C9003-C7DE-497A-BCD6-3AB562431E8A}"/>
              </a:ext>
            </a:extLst>
          </p:cNvPr>
          <p:cNvSpPr/>
          <p:nvPr/>
        </p:nvSpPr>
        <p:spPr bwMode="gray">
          <a:xfrm>
            <a:off x="4347752" y="4262737"/>
            <a:ext cx="3474720" cy="1074677"/>
          </a:xfrm>
          <a:prstGeom prst="rect">
            <a:avLst/>
          </a:prstGeom>
          <a:solidFill>
            <a:srgbClr val="FFFFFF">
              <a:alpha val="86000"/>
            </a:srgbClr>
          </a:solidFill>
          <a:effectLst>
            <a:outerShdw blurRad="889000" dist="38100" dir="8160000" algn="tl" rotWithShape="0">
              <a:prstClr val="black">
                <a:alpha val="16000"/>
              </a:prstClr>
            </a:outerShdw>
          </a:effectLst>
        </p:spPr>
        <p:txBody>
          <a:bodyPr wrap="square" lIns="91440" tIns="45720" rIns="91440" bIns="0" numCol="1" rtlCol="0"/>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200" b="1" i="0" u="none" strike="noStrike" kern="1200" cap="none" spc="0" normalizeH="0" baseline="0" noProof="0" dirty="0">
                <a:ln>
                  <a:noFill/>
                </a:ln>
                <a:solidFill>
                  <a:srgbClr val="40B1BF"/>
                </a:solidFill>
                <a:effectLst/>
                <a:uLnTx/>
                <a:uFillTx/>
                <a:latin typeface="Open Sans" panose="020B0606030504020204" pitchFamily="34" charset="0"/>
                <a:ea typeface="Open Sans" panose="020B0606030504020204" pitchFamily="34" charset="0"/>
                <a:cs typeface="Open Sans" panose="020B0606030504020204" pitchFamily="34" charset="0"/>
              </a:rPr>
              <a:t>Supercomputer Expertise</a:t>
            </a:r>
          </a:p>
        </p:txBody>
      </p:sp>
      <p:sp>
        <p:nvSpPr>
          <p:cNvPr id="144" name="Rectangle 143">
            <a:extLst>
              <a:ext uri="{FF2B5EF4-FFF2-40B4-BE49-F238E27FC236}">
                <a16:creationId xmlns:a16="http://schemas.microsoft.com/office/drawing/2014/main" id="{395FBCE7-7F03-4507-9C0A-E0F3CAD85403}"/>
              </a:ext>
            </a:extLst>
          </p:cNvPr>
          <p:cNvSpPr/>
          <p:nvPr/>
        </p:nvSpPr>
        <p:spPr bwMode="gray">
          <a:xfrm>
            <a:off x="4347752" y="5392710"/>
            <a:ext cx="3474720" cy="1046843"/>
          </a:xfrm>
          <a:prstGeom prst="rect">
            <a:avLst/>
          </a:prstGeom>
          <a:solidFill>
            <a:srgbClr val="FFFFFF">
              <a:alpha val="86000"/>
            </a:srgbClr>
          </a:solidFill>
          <a:effectLst>
            <a:outerShdw blurRad="889000" dist="38100" dir="8160000" algn="tl" rotWithShape="0">
              <a:prstClr val="black">
                <a:alpha val="16000"/>
              </a:prstClr>
            </a:outerShdw>
          </a:effectLst>
        </p:spPr>
        <p:txBody>
          <a:bodyPr wrap="square" lIns="91440" tIns="45720" rIns="91440" bIns="0" numCol="1" rtlCol="0"/>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200" b="1" i="0" u="none" strike="noStrike" kern="1200" cap="none" spc="0" normalizeH="0" baseline="0" noProof="0" dirty="0">
                <a:ln>
                  <a:noFill/>
                </a:ln>
                <a:solidFill>
                  <a:srgbClr val="40B1BF"/>
                </a:solidFill>
                <a:effectLst/>
                <a:uLnTx/>
                <a:uFillTx/>
                <a:latin typeface="Open Sans" panose="020B0606030504020204" pitchFamily="34" charset="0"/>
                <a:ea typeface="Open Sans" panose="020B0606030504020204" pitchFamily="34" charset="0"/>
                <a:cs typeface="Open Sans" panose="020B0606030504020204" pitchFamily="34" charset="0"/>
              </a:rPr>
              <a:t>Solution Accelerators</a:t>
            </a:r>
          </a:p>
        </p:txBody>
      </p:sp>
      <p:pic>
        <p:nvPicPr>
          <p:cNvPr id="145" name="Picture 42" descr="NVIDIA® DGX A100 «NEW» | XENON Systems">
            <a:extLst>
              <a:ext uri="{FF2B5EF4-FFF2-40B4-BE49-F238E27FC236}">
                <a16:creationId xmlns:a16="http://schemas.microsoft.com/office/drawing/2014/main" id="{2825A47F-C8AD-4DCC-B5F2-5D25C7146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1989" y="3288986"/>
            <a:ext cx="1125034" cy="739343"/>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a:extLst>
              <a:ext uri="{FF2B5EF4-FFF2-40B4-BE49-F238E27FC236}">
                <a16:creationId xmlns:a16="http://schemas.microsoft.com/office/drawing/2014/main" id="{8E895156-3845-42FD-9E84-6548A7123CAF}"/>
              </a:ext>
            </a:extLst>
          </p:cNvPr>
          <p:cNvSpPr txBox="1"/>
          <p:nvPr/>
        </p:nvSpPr>
        <p:spPr>
          <a:xfrm>
            <a:off x="5615637" y="3230837"/>
            <a:ext cx="2045077" cy="63094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NVIDIA DGX POD</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48 GPUs for Experimentation</a:t>
            </a:r>
          </a:p>
        </p:txBody>
      </p:sp>
      <p:sp>
        <p:nvSpPr>
          <p:cNvPr id="141" name="Rectangle 140">
            <a:extLst>
              <a:ext uri="{FF2B5EF4-FFF2-40B4-BE49-F238E27FC236}">
                <a16:creationId xmlns:a16="http://schemas.microsoft.com/office/drawing/2014/main" id="{AFB51CAB-73C1-43D6-9A06-582FB8841B07}"/>
              </a:ext>
            </a:extLst>
          </p:cNvPr>
          <p:cNvSpPr/>
          <p:nvPr/>
        </p:nvSpPr>
        <p:spPr bwMode="gray">
          <a:xfrm>
            <a:off x="294853" y="4267200"/>
            <a:ext cx="3474720" cy="1070214"/>
          </a:xfrm>
          <a:prstGeom prst="rect">
            <a:avLst/>
          </a:prstGeom>
          <a:solidFill>
            <a:srgbClr val="FFFFFF">
              <a:alpha val="86000"/>
            </a:srgbClr>
          </a:solidFill>
          <a:effectLst>
            <a:outerShdw blurRad="889000" dist="38100" dir="8160000" algn="tl" rotWithShape="0">
              <a:prstClr val="black">
                <a:alpha val="16000"/>
              </a:prstClr>
            </a:outerShdw>
          </a:effectLst>
        </p:spPr>
        <p:txBody>
          <a:bodyPr wrap="square" lIns="91440" tIns="45720" rIns="91440" bIns="0" numCol="1" rtlCol="0"/>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200" b="1" i="0" u="none" strike="noStrike" kern="1200" cap="none" spc="0" normalizeH="0" baseline="0" noProof="0" dirty="0">
                <a:ln>
                  <a:noFill/>
                </a:ln>
                <a:solidFill>
                  <a:srgbClr val="40B1BF"/>
                </a:solidFill>
                <a:effectLst/>
                <a:uLnTx/>
                <a:uFillTx/>
                <a:latin typeface="Open Sans" panose="020B0606030504020204" pitchFamily="34" charset="0"/>
                <a:ea typeface="Open Sans" panose="020B0606030504020204" pitchFamily="34" charset="0"/>
                <a:cs typeface="Open Sans" panose="020B0606030504020204" pitchFamily="34" charset="0"/>
              </a:rPr>
              <a:t>Business and Strategy Expertise</a:t>
            </a:r>
          </a:p>
        </p:txBody>
      </p:sp>
      <p:sp>
        <p:nvSpPr>
          <p:cNvPr id="147" name="Rectangle 146">
            <a:extLst>
              <a:ext uri="{FF2B5EF4-FFF2-40B4-BE49-F238E27FC236}">
                <a16:creationId xmlns:a16="http://schemas.microsoft.com/office/drawing/2014/main" id="{5A9572D8-C54B-4FAC-A1A1-573E836A974C}"/>
              </a:ext>
            </a:extLst>
          </p:cNvPr>
          <p:cNvSpPr/>
          <p:nvPr/>
        </p:nvSpPr>
        <p:spPr>
          <a:xfrm>
            <a:off x="266700" y="4491206"/>
            <a:ext cx="3302491" cy="538609"/>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Sector and Domain Expertise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Change Management</a:t>
            </a:r>
          </a:p>
        </p:txBody>
      </p:sp>
      <p:grpSp>
        <p:nvGrpSpPr>
          <p:cNvPr id="5" name="Group 4">
            <a:extLst>
              <a:ext uri="{FF2B5EF4-FFF2-40B4-BE49-F238E27FC236}">
                <a16:creationId xmlns:a16="http://schemas.microsoft.com/office/drawing/2014/main" id="{75554872-86DB-4D56-91E2-97C67EF3DA19}"/>
              </a:ext>
            </a:extLst>
          </p:cNvPr>
          <p:cNvGrpSpPr/>
          <p:nvPr/>
        </p:nvGrpSpPr>
        <p:grpSpPr>
          <a:xfrm>
            <a:off x="267435" y="2975768"/>
            <a:ext cx="3502871" cy="1231673"/>
            <a:chOff x="267435" y="2975768"/>
            <a:chExt cx="3502871" cy="1231673"/>
          </a:xfrm>
        </p:grpSpPr>
        <p:sp>
          <p:nvSpPr>
            <p:cNvPr id="139" name="Rectangle 138">
              <a:extLst>
                <a:ext uri="{FF2B5EF4-FFF2-40B4-BE49-F238E27FC236}">
                  <a16:creationId xmlns:a16="http://schemas.microsoft.com/office/drawing/2014/main" id="{52B2226A-B061-420D-BF45-CAF71C6C22E4}"/>
                </a:ext>
              </a:extLst>
            </p:cNvPr>
            <p:cNvSpPr/>
            <p:nvPr/>
          </p:nvSpPr>
          <p:spPr bwMode="gray">
            <a:xfrm>
              <a:off x="295586" y="2975768"/>
              <a:ext cx="3474720" cy="1231673"/>
            </a:xfrm>
            <a:prstGeom prst="rect">
              <a:avLst/>
            </a:prstGeom>
            <a:solidFill>
              <a:srgbClr val="FFFFFF">
                <a:alpha val="86000"/>
              </a:srgbClr>
            </a:solidFill>
            <a:effectLst>
              <a:outerShdw blurRad="889000" dist="38100" dir="8160000" algn="tl" rotWithShape="0">
                <a:prstClr val="black">
                  <a:alpha val="16000"/>
                </a:prstClr>
              </a:outerShdw>
            </a:effectLst>
          </p:spPr>
          <p:txBody>
            <a:bodyPr wrap="square" lIns="91440" tIns="45720" rIns="91440" bIns="0" numCol="1" rtlCol="0"/>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200" b="1" i="0" u="none" strike="noStrike" kern="1200" cap="none" spc="0" normalizeH="0" baseline="0" noProof="0" dirty="0">
                  <a:ln>
                    <a:noFill/>
                  </a:ln>
                  <a:solidFill>
                    <a:srgbClr val="40B1BF"/>
                  </a:solidFill>
                  <a:effectLst/>
                  <a:uLnTx/>
                  <a:uFillTx/>
                  <a:latin typeface="Open Sans" panose="020B0606030504020204" pitchFamily="34" charset="0"/>
                  <a:ea typeface="Open Sans" panose="020B0606030504020204" pitchFamily="34" charset="0"/>
                  <a:cs typeface="Open Sans" panose="020B0606030504020204" pitchFamily="34" charset="0"/>
                </a:rPr>
                <a:t>AI and Data Science Talent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8" name="Rectangle 147">
              <a:extLst>
                <a:ext uri="{FF2B5EF4-FFF2-40B4-BE49-F238E27FC236}">
                  <a16:creationId xmlns:a16="http://schemas.microsoft.com/office/drawing/2014/main" id="{51CFAD19-D8B7-4716-ACDE-1CE006E3C479}"/>
                </a:ext>
              </a:extLst>
            </p:cNvPr>
            <p:cNvSpPr/>
            <p:nvPr/>
          </p:nvSpPr>
          <p:spPr>
            <a:xfrm>
              <a:off x="267435" y="3230837"/>
              <a:ext cx="3426444" cy="800219"/>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Machine Learning Engineers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 Architects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Front &amp; Back-end Developers</a:t>
              </a:r>
            </a:p>
          </p:txBody>
        </p:sp>
      </p:grpSp>
      <p:sp>
        <p:nvSpPr>
          <p:cNvPr id="140" name="Rectangle 139">
            <a:extLst>
              <a:ext uri="{FF2B5EF4-FFF2-40B4-BE49-F238E27FC236}">
                <a16:creationId xmlns:a16="http://schemas.microsoft.com/office/drawing/2014/main" id="{24A06B77-1513-49EC-BC3D-EB357830A4DA}"/>
              </a:ext>
            </a:extLst>
          </p:cNvPr>
          <p:cNvSpPr/>
          <p:nvPr/>
        </p:nvSpPr>
        <p:spPr bwMode="gray">
          <a:xfrm>
            <a:off x="294853" y="5392710"/>
            <a:ext cx="3474720" cy="1046843"/>
          </a:xfrm>
          <a:prstGeom prst="rect">
            <a:avLst/>
          </a:prstGeom>
          <a:solidFill>
            <a:srgbClr val="FFFFFF">
              <a:alpha val="86000"/>
            </a:srgbClr>
          </a:solidFill>
          <a:effectLst>
            <a:outerShdw blurRad="889000" dist="38100" dir="8160000" algn="tl" rotWithShape="0">
              <a:prstClr val="black">
                <a:alpha val="16000"/>
              </a:prstClr>
            </a:outerShdw>
          </a:effectLst>
        </p:spPr>
        <p:txBody>
          <a:bodyPr wrap="square" lIns="91440" tIns="45720" rIns="0" bIns="0" numCol="1"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0B1BF"/>
                </a:solidFill>
                <a:effectLst/>
                <a:uLnTx/>
                <a:uFillTx/>
                <a:latin typeface="Open Sans" panose="020B0606030504020204" pitchFamily="34" charset="0"/>
                <a:ea typeface="Open Sans" panose="020B0606030504020204" pitchFamily="34" charset="0"/>
                <a:cs typeface="Open Sans" panose="020B0606030504020204" pitchFamily="34" charset="0"/>
              </a:rPr>
              <a:t>Intellectual Property and Assets</a:t>
            </a: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r>
            <a:b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9" name="Rectangle 148">
            <a:extLst>
              <a:ext uri="{FF2B5EF4-FFF2-40B4-BE49-F238E27FC236}">
                <a16:creationId xmlns:a16="http://schemas.microsoft.com/office/drawing/2014/main" id="{62D15174-A9D5-4106-B4EE-EEE87ED99932}"/>
              </a:ext>
            </a:extLst>
          </p:cNvPr>
          <p:cNvSpPr/>
          <p:nvPr/>
        </p:nvSpPr>
        <p:spPr>
          <a:xfrm>
            <a:off x="266700" y="5651644"/>
            <a:ext cx="3418362" cy="538609"/>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Domain and Industry-specific Assets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 Algorithms and Models</a:t>
            </a:r>
          </a:p>
        </p:txBody>
      </p:sp>
      <p:sp>
        <p:nvSpPr>
          <p:cNvPr id="150" name="Rectangle 149">
            <a:extLst>
              <a:ext uri="{FF2B5EF4-FFF2-40B4-BE49-F238E27FC236}">
                <a16:creationId xmlns:a16="http://schemas.microsoft.com/office/drawing/2014/main" id="{5D6AF237-ADF4-443B-9274-A24A92F8BCE4}"/>
              </a:ext>
            </a:extLst>
          </p:cNvPr>
          <p:cNvSpPr/>
          <p:nvPr/>
        </p:nvSpPr>
        <p:spPr>
          <a:xfrm>
            <a:off x="4524066" y="5616716"/>
            <a:ext cx="2922940" cy="538609"/>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Pre-trained ML Models and Scripts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Industry Solutions Catalogue </a:t>
            </a:r>
          </a:p>
        </p:txBody>
      </p:sp>
      <p:sp>
        <p:nvSpPr>
          <p:cNvPr id="151" name="Rectangle 150">
            <a:extLst>
              <a:ext uri="{FF2B5EF4-FFF2-40B4-BE49-F238E27FC236}">
                <a16:creationId xmlns:a16="http://schemas.microsoft.com/office/drawing/2014/main" id="{84648F1E-C340-4673-8D55-E6F1DAAE9B36}"/>
              </a:ext>
            </a:extLst>
          </p:cNvPr>
          <p:cNvSpPr/>
          <p:nvPr/>
        </p:nvSpPr>
        <p:spPr>
          <a:xfrm>
            <a:off x="4524066" y="4516881"/>
            <a:ext cx="3250867" cy="538609"/>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Solution Development </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Training and Bootcamps</a:t>
            </a:r>
          </a:p>
        </p:txBody>
      </p:sp>
      <p:sp>
        <p:nvSpPr>
          <p:cNvPr id="152" name="Equals 151">
            <a:extLst>
              <a:ext uri="{FF2B5EF4-FFF2-40B4-BE49-F238E27FC236}">
                <a16:creationId xmlns:a16="http://schemas.microsoft.com/office/drawing/2014/main" id="{21B3F952-A578-4BAC-812D-23C158C9812C}"/>
              </a:ext>
            </a:extLst>
          </p:cNvPr>
          <p:cNvSpPr/>
          <p:nvPr/>
        </p:nvSpPr>
        <p:spPr bwMode="gray">
          <a:xfrm>
            <a:off x="7660714" y="1778092"/>
            <a:ext cx="760982" cy="689675"/>
          </a:xfrm>
          <a:prstGeom prst="mathEqual">
            <a:avLst/>
          </a:prstGeom>
          <a:solidFill>
            <a:srgbClr val="087C8E"/>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Verdana"/>
              <a:ea typeface="+mn-ea"/>
              <a:cs typeface="+mn-cs"/>
            </a:endParaRPr>
          </a:p>
        </p:txBody>
      </p:sp>
      <p:pic>
        <p:nvPicPr>
          <p:cNvPr id="153" name="Picture 34" descr="DELETE - Events | Radical Empathy">
            <a:extLst>
              <a:ext uri="{FF2B5EF4-FFF2-40B4-BE49-F238E27FC236}">
                <a16:creationId xmlns:a16="http://schemas.microsoft.com/office/drawing/2014/main" id="{D835D8F8-83A1-4E98-86F4-6897BCCBBE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2750" y="5555137"/>
            <a:ext cx="488929" cy="488929"/>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36">
            <a:extLst>
              <a:ext uri="{FF2B5EF4-FFF2-40B4-BE49-F238E27FC236}">
                <a16:creationId xmlns:a16="http://schemas.microsoft.com/office/drawing/2014/main" id="{4736E804-B0C8-40DA-8C82-1E634B371792}"/>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429" b="94000" l="9756" r="89634">
                        <a14:foregroundMark x1="49390" y1="17714" x2="49390" y2="17714"/>
                        <a14:foregroundMark x1="50610" y1="8857" x2="50610" y2="8857"/>
                        <a14:foregroundMark x1="50000" y1="8571" x2="50000" y2="8571"/>
                        <a14:foregroundMark x1="48171" y1="7429" x2="48171" y2="7429"/>
                        <a14:foregroundMark x1="25610" y1="37714" x2="25610" y2="37714"/>
                        <a14:foregroundMark x1="55488" y1="94000" x2="55488" y2="94000"/>
                      </a14:backgroundRemoval>
                    </a14:imgEffect>
                  </a14:imgLayer>
                </a14:imgProps>
              </a:ext>
              <a:ext uri="{28A0092B-C50C-407E-A947-70E740481C1C}">
                <a14:useLocalDpi xmlns:a14="http://schemas.microsoft.com/office/drawing/2010/main" val="0"/>
              </a:ext>
            </a:extLst>
          </a:blip>
          <a:srcRect/>
          <a:stretch/>
        </p:blipFill>
        <p:spPr bwMode="auto">
          <a:xfrm>
            <a:off x="10305866" y="5552713"/>
            <a:ext cx="675461" cy="493776"/>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a:extLst>
              <a:ext uri="{FF2B5EF4-FFF2-40B4-BE49-F238E27FC236}">
                <a16:creationId xmlns:a16="http://schemas.microsoft.com/office/drawing/2014/main" id="{EB06158C-20CE-45AA-84BD-BB38041470E1}"/>
              </a:ext>
            </a:extLst>
          </p:cNvPr>
          <p:cNvSpPr txBox="1"/>
          <p:nvPr/>
        </p:nvSpPr>
        <p:spPr>
          <a:xfrm>
            <a:off x="9161756" y="5591852"/>
            <a:ext cx="1254034"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 Exploration Lab in Austin</a:t>
            </a:r>
          </a:p>
        </p:txBody>
      </p:sp>
      <p:sp>
        <p:nvSpPr>
          <p:cNvPr id="156" name="TextBox 155">
            <a:extLst>
              <a:ext uri="{FF2B5EF4-FFF2-40B4-BE49-F238E27FC236}">
                <a16:creationId xmlns:a16="http://schemas.microsoft.com/office/drawing/2014/main" id="{4622476F-3337-402F-9570-785A0FF47A6C}"/>
              </a:ext>
            </a:extLst>
          </p:cNvPr>
          <p:cNvSpPr txBox="1"/>
          <p:nvPr/>
        </p:nvSpPr>
        <p:spPr>
          <a:xfrm>
            <a:off x="10822960" y="5591852"/>
            <a:ext cx="1254034"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 Factory in Canada</a:t>
            </a:r>
          </a:p>
        </p:txBody>
      </p:sp>
      <p:pic>
        <p:nvPicPr>
          <p:cNvPr id="157" name="Picture 156" descr="A picture containing table, umbrella&#10;&#10;Description automatically generated">
            <a:extLst>
              <a:ext uri="{FF2B5EF4-FFF2-40B4-BE49-F238E27FC236}">
                <a16:creationId xmlns:a16="http://schemas.microsoft.com/office/drawing/2014/main" id="{33D2B3AE-EE3F-4746-9017-EE5B369F55E5}"/>
              </a:ext>
            </a:extLst>
          </p:cNvPr>
          <p:cNvPicPr>
            <a:picLocks noChangeAspect="1"/>
          </p:cNvPicPr>
          <p:nvPr/>
        </p:nvPicPr>
        <p:blipFill rotWithShape="1">
          <a:blip r:embed="rId6"/>
          <a:srcRect t="87463"/>
          <a:stretch/>
        </p:blipFill>
        <p:spPr>
          <a:xfrm>
            <a:off x="0" y="5998245"/>
            <a:ext cx="12192000" cy="859755"/>
          </a:xfrm>
          <a:prstGeom prst="rect">
            <a:avLst/>
          </a:prstGeom>
        </p:spPr>
      </p:pic>
      <p:cxnSp>
        <p:nvCxnSpPr>
          <p:cNvPr id="159" name="Straight Connector 158">
            <a:extLst>
              <a:ext uri="{FF2B5EF4-FFF2-40B4-BE49-F238E27FC236}">
                <a16:creationId xmlns:a16="http://schemas.microsoft.com/office/drawing/2014/main" id="{F46FDDC2-5C27-4217-AD37-7FAD6060C33C}"/>
              </a:ext>
            </a:extLst>
          </p:cNvPr>
          <p:cNvCxnSpPr>
            <a:cxnSpLocks/>
          </p:cNvCxnSpPr>
          <p:nvPr/>
        </p:nvCxnSpPr>
        <p:spPr>
          <a:xfrm>
            <a:off x="4347752" y="2784691"/>
            <a:ext cx="3474720" cy="0"/>
          </a:xfrm>
          <a:prstGeom prst="line">
            <a:avLst/>
          </a:prstGeom>
          <a:noFill/>
          <a:ln w="190500" cap="flat" cmpd="sng" algn="ctr">
            <a:solidFill>
              <a:srgbClr val="0097A9">
                <a:alpha val="10000"/>
              </a:srgbClr>
            </a:solidFill>
            <a:prstDash val="solid"/>
          </a:ln>
          <a:effectLst/>
        </p:spPr>
      </p:cxnSp>
      <p:sp>
        <p:nvSpPr>
          <p:cNvPr id="160" name="TextBox 159">
            <a:extLst>
              <a:ext uri="{FF2B5EF4-FFF2-40B4-BE49-F238E27FC236}">
                <a16:creationId xmlns:a16="http://schemas.microsoft.com/office/drawing/2014/main" id="{EB91761F-FDF9-4959-97EC-4C11D94AA859}"/>
              </a:ext>
            </a:extLst>
          </p:cNvPr>
          <p:cNvSpPr txBox="1"/>
          <p:nvPr/>
        </p:nvSpPr>
        <p:spPr>
          <a:xfrm>
            <a:off x="4198142" y="2584058"/>
            <a:ext cx="3795719" cy="2923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9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Supercomputing Infrastructure</a:t>
            </a:r>
          </a:p>
        </p:txBody>
      </p:sp>
      <p:grpSp>
        <p:nvGrpSpPr>
          <p:cNvPr id="163" name="Group 162">
            <a:extLst>
              <a:ext uri="{FF2B5EF4-FFF2-40B4-BE49-F238E27FC236}">
                <a16:creationId xmlns:a16="http://schemas.microsoft.com/office/drawing/2014/main" id="{BA13CFA3-9786-446A-8058-643A4F135F01}"/>
              </a:ext>
            </a:extLst>
          </p:cNvPr>
          <p:cNvGrpSpPr/>
          <p:nvPr/>
        </p:nvGrpSpPr>
        <p:grpSpPr>
          <a:xfrm>
            <a:off x="8782750" y="3189604"/>
            <a:ext cx="3330636" cy="1646605"/>
            <a:chOff x="9179719" y="3802928"/>
            <a:chExt cx="3532033" cy="1646605"/>
          </a:xfrm>
        </p:grpSpPr>
        <p:sp>
          <p:nvSpPr>
            <p:cNvPr id="164" name="TextBox 163">
              <a:extLst>
                <a:ext uri="{FF2B5EF4-FFF2-40B4-BE49-F238E27FC236}">
                  <a16:creationId xmlns:a16="http://schemas.microsoft.com/office/drawing/2014/main" id="{546CD483-07AC-4EC9-9035-381BE49A1FF0}"/>
                </a:ext>
              </a:extLst>
            </p:cNvPr>
            <p:cNvSpPr txBox="1"/>
            <p:nvPr/>
          </p:nvSpPr>
          <p:spPr>
            <a:xfrm>
              <a:off x="9493675" y="3802928"/>
              <a:ext cx="3218077" cy="16466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1200"/>
                </a:spcBef>
                <a:spcAft>
                  <a:spcPts val="60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Connected &amp; Autonomous Vehicles</a:t>
              </a:r>
            </a:p>
            <a:p>
              <a:pPr marL="0" marR="0" lvl="0" indent="0" algn="l" defTabSz="914400" rtl="0" eaLnBrk="1" fontAlgn="auto" latinLnBrk="0" hangingPunct="1">
                <a:lnSpc>
                  <a:spcPct val="100000"/>
                </a:lnSpc>
                <a:spcBef>
                  <a:spcPts val="1200"/>
                </a:spcBef>
                <a:spcAft>
                  <a:spcPts val="60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Consumer Behavior Modeling</a:t>
              </a:r>
            </a:p>
            <a:p>
              <a:pPr marL="0" marR="0" lvl="0" indent="0" algn="l" defTabSz="914400" rtl="0" eaLnBrk="1" fontAlgn="auto" latinLnBrk="0" hangingPunct="1">
                <a:lnSpc>
                  <a:spcPct val="100000"/>
                </a:lnSpc>
                <a:spcBef>
                  <a:spcPts val="1200"/>
                </a:spcBef>
                <a:spcAft>
                  <a:spcPts val="60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Green Energy Optimization</a:t>
              </a:r>
            </a:p>
            <a:p>
              <a:pPr marL="0" marR="0" lvl="0" indent="0" algn="l" defTabSz="914400" rtl="0" eaLnBrk="1" fontAlgn="auto" latinLnBrk="0" hangingPunct="1">
                <a:lnSpc>
                  <a:spcPct val="100000"/>
                </a:lnSpc>
                <a:spcBef>
                  <a:spcPts val="1200"/>
                </a:spcBef>
                <a:spcAft>
                  <a:spcPts val="60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Mission AI for Government</a:t>
              </a:r>
            </a:p>
          </p:txBody>
        </p:sp>
        <p:pic>
          <p:nvPicPr>
            <p:cNvPr id="165" name="Graphic 164" descr="Car">
              <a:extLst>
                <a:ext uri="{FF2B5EF4-FFF2-40B4-BE49-F238E27FC236}">
                  <a16:creationId xmlns:a16="http://schemas.microsoft.com/office/drawing/2014/main" id="{EF344F9B-42BD-4609-B927-E30FC785FDAA}"/>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9179719" y="3833826"/>
              <a:ext cx="274320" cy="274320"/>
            </a:xfrm>
            <a:prstGeom prst="rect">
              <a:avLst/>
            </a:prstGeom>
          </p:spPr>
        </p:pic>
        <p:pic>
          <p:nvPicPr>
            <p:cNvPr id="166" name="Graphic 165" descr="Target Audience">
              <a:extLst>
                <a:ext uri="{FF2B5EF4-FFF2-40B4-BE49-F238E27FC236}">
                  <a16:creationId xmlns:a16="http://schemas.microsoft.com/office/drawing/2014/main" id="{EE948C6B-3B0B-430C-8B84-B386AFB5EC79}"/>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9180389" y="4291048"/>
              <a:ext cx="274320" cy="274320"/>
            </a:xfrm>
            <a:prstGeom prst="rect">
              <a:avLst/>
            </a:prstGeom>
          </p:spPr>
        </p:pic>
        <p:pic>
          <p:nvPicPr>
            <p:cNvPr id="167" name="Graphic 166" descr="Sustainability">
              <a:extLst>
                <a:ext uri="{FF2B5EF4-FFF2-40B4-BE49-F238E27FC236}">
                  <a16:creationId xmlns:a16="http://schemas.microsoft.com/office/drawing/2014/main" id="{312D0A6C-F6AD-4520-83D5-F8C0348C846A}"/>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9188496" y="4682381"/>
              <a:ext cx="274320" cy="274320"/>
            </a:xfrm>
            <a:prstGeom prst="rect">
              <a:avLst/>
            </a:prstGeom>
          </p:spPr>
        </p:pic>
        <p:pic>
          <p:nvPicPr>
            <p:cNvPr id="168" name="Graphic 167" descr="Court">
              <a:extLst>
                <a:ext uri="{FF2B5EF4-FFF2-40B4-BE49-F238E27FC236}">
                  <a16:creationId xmlns:a16="http://schemas.microsoft.com/office/drawing/2014/main" id="{72E3C074-87DD-47E7-B21D-A80A1B5C7068}"/>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9197939" y="5118074"/>
              <a:ext cx="274320" cy="274320"/>
            </a:xfrm>
            <a:prstGeom prst="rect">
              <a:avLst/>
            </a:prstGeom>
          </p:spPr>
        </p:pic>
        <p:sp>
          <p:nvSpPr>
            <p:cNvPr id="169" name="Rectangle 168">
              <a:extLst>
                <a:ext uri="{FF2B5EF4-FFF2-40B4-BE49-F238E27FC236}">
                  <a16:creationId xmlns:a16="http://schemas.microsoft.com/office/drawing/2014/main" id="{5780CA14-77B2-4791-AA2A-EF687B70CD7D}"/>
                </a:ext>
              </a:extLst>
            </p:cNvPr>
            <p:cNvSpPr/>
            <p:nvPr/>
          </p:nvSpPr>
          <p:spPr>
            <a:xfrm>
              <a:off x="11194469" y="3802928"/>
              <a:ext cx="1317043" cy="276999"/>
            </a:xfrm>
            <a:prstGeom prst="rect">
              <a:avLst/>
            </a:prstGeom>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1200" b="0"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70" name="Rectangle 169">
            <a:extLst>
              <a:ext uri="{FF2B5EF4-FFF2-40B4-BE49-F238E27FC236}">
                <a16:creationId xmlns:a16="http://schemas.microsoft.com/office/drawing/2014/main" id="{9786AD56-153C-4053-9043-032D49352BB3}"/>
              </a:ext>
            </a:extLst>
          </p:cNvPr>
          <p:cNvSpPr/>
          <p:nvPr/>
        </p:nvSpPr>
        <p:spPr>
          <a:xfrm>
            <a:off x="8672062" y="2593629"/>
            <a:ext cx="3441325" cy="523220"/>
          </a:xfrm>
          <a:prstGeom prst="rect">
            <a:avLst/>
          </a:prstGeom>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40B1BF"/>
                </a:solidFill>
                <a:effectLst/>
                <a:uLnTx/>
                <a:uFillTx/>
                <a:latin typeface="Open Sans" panose="020B0606030504020204" pitchFamily="34" charset="0"/>
                <a:ea typeface="Open Sans" panose="020B0606030504020204" pitchFamily="34" charset="0"/>
                <a:cs typeface="Open Sans" panose="020B0606030504020204" pitchFamily="34" charset="0"/>
              </a:rPr>
              <a:t>Develop experimental solutions and POCs not possible elsewhere:</a:t>
            </a:r>
          </a:p>
        </p:txBody>
      </p:sp>
      <p:sp>
        <p:nvSpPr>
          <p:cNvPr id="171" name="Rectangle 170">
            <a:extLst>
              <a:ext uri="{FF2B5EF4-FFF2-40B4-BE49-F238E27FC236}">
                <a16:creationId xmlns:a16="http://schemas.microsoft.com/office/drawing/2014/main" id="{8704E640-4EFB-46A4-B660-CC95C453C6B0}"/>
              </a:ext>
            </a:extLst>
          </p:cNvPr>
          <p:cNvSpPr/>
          <p:nvPr/>
        </p:nvSpPr>
        <p:spPr>
          <a:xfrm>
            <a:off x="8672062" y="4931986"/>
            <a:ext cx="3252502" cy="523220"/>
          </a:xfrm>
          <a:prstGeom prst="rect">
            <a:avLst/>
          </a:prstGeom>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40B1BF"/>
                </a:solidFill>
                <a:effectLst/>
                <a:uLnTx/>
                <a:uFillTx/>
                <a:latin typeface="Open Sans" panose="020B0606030504020204" pitchFamily="34" charset="0"/>
                <a:ea typeface="Open Sans" panose="020B0606030504020204" pitchFamily="34" charset="0"/>
                <a:cs typeface="Open Sans" panose="020B0606030504020204" pitchFamily="34" charset="0"/>
              </a:rPr>
              <a:t>Accelerates the work underway at existing R&amp;D hubs including:</a:t>
            </a:r>
          </a:p>
        </p:txBody>
      </p:sp>
      <p:grpSp>
        <p:nvGrpSpPr>
          <p:cNvPr id="172" name="Group 171">
            <a:extLst>
              <a:ext uri="{FF2B5EF4-FFF2-40B4-BE49-F238E27FC236}">
                <a16:creationId xmlns:a16="http://schemas.microsoft.com/office/drawing/2014/main" id="{735D52A1-6E68-4C59-B437-B1CF74EB762D}"/>
              </a:ext>
            </a:extLst>
          </p:cNvPr>
          <p:cNvGrpSpPr/>
          <p:nvPr/>
        </p:nvGrpSpPr>
        <p:grpSpPr>
          <a:xfrm>
            <a:off x="10735567" y="112421"/>
            <a:ext cx="1293401" cy="667512"/>
            <a:chOff x="10539679" y="195606"/>
            <a:chExt cx="1293401" cy="667512"/>
          </a:xfrm>
        </p:grpSpPr>
        <p:grpSp>
          <p:nvGrpSpPr>
            <p:cNvPr id="173" name="Group 172">
              <a:extLst>
                <a:ext uri="{FF2B5EF4-FFF2-40B4-BE49-F238E27FC236}">
                  <a16:creationId xmlns:a16="http://schemas.microsoft.com/office/drawing/2014/main" id="{070BB80D-92D7-4C75-B35B-5C107EF54C07}"/>
                </a:ext>
              </a:extLst>
            </p:cNvPr>
            <p:cNvGrpSpPr/>
            <p:nvPr/>
          </p:nvGrpSpPr>
          <p:grpSpPr>
            <a:xfrm>
              <a:off x="11257008" y="232946"/>
              <a:ext cx="576072" cy="576072"/>
              <a:chOff x="11290875" y="232946"/>
              <a:chExt cx="658368" cy="658368"/>
            </a:xfrm>
          </p:grpSpPr>
          <p:grpSp>
            <p:nvGrpSpPr>
              <p:cNvPr id="175" name="Group 174">
                <a:extLst>
                  <a:ext uri="{FF2B5EF4-FFF2-40B4-BE49-F238E27FC236}">
                    <a16:creationId xmlns:a16="http://schemas.microsoft.com/office/drawing/2014/main" id="{ECC75C40-C63C-45D5-82BD-00BE4DD4E561}"/>
                  </a:ext>
                </a:extLst>
              </p:cNvPr>
              <p:cNvGrpSpPr>
                <a:grpSpLocks noChangeAspect="1"/>
              </p:cNvGrpSpPr>
              <p:nvPr/>
            </p:nvGrpSpPr>
            <p:grpSpPr>
              <a:xfrm>
                <a:off x="11290875" y="232946"/>
                <a:ext cx="658368" cy="658368"/>
                <a:chOff x="484444" y="1143000"/>
                <a:chExt cx="4572000" cy="4572000"/>
              </a:xfrm>
            </p:grpSpPr>
            <p:sp>
              <p:nvSpPr>
                <p:cNvPr id="177" name="Pie 83">
                  <a:extLst>
                    <a:ext uri="{FF2B5EF4-FFF2-40B4-BE49-F238E27FC236}">
                      <a16:creationId xmlns:a16="http://schemas.microsoft.com/office/drawing/2014/main" id="{09B297AA-D135-4AD7-958F-4A7369E18922}"/>
                    </a:ext>
                  </a:extLst>
                </p:cNvPr>
                <p:cNvSpPr>
                  <a:spLocks noChangeAspect="1"/>
                </p:cNvSpPr>
                <p:nvPr/>
              </p:nvSpPr>
              <p:spPr>
                <a:xfrm>
                  <a:off x="484444" y="1143000"/>
                  <a:ext cx="4572000" cy="4572000"/>
                </a:xfrm>
                <a:prstGeom prst="pie">
                  <a:avLst>
                    <a:gd name="adj1" fmla="val 9760010"/>
                    <a:gd name="adj2" fmla="val 14009823"/>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8" name="Pie 84">
                  <a:extLst>
                    <a:ext uri="{FF2B5EF4-FFF2-40B4-BE49-F238E27FC236}">
                      <a16:creationId xmlns:a16="http://schemas.microsoft.com/office/drawing/2014/main" id="{4BBA87D4-EA05-46AD-BE0E-27A49C3A46D1}"/>
                    </a:ext>
                  </a:extLst>
                </p:cNvPr>
                <p:cNvSpPr>
                  <a:spLocks noChangeAspect="1"/>
                </p:cNvSpPr>
                <p:nvPr/>
              </p:nvSpPr>
              <p:spPr>
                <a:xfrm>
                  <a:off x="484444" y="1143000"/>
                  <a:ext cx="4572000" cy="4572000"/>
                </a:xfrm>
                <a:prstGeom prst="pie">
                  <a:avLst>
                    <a:gd name="adj1" fmla="val 14024487"/>
                    <a:gd name="adj2" fmla="val 18588334"/>
                  </a:avLst>
                </a:prstGeom>
                <a:solidFill>
                  <a:srgbClr val="00ABAB"/>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9" name="Pie 85">
                  <a:extLst>
                    <a:ext uri="{FF2B5EF4-FFF2-40B4-BE49-F238E27FC236}">
                      <a16:creationId xmlns:a16="http://schemas.microsoft.com/office/drawing/2014/main" id="{71B76511-A3B0-4FF8-8C90-DB2857FA827E}"/>
                    </a:ext>
                  </a:extLst>
                </p:cNvPr>
                <p:cNvSpPr>
                  <a:spLocks noChangeAspect="1"/>
                </p:cNvSpPr>
                <p:nvPr/>
              </p:nvSpPr>
              <p:spPr>
                <a:xfrm>
                  <a:off x="484444" y="1143000"/>
                  <a:ext cx="4572000" cy="4572000"/>
                </a:xfrm>
                <a:prstGeom prst="pie">
                  <a:avLst>
                    <a:gd name="adj1" fmla="val 18606185"/>
                    <a:gd name="adj2" fmla="val 1139074"/>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0" name="Pie 86">
                  <a:extLst>
                    <a:ext uri="{FF2B5EF4-FFF2-40B4-BE49-F238E27FC236}">
                      <a16:creationId xmlns:a16="http://schemas.microsoft.com/office/drawing/2014/main" id="{823E9C59-DF8A-4C54-B020-B4C849F0FC0E}"/>
                    </a:ext>
                  </a:extLst>
                </p:cNvPr>
                <p:cNvSpPr>
                  <a:spLocks noChangeAspect="1"/>
                </p:cNvSpPr>
                <p:nvPr/>
              </p:nvSpPr>
              <p:spPr>
                <a:xfrm>
                  <a:off x="484444" y="1143000"/>
                  <a:ext cx="4572000" cy="4572000"/>
                </a:xfrm>
                <a:prstGeom prst="pie">
                  <a:avLst>
                    <a:gd name="adj1" fmla="val 5416473"/>
                    <a:gd name="adj2" fmla="val 9753092"/>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1" name="Pie 87">
                  <a:extLst>
                    <a:ext uri="{FF2B5EF4-FFF2-40B4-BE49-F238E27FC236}">
                      <a16:creationId xmlns:a16="http://schemas.microsoft.com/office/drawing/2014/main" id="{B0E544EA-D7CD-4D85-99D6-71648BE0D46E}"/>
                    </a:ext>
                  </a:extLst>
                </p:cNvPr>
                <p:cNvSpPr>
                  <a:spLocks noChangeAspect="1"/>
                </p:cNvSpPr>
                <p:nvPr/>
              </p:nvSpPr>
              <p:spPr>
                <a:xfrm>
                  <a:off x="484444" y="1143000"/>
                  <a:ext cx="4572000" cy="4572000"/>
                </a:xfrm>
                <a:prstGeom prst="pie">
                  <a:avLst>
                    <a:gd name="adj1" fmla="val 1144392"/>
                    <a:gd name="adj2" fmla="val 5396955"/>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6" name="Oval 175">
                <a:extLst>
                  <a:ext uri="{FF2B5EF4-FFF2-40B4-BE49-F238E27FC236}">
                    <a16:creationId xmlns:a16="http://schemas.microsoft.com/office/drawing/2014/main" id="{DF6A0445-5C44-4C6A-BF5C-820E0A39C952}"/>
                  </a:ext>
                </a:extLst>
              </p:cNvPr>
              <p:cNvSpPr/>
              <p:nvPr/>
            </p:nvSpPr>
            <p:spPr>
              <a:xfrm>
                <a:off x="11482899" y="424970"/>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74" name="Picture 173">
              <a:extLst>
                <a:ext uri="{FF2B5EF4-FFF2-40B4-BE49-F238E27FC236}">
                  <a16:creationId xmlns:a16="http://schemas.microsoft.com/office/drawing/2014/main" id="{83AB47F1-7F08-4602-B0B8-536B947D46BA}"/>
                </a:ext>
              </a:extLst>
            </p:cNvPr>
            <p:cNvPicPr>
              <a:picLocks noChangeAspect="1"/>
            </p:cNvPicPr>
            <p:nvPr/>
          </p:nvPicPr>
          <p:blipFill>
            <a:blip r:embed="rId21"/>
            <a:stretch>
              <a:fillRect/>
            </a:stretch>
          </p:blipFill>
          <p:spPr>
            <a:xfrm>
              <a:off x="10539679" y="195606"/>
              <a:ext cx="667512" cy="667512"/>
            </a:xfrm>
            <a:prstGeom prst="rect">
              <a:avLst/>
            </a:prstGeom>
          </p:spPr>
        </p:pic>
      </p:grpSp>
      <p:sp>
        <p:nvSpPr>
          <p:cNvPr id="56" name="Rectangle 55">
            <a:extLst>
              <a:ext uri="{FF2B5EF4-FFF2-40B4-BE49-F238E27FC236}">
                <a16:creationId xmlns:a16="http://schemas.microsoft.com/office/drawing/2014/main" id="{BF609555-EEEE-4394-99F2-32F81B29FE34}"/>
              </a:ext>
            </a:extLst>
          </p:cNvPr>
          <p:cNvSpPr/>
          <p:nvPr/>
        </p:nvSpPr>
        <p:spPr>
          <a:xfrm>
            <a:off x="0" y="1298763"/>
            <a:ext cx="12192000" cy="415360"/>
          </a:xfrm>
          <a:prstGeom prst="rect">
            <a:avLst/>
          </a:prstGeom>
          <a:solidFill>
            <a:srgbClr val="F6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1200"/>
              </a:spcBef>
              <a:spcAft>
                <a:spcPts val="0"/>
              </a:spcAft>
              <a:buClr>
                <a:srgbClr val="000000"/>
              </a:buClr>
              <a:buSzTx/>
              <a:buFontTx/>
              <a:buNone/>
              <a:tabLst/>
              <a:defRPr/>
            </a:pPr>
            <a:r>
              <a:rPr kumimoji="0" lang="en-US" sz="220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Deloitte Center for AI Computing, </a:t>
            </a:r>
            <a:r>
              <a:rPr kumimoji="0" lang="en-US" sz="2200" b="1" i="0" u="none" strike="noStrike" kern="0" cap="none" spc="0" normalizeH="0" baseline="0" noProof="0" dirty="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Powered by a NVIDIA DGX AI Supercomputer</a:t>
            </a:r>
          </a:p>
        </p:txBody>
      </p:sp>
      <p:sp>
        <p:nvSpPr>
          <p:cNvPr id="4" name="Rectangle 3">
            <a:extLst>
              <a:ext uri="{FF2B5EF4-FFF2-40B4-BE49-F238E27FC236}">
                <a16:creationId xmlns:a16="http://schemas.microsoft.com/office/drawing/2014/main" id="{BCBCC8DF-7660-47E0-A282-4523546B0CB8}"/>
              </a:ext>
            </a:extLst>
          </p:cNvPr>
          <p:cNvSpPr/>
          <p:nvPr/>
        </p:nvSpPr>
        <p:spPr>
          <a:xfrm>
            <a:off x="8469512" y="1768986"/>
            <a:ext cx="3722487"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Accelerate Co-Innovation With Clients</a:t>
            </a:r>
          </a:p>
        </p:txBody>
      </p:sp>
      <p:sp>
        <p:nvSpPr>
          <p:cNvPr id="55" name="Copyright">
            <a:extLst>
              <a:ext uri="{FF2B5EF4-FFF2-40B4-BE49-F238E27FC236}">
                <a16:creationId xmlns:a16="http://schemas.microsoft.com/office/drawing/2014/main" id="{CB79693B-D666-45E1-905A-B78AB092AE67}"/>
              </a:ext>
            </a:extLst>
          </p:cNvPr>
          <p:cNvSpPr txBox="1"/>
          <p:nvPr/>
        </p:nvSpPr>
        <p:spPr>
          <a:xfrm>
            <a:off x="329184" y="6513576"/>
            <a:ext cx="5355167" cy="100027"/>
          </a:xfrm>
          <a:prstGeom prst="rect">
            <a:avLst/>
          </a:prstGeom>
          <a:noFill/>
        </p:spPr>
        <p:txBody>
          <a:bodyPr vert="horz" wrap="square" lIns="0" tIns="0" rIns="0" bIns="0" rtlCol="0" anchor="t">
            <a:noAutofit/>
          </a:bodyPr>
          <a:lstStyle/>
          <a:p>
            <a:pPr marL="0" marR="0" lvl="0" indent="0" algn="l" defTabSz="1219170" rtl="0" eaLnBrk="1" fontAlgn="auto" latinLnBrk="0" hangingPunct="1">
              <a:lnSpc>
                <a:spcPct val="100000"/>
              </a:lnSpc>
              <a:spcBef>
                <a:spcPts val="800"/>
              </a:spcBef>
              <a:spcAft>
                <a:spcPts val="0"/>
              </a:spcAft>
              <a:buClrTx/>
              <a:buSzPct val="100000"/>
              <a:buFont typeface="Arial"/>
              <a:buNone/>
              <a:tabLst/>
              <a:defRPr/>
            </a:pPr>
            <a:r>
              <a:rPr kumimoji="0" lang="en-US" sz="650" b="0" i="0" u="none" strike="noStrike" kern="1200" cap="none" spc="0" normalizeH="0" baseline="0" noProof="0" dirty="0">
                <a:ln>
                  <a:noFill/>
                </a:ln>
                <a:solidFill>
                  <a:prstClr val="black">
                    <a:lumMod val="65000"/>
                    <a:lumOff val="35000"/>
                  </a:prstClr>
                </a:solidFill>
                <a:effectLst/>
                <a:uLnTx/>
                <a:uFillTx/>
                <a:latin typeface="Calibri"/>
                <a:ea typeface="+mn-ea"/>
                <a:cs typeface="+mn-cs"/>
              </a:rPr>
              <a:t>Copyright © 2021 Deloitte Development LLC. All rights reserved.</a:t>
            </a:r>
          </a:p>
        </p:txBody>
      </p:sp>
      <p:sp>
        <p:nvSpPr>
          <p:cNvPr id="57" name="TextBox 56">
            <a:extLst>
              <a:ext uri="{FF2B5EF4-FFF2-40B4-BE49-F238E27FC236}">
                <a16:creationId xmlns:a16="http://schemas.microsoft.com/office/drawing/2014/main" id="{8718D828-D6E3-4E0F-B7F8-91BD1E791E86}"/>
              </a:ext>
            </a:extLst>
          </p:cNvPr>
          <p:cNvSpPr txBox="1"/>
          <p:nvPr/>
        </p:nvSpPr>
        <p:spPr>
          <a:xfrm>
            <a:off x="11560429" y="6513576"/>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650" b="0" i="0" smtClean="0">
                <a:solidFill>
                  <a:schemeClr val="tx1"/>
                </a:solidFill>
                <a:latin typeface="Open Sans Regular" charset="0"/>
              </a:rPr>
              <a:pPr algn="r">
                <a:spcBef>
                  <a:spcPts val="800"/>
                </a:spcBef>
                <a:buSzPct val="100000"/>
                <a:buFont typeface="Arial"/>
                <a:buNone/>
              </a:pPr>
              <a:t>8</a:t>
            </a:fld>
            <a:endParaRPr lang="en-US" sz="650" b="0" i="0">
              <a:solidFill>
                <a:schemeClr val="tx1"/>
              </a:solidFill>
              <a:latin typeface="Open Sans Regular" charset="0"/>
            </a:endParaRPr>
          </a:p>
        </p:txBody>
      </p:sp>
    </p:spTree>
    <p:extLst>
      <p:ext uri="{BB962C8B-B14F-4D97-AF65-F5344CB8AC3E}">
        <p14:creationId xmlns:p14="http://schemas.microsoft.com/office/powerpoint/2010/main" val="141857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7" name="Elbow Connector 186">
            <a:extLst>
              <a:ext uri="{FF2B5EF4-FFF2-40B4-BE49-F238E27FC236}">
                <a16:creationId xmlns:a16="http://schemas.microsoft.com/office/drawing/2014/main" id="{ECA8A443-4E93-4148-9D41-E9CC8FD15407}"/>
              </a:ext>
            </a:extLst>
          </p:cNvPr>
          <p:cNvCxnSpPr>
            <a:cxnSpLocks/>
          </p:cNvCxnSpPr>
          <p:nvPr/>
        </p:nvCxnSpPr>
        <p:spPr>
          <a:xfrm rot="10800000">
            <a:off x="4221072" y="2239407"/>
            <a:ext cx="938368" cy="521192"/>
          </a:xfrm>
          <a:prstGeom prst="bentConnector3">
            <a:avLst>
              <a:gd name="adj1" fmla="val 6105"/>
            </a:avLst>
          </a:prstGeom>
          <a:ln w="12700"/>
        </p:spPr>
        <p:style>
          <a:lnRef idx="1">
            <a:schemeClr val="accent1"/>
          </a:lnRef>
          <a:fillRef idx="0">
            <a:schemeClr val="accent1"/>
          </a:fillRef>
          <a:effectRef idx="0">
            <a:schemeClr val="accent1"/>
          </a:effectRef>
          <a:fontRef idx="minor">
            <a:schemeClr val="tx1"/>
          </a:fontRef>
        </p:style>
      </p:cxnSp>
      <p:cxnSp>
        <p:nvCxnSpPr>
          <p:cNvPr id="189" name="Elbow Connector 188">
            <a:extLst>
              <a:ext uri="{FF2B5EF4-FFF2-40B4-BE49-F238E27FC236}">
                <a16:creationId xmlns:a16="http://schemas.microsoft.com/office/drawing/2014/main" id="{FAE1D183-2F5A-CF43-99A7-EE3B3F847B6B}"/>
              </a:ext>
            </a:extLst>
          </p:cNvPr>
          <p:cNvCxnSpPr>
            <a:cxnSpLocks/>
          </p:cNvCxnSpPr>
          <p:nvPr/>
        </p:nvCxnSpPr>
        <p:spPr>
          <a:xfrm rot="5400000" flipH="1" flipV="1">
            <a:off x="7413486" y="2284080"/>
            <a:ext cx="737907" cy="651674"/>
          </a:xfrm>
          <a:prstGeom prst="bentConnector3">
            <a:avLst>
              <a:gd name="adj1" fmla="val 99823"/>
            </a:avLst>
          </a:prstGeom>
          <a:ln w="12700"/>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C4A779EE-21C8-D748-9D06-7E293A4D7864}"/>
              </a:ext>
            </a:extLst>
          </p:cNvPr>
          <p:cNvCxnSpPr>
            <a:cxnSpLocks/>
          </p:cNvCxnSpPr>
          <p:nvPr/>
        </p:nvCxnSpPr>
        <p:spPr>
          <a:xfrm rot="5400000">
            <a:off x="4122669" y="4734610"/>
            <a:ext cx="689762" cy="481275"/>
          </a:xfrm>
          <a:prstGeom prst="bentConnector3">
            <a:avLst>
              <a:gd name="adj1" fmla="val 100770"/>
            </a:avLst>
          </a:prstGeom>
          <a:ln w="127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74B1AC6-B5D4-A34E-8AB3-588F4A327EDC}"/>
              </a:ext>
            </a:extLst>
          </p:cNvPr>
          <p:cNvCxnSpPr>
            <a:cxnSpLocks/>
          </p:cNvCxnSpPr>
          <p:nvPr/>
        </p:nvCxnSpPr>
        <p:spPr>
          <a:xfrm rot="10800000" flipH="1" flipV="1">
            <a:off x="7175748" y="4800492"/>
            <a:ext cx="938368" cy="521192"/>
          </a:xfrm>
          <a:prstGeom prst="bentConnector3">
            <a:avLst>
              <a:gd name="adj1" fmla="val 6105"/>
            </a:avLst>
          </a:prstGeom>
          <a:ln w="12700"/>
        </p:spPr>
        <p:style>
          <a:lnRef idx="1">
            <a:schemeClr val="accent1"/>
          </a:lnRef>
          <a:fillRef idx="0">
            <a:schemeClr val="accent1"/>
          </a:fillRef>
          <a:effectRef idx="0">
            <a:schemeClr val="accent1"/>
          </a:effectRef>
          <a:fontRef idx="minor">
            <a:schemeClr val="tx1"/>
          </a:fontRef>
        </p:style>
      </p:cxnSp>
      <p:sp>
        <p:nvSpPr>
          <p:cNvPr id="164" name="object 5">
            <a:extLst>
              <a:ext uri="{FF2B5EF4-FFF2-40B4-BE49-F238E27FC236}">
                <a16:creationId xmlns:a16="http://schemas.microsoft.com/office/drawing/2014/main" id="{37BD41A2-7AEC-E34A-8E1A-9059533CAFEF}"/>
              </a:ext>
            </a:extLst>
          </p:cNvPr>
          <p:cNvSpPr/>
          <p:nvPr/>
        </p:nvSpPr>
        <p:spPr>
          <a:xfrm>
            <a:off x="331205" y="1394092"/>
            <a:ext cx="3750147" cy="228600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1200" cap="none" spc="0" normalizeH="0" baseline="0" noProof="0">
              <a:ln>
                <a:noFill/>
              </a:ln>
              <a:solidFill>
                <a:prstClr val="black"/>
              </a:solidFill>
              <a:effectLst>
                <a:outerShdw blurRad="114300" dist="203200" dir="5400000" algn="ctr" rotWithShape="0">
                  <a:srgbClr val="000000">
                    <a:alpha val="10000"/>
                  </a:srgbClr>
                </a:outerShdw>
              </a:effectLst>
              <a:uLnTx/>
              <a:uFillTx/>
              <a:latin typeface="Calibri"/>
              <a:ea typeface="+mn-ea"/>
              <a:cs typeface="+mn-cs"/>
            </a:endParaRPr>
          </a:p>
        </p:txBody>
      </p:sp>
      <p:sp>
        <p:nvSpPr>
          <p:cNvPr id="165" name="TextBox 164">
            <a:extLst>
              <a:ext uri="{FF2B5EF4-FFF2-40B4-BE49-F238E27FC236}">
                <a16:creationId xmlns:a16="http://schemas.microsoft.com/office/drawing/2014/main" id="{B20CDF3B-DF17-C64B-9CD5-3C727924FFF7}"/>
              </a:ext>
            </a:extLst>
          </p:cNvPr>
          <p:cNvSpPr txBox="1"/>
          <p:nvPr/>
        </p:nvSpPr>
        <p:spPr>
          <a:xfrm>
            <a:off x="526898" y="1527250"/>
            <a:ext cx="2356488" cy="245274"/>
          </a:xfrm>
          <a:prstGeom prst="rect">
            <a:avLst/>
          </a:prstGeom>
        </p:spPr>
        <p:txBody>
          <a:bodyPr vert="horz" wrap="square" lIns="0" tIns="0" rIns="0" bIns="0" numCol="1" spcCol="228600" rtlCol="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Strategy &amp; Insights-Led</a:t>
            </a:r>
          </a:p>
        </p:txBody>
      </p:sp>
      <p:sp>
        <p:nvSpPr>
          <p:cNvPr id="2" name="Text Placeholder 1">
            <a:extLst>
              <a:ext uri="{FF2B5EF4-FFF2-40B4-BE49-F238E27FC236}">
                <a16:creationId xmlns:a16="http://schemas.microsoft.com/office/drawing/2014/main" id="{FCB3C22D-7551-448A-995F-3B4FBB5AA464}"/>
              </a:ext>
            </a:extLst>
          </p:cNvPr>
          <p:cNvSpPr>
            <a:spLocks noGrp="1"/>
          </p:cNvSpPr>
          <p:nvPr>
            <p:ph type="body" sz="quarter" idx="10"/>
          </p:nvPr>
        </p:nvSpPr>
        <p:spPr>
          <a:xfrm>
            <a:off x="331594" y="329819"/>
            <a:ext cx="11202044" cy="738664"/>
          </a:xfrm>
        </p:spPr>
        <p:txBody>
          <a:bodyPr/>
          <a:lstStyle/>
          <a:p>
            <a:r>
              <a:rPr lang="en-US"/>
              <a:t>Strategy-led, Trustworthy &amp; Sustainable Solutions</a:t>
            </a:r>
          </a:p>
          <a:p>
            <a:endParaRPr lang="en-US"/>
          </a:p>
        </p:txBody>
      </p:sp>
      <p:sp>
        <p:nvSpPr>
          <p:cNvPr id="3" name="Text Placeholder 2">
            <a:extLst>
              <a:ext uri="{FF2B5EF4-FFF2-40B4-BE49-F238E27FC236}">
                <a16:creationId xmlns:a16="http://schemas.microsoft.com/office/drawing/2014/main" id="{12602955-C009-4BF4-8F03-B994BED7BD46}"/>
              </a:ext>
            </a:extLst>
          </p:cNvPr>
          <p:cNvSpPr>
            <a:spLocks noGrp="1"/>
          </p:cNvSpPr>
          <p:nvPr>
            <p:ph type="body" sz="quarter" idx="11"/>
          </p:nvPr>
        </p:nvSpPr>
        <p:spPr>
          <a:xfrm>
            <a:off x="331916" y="781059"/>
            <a:ext cx="11860084" cy="430887"/>
          </a:xfrm>
        </p:spPr>
        <p:txBody>
          <a:bodyPr/>
          <a:lstStyle/>
          <a:p>
            <a:r>
              <a:rPr lang="en-US"/>
              <a:t>As trusted advisors, we drive impact with a strategy and AI insights-led, human-centered approach backed by our comprehensive Trustworthy AI</a:t>
            </a:r>
            <a:r>
              <a:rPr lang="en-US" baseline="30000"/>
              <a:t>TM</a:t>
            </a:r>
            <a:r>
              <a:rPr lang="en-US"/>
              <a:t> framework and world-class human capital and change management capabilities to deliver sustainable outcomes for our clients</a:t>
            </a:r>
          </a:p>
        </p:txBody>
      </p:sp>
      <p:sp>
        <p:nvSpPr>
          <p:cNvPr id="25" name="TextBox 24">
            <a:extLst>
              <a:ext uri="{FF2B5EF4-FFF2-40B4-BE49-F238E27FC236}">
                <a16:creationId xmlns:a16="http://schemas.microsoft.com/office/drawing/2014/main" id="{12A1B8CE-111F-824B-B5EE-3745E42EB3C3}"/>
              </a:ext>
            </a:extLst>
          </p:cNvPr>
          <p:cNvSpPr txBox="1"/>
          <p:nvPr/>
        </p:nvSpPr>
        <p:spPr>
          <a:xfrm>
            <a:off x="4697949" y="1386767"/>
            <a:ext cx="2910274"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5587"/>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We are transforming our clients to thrive in the Age of </a:t>
            </a:r>
            <a:r>
              <a:rPr kumimoji="0" lang="en-US" sz="1600" b="0" i="1" u="none" strike="noStrike" kern="1200" cap="none" spc="0" normalizeH="0" baseline="0" noProof="0" err="1">
                <a:ln>
                  <a:noFill/>
                </a:ln>
                <a:solidFill>
                  <a:srgbClr val="005587"/>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With</a:t>
            </a:r>
            <a:r>
              <a:rPr kumimoji="0" lang="en-US" sz="1600" b="0" i="1" u="none" strike="noStrike" kern="1200" cap="none" spc="0" normalizeH="0" baseline="30000" noProof="0" err="1">
                <a:ln>
                  <a:noFill/>
                </a:ln>
                <a:solidFill>
                  <a:srgbClr val="005587"/>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TM</a:t>
            </a:r>
            <a:endParaRPr kumimoji="0" lang="en-US" sz="1600" b="0" i="1" u="none" strike="noStrike" kern="1200" cap="none" spc="0" normalizeH="0" baseline="30000" noProof="0">
              <a:ln>
                <a:noFill/>
              </a:ln>
              <a:solidFill>
                <a:srgbClr val="005587"/>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7" name="Oval 156">
            <a:extLst>
              <a:ext uri="{FF2B5EF4-FFF2-40B4-BE49-F238E27FC236}">
                <a16:creationId xmlns:a16="http://schemas.microsoft.com/office/drawing/2014/main" id="{0FBF0D6D-2D41-3C45-941D-B5ABEDFECD80}"/>
              </a:ext>
            </a:extLst>
          </p:cNvPr>
          <p:cNvSpPr/>
          <p:nvPr/>
        </p:nvSpPr>
        <p:spPr>
          <a:xfrm>
            <a:off x="11643312" y="26718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6" name="TextBox 185">
            <a:extLst>
              <a:ext uri="{FF2B5EF4-FFF2-40B4-BE49-F238E27FC236}">
                <a16:creationId xmlns:a16="http://schemas.microsoft.com/office/drawing/2014/main" id="{1C4AFEBA-F773-CF44-BD05-681D83D84EBC}"/>
              </a:ext>
            </a:extLst>
          </p:cNvPr>
          <p:cNvSpPr txBox="1"/>
          <p:nvPr/>
        </p:nvSpPr>
        <p:spPr>
          <a:xfrm>
            <a:off x="4566298" y="5473540"/>
            <a:ext cx="3173577" cy="830997"/>
          </a:xfrm>
          <a:prstGeom prst="rect">
            <a:avLst/>
          </a:prstGeom>
          <a:noFill/>
        </p:spPr>
        <p:txBody>
          <a:bodyPr wrap="square" rtlCol="0">
            <a:spAutoFit/>
          </a:bodyPr>
          <a:lstStyle/>
          <a:p>
            <a:pPr lvl="0" algn="ctr" defTabSz="1219170">
              <a:defRPr/>
            </a:pPr>
            <a:r>
              <a:rPr lang="en-US" sz="1600" i="1">
                <a:solidFill>
                  <a:srgbClr val="005587"/>
                </a:solidFill>
                <a:latin typeface="Open Sans Light" panose="020B0306030504020204" pitchFamily="34" charset="0"/>
                <a:ea typeface="Open Sans Light" panose="020B0306030504020204" pitchFamily="34" charset="0"/>
                <a:cs typeface="Open Sans Light" panose="020B0306030504020204" pitchFamily="34" charset="0"/>
              </a:rPr>
              <a:t>and helping lead them to bigger and better </a:t>
            </a:r>
            <a:r>
              <a:rPr lang="en-US" sz="1600" i="1" u="sng">
                <a:solidFill>
                  <a:srgbClr val="005587"/>
                </a:solidFill>
                <a:latin typeface="Open Sans Light" panose="020B0306030504020204" pitchFamily="34" charset="0"/>
                <a:ea typeface="Open Sans Light" panose="020B0306030504020204" pitchFamily="34" charset="0"/>
                <a:cs typeface="Open Sans Light" panose="020B0306030504020204" pitchFamily="34" charset="0"/>
              </a:rPr>
              <a:t>sustainable </a:t>
            </a:r>
            <a:r>
              <a:rPr lang="en-US" sz="1600" i="1">
                <a:solidFill>
                  <a:srgbClr val="005587"/>
                </a:solidFill>
                <a:latin typeface="Open Sans Light" panose="020B0306030504020204" pitchFamily="34" charset="0"/>
                <a:ea typeface="Open Sans Light" panose="020B0306030504020204" pitchFamily="34" charset="0"/>
                <a:cs typeface="Open Sans Light" panose="020B0306030504020204" pitchFamily="34" charset="0"/>
              </a:rPr>
              <a:t>outcomes</a:t>
            </a:r>
            <a:endParaRPr kumimoji="0" lang="en-US" sz="1600" b="0" i="1" u="none" strike="noStrike" kern="1200" cap="none" spc="0" normalizeH="0" baseline="0" noProof="0">
              <a:ln>
                <a:noFill/>
              </a:ln>
              <a:solidFill>
                <a:srgbClr val="005587"/>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0" name="object 5">
            <a:extLst>
              <a:ext uri="{FF2B5EF4-FFF2-40B4-BE49-F238E27FC236}">
                <a16:creationId xmlns:a16="http://schemas.microsoft.com/office/drawing/2014/main" id="{842C67D7-0D83-C241-93A4-2751BA96DA19}"/>
              </a:ext>
            </a:extLst>
          </p:cNvPr>
          <p:cNvSpPr/>
          <p:nvPr/>
        </p:nvSpPr>
        <p:spPr>
          <a:xfrm>
            <a:off x="324986" y="3774333"/>
            <a:ext cx="3750147" cy="2370521"/>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1200" cap="none" spc="0" normalizeH="0" baseline="0" noProof="0">
              <a:ln>
                <a:noFill/>
              </a:ln>
              <a:solidFill>
                <a:prstClr val="black"/>
              </a:solidFill>
              <a:effectLst>
                <a:outerShdw blurRad="114300" dist="203200" dir="5400000" algn="ctr" rotWithShape="0">
                  <a:srgbClr val="000000">
                    <a:alpha val="10000"/>
                  </a:srgbClr>
                </a:outerShdw>
              </a:effectLst>
              <a:uLnTx/>
              <a:uFillTx/>
              <a:latin typeface="Calibri"/>
              <a:ea typeface="+mn-ea"/>
              <a:cs typeface="+mn-cs"/>
            </a:endParaRPr>
          </a:p>
        </p:txBody>
      </p:sp>
      <p:sp>
        <p:nvSpPr>
          <p:cNvPr id="197" name="TextBox 196">
            <a:extLst>
              <a:ext uri="{FF2B5EF4-FFF2-40B4-BE49-F238E27FC236}">
                <a16:creationId xmlns:a16="http://schemas.microsoft.com/office/drawing/2014/main" id="{16FD829A-BC51-DD40-A737-293A4558B07B}"/>
              </a:ext>
            </a:extLst>
          </p:cNvPr>
          <p:cNvSpPr txBox="1"/>
          <p:nvPr/>
        </p:nvSpPr>
        <p:spPr>
          <a:xfrm>
            <a:off x="484919" y="3911597"/>
            <a:ext cx="3303643" cy="293989"/>
          </a:xfrm>
          <a:prstGeom prst="rect">
            <a:avLst/>
          </a:prstGeom>
        </p:spPr>
        <p:txBody>
          <a:bodyPr vert="horz" wrap="square" lIns="0" tIns="0" rIns="0" bIns="0" numCol="1" spcCol="228600" rtlCol="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Business Change Management</a:t>
            </a:r>
          </a:p>
        </p:txBody>
      </p:sp>
      <p:grpSp>
        <p:nvGrpSpPr>
          <p:cNvPr id="119" name="Group 118">
            <a:extLst>
              <a:ext uri="{FF2B5EF4-FFF2-40B4-BE49-F238E27FC236}">
                <a16:creationId xmlns:a16="http://schemas.microsoft.com/office/drawing/2014/main" id="{9DF0B841-4DE5-804E-8759-7928DA13BAEF}"/>
              </a:ext>
            </a:extLst>
          </p:cNvPr>
          <p:cNvGrpSpPr/>
          <p:nvPr/>
        </p:nvGrpSpPr>
        <p:grpSpPr>
          <a:xfrm>
            <a:off x="10735567" y="112421"/>
            <a:ext cx="1293401" cy="667512"/>
            <a:chOff x="10735567" y="112421"/>
            <a:chExt cx="1293401" cy="667512"/>
          </a:xfrm>
        </p:grpSpPr>
        <p:pic>
          <p:nvPicPr>
            <p:cNvPr id="126" name="Picture 125">
              <a:extLst>
                <a:ext uri="{FF2B5EF4-FFF2-40B4-BE49-F238E27FC236}">
                  <a16:creationId xmlns:a16="http://schemas.microsoft.com/office/drawing/2014/main" id="{45B8B391-8617-0A43-AD02-B95AE9F9FA62}"/>
                </a:ext>
              </a:extLst>
            </p:cNvPr>
            <p:cNvPicPr>
              <a:picLocks noChangeAspect="1"/>
            </p:cNvPicPr>
            <p:nvPr/>
          </p:nvPicPr>
          <p:blipFill>
            <a:blip r:embed="rId2"/>
            <a:stretch>
              <a:fillRect/>
            </a:stretch>
          </p:blipFill>
          <p:spPr>
            <a:xfrm>
              <a:off x="10735567" y="112421"/>
              <a:ext cx="667512" cy="667512"/>
            </a:xfrm>
            <a:prstGeom prst="rect">
              <a:avLst/>
            </a:prstGeom>
          </p:spPr>
        </p:pic>
        <p:grpSp>
          <p:nvGrpSpPr>
            <p:cNvPr id="127" name="Group 126">
              <a:extLst>
                <a:ext uri="{FF2B5EF4-FFF2-40B4-BE49-F238E27FC236}">
                  <a16:creationId xmlns:a16="http://schemas.microsoft.com/office/drawing/2014/main" id="{4F489CC8-81F7-EB41-8FCD-A0BE8E9339A7}"/>
                </a:ext>
              </a:extLst>
            </p:cNvPr>
            <p:cNvGrpSpPr/>
            <p:nvPr/>
          </p:nvGrpSpPr>
          <p:grpSpPr>
            <a:xfrm>
              <a:off x="11452896" y="149761"/>
              <a:ext cx="576072" cy="576072"/>
              <a:chOff x="11290875" y="232946"/>
              <a:chExt cx="658368" cy="658368"/>
            </a:xfrm>
          </p:grpSpPr>
          <p:grpSp>
            <p:nvGrpSpPr>
              <p:cNvPr id="128" name="Group 127">
                <a:extLst>
                  <a:ext uri="{FF2B5EF4-FFF2-40B4-BE49-F238E27FC236}">
                    <a16:creationId xmlns:a16="http://schemas.microsoft.com/office/drawing/2014/main" id="{7F851793-978D-3F4A-8477-7406DC1A73AC}"/>
                  </a:ext>
                </a:extLst>
              </p:cNvPr>
              <p:cNvGrpSpPr>
                <a:grpSpLocks noChangeAspect="1"/>
              </p:cNvGrpSpPr>
              <p:nvPr/>
            </p:nvGrpSpPr>
            <p:grpSpPr>
              <a:xfrm>
                <a:off x="11290875" y="232946"/>
                <a:ext cx="658368" cy="658368"/>
                <a:chOff x="484444" y="1143000"/>
                <a:chExt cx="4572000" cy="4572000"/>
              </a:xfrm>
            </p:grpSpPr>
            <p:sp>
              <p:nvSpPr>
                <p:cNvPr id="130" name="Pie 129">
                  <a:extLst>
                    <a:ext uri="{FF2B5EF4-FFF2-40B4-BE49-F238E27FC236}">
                      <a16:creationId xmlns:a16="http://schemas.microsoft.com/office/drawing/2014/main" id="{760B08BE-2A65-8F48-BD0E-72B0FDAABAA4}"/>
                    </a:ext>
                  </a:extLst>
                </p:cNvPr>
                <p:cNvSpPr>
                  <a:spLocks noChangeAspect="1"/>
                </p:cNvSpPr>
                <p:nvPr/>
              </p:nvSpPr>
              <p:spPr>
                <a:xfrm>
                  <a:off x="484444" y="1143000"/>
                  <a:ext cx="4572000" cy="4572000"/>
                </a:xfrm>
                <a:prstGeom prst="pie">
                  <a:avLst>
                    <a:gd name="adj1" fmla="val 9760010"/>
                    <a:gd name="adj2" fmla="val 14009823"/>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Pie 137">
                  <a:extLst>
                    <a:ext uri="{FF2B5EF4-FFF2-40B4-BE49-F238E27FC236}">
                      <a16:creationId xmlns:a16="http://schemas.microsoft.com/office/drawing/2014/main" id="{A22C8408-0C80-A34E-83AC-59F02B652150}"/>
                    </a:ext>
                  </a:extLst>
                </p:cNvPr>
                <p:cNvSpPr>
                  <a:spLocks noChangeAspect="1"/>
                </p:cNvSpPr>
                <p:nvPr/>
              </p:nvSpPr>
              <p:spPr>
                <a:xfrm>
                  <a:off x="484444" y="1143000"/>
                  <a:ext cx="4572000" cy="4572000"/>
                </a:xfrm>
                <a:prstGeom prst="pie">
                  <a:avLst>
                    <a:gd name="adj1" fmla="val 14024487"/>
                    <a:gd name="adj2" fmla="val 18588334"/>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5" name="Pie 144">
                  <a:extLst>
                    <a:ext uri="{FF2B5EF4-FFF2-40B4-BE49-F238E27FC236}">
                      <a16:creationId xmlns:a16="http://schemas.microsoft.com/office/drawing/2014/main" id="{490629BC-7E75-D44E-BE3C-24733944D502}"/>
                    </a:ext>
                  </a:extLst>
                </p:cNvPr>
                <p:cNvSpPr>
                  <a:spLocks noChangeAspect="1"/>
                </p:cNvSpPr>
                <p:nvPr/>
              </p:nvSpPr>
              <p:spPr>
                <a:xfrm>
                  <a:off x="484444" y="1143000"/>
                  <a:ext cx="4572000" cy="4572000"/>
                </a:xfrm>
                <a:prstGeom prst="pie">
                  <a:avLst>
                    <a:gd name="adj1" fmla="val 18606185"/>
                    <a:gd name="adj2" fmla="val 1139074"/>
                  </a:avLst>
                </a:prstGeom>
                <a:solidFill>
                  <a:srgbClr val="00ABAB"/>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9" name="Pie 148">
                  <a:extLst>
                    <a:ext uri="{FF2B5EF4-FFF2-40B4-BE49-F238E27FC236}">
                      <a16:creationId xmlns:a16="http://schemas.microsoft.com/office/drawing/2014/main" id="{DB9C901B-676A-6F41-8073-327A5ABE9AC8}"/>
                    </a:ext>
                  </a:extLst>
                </p:cNvPr>
                <p:cNvSpPr>
                  <a:spLocks noChangeAspect="1"/>
                </p:cNvSpPr>
                <p:nvPr/>
              </p:nvSpPr>
              <p:spPr>
                <a:xfrm>
                  <a:off x="484444" y="1143000"/>
                  <a:ext cx="4572000" cy="4572000"/>
                </a:xfrm>
                <a:prstGeom prst="pie">
                  <a:avLst>
                    <a:gd name="adj1" fmla="val 5416473"/>
                    <a:gd name="adj2" fmla="val 9753092"/>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1" name="Pie 150">
                  <a:extLst>
                    <a:ext uri="{FF2B5EF4-FFF2-40B4-BE49-F238E27FC236}">
                      <a16:creationId xmlns:a16="http://schemas.microsoft.com/office/drawing/2014/main" id="{6F86C36B-4E4E-C14A-BBE6-B498E56070CA}"/>
                    </a:ext>
                  </a:extLst>
                </p:cNvPr>
                <p:cNvSpPr>
                  <a:spLocks noChangeAspect="1"/>
                </p:cNvSpPr>
                <p:nvPr/>
              </p:nvSpPr>
              <p:spPr>
                <a:xfrm>
                  <a:off x="484444" y="1143000"/>
                  <a:ext cx="4572000" cy="4572000"/>
                </a:xfrm>
                <a:prstGeom prst="pie">
                  <a:avLst>
                    <a:gd name="adj1" fmla="val 1144392"/>
                    <a:gd name="adj2" fmla="val 5396955"/>
                  </a:avLst>
                </a:prstGeom>
                <a:solidFill>
                  <a:srgbClr val="D0D0C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9" name="Oval 128">
                <a:extLst>
                  <a:ext uri="{FF2B5EF4-FFF2-40B4-BE49-F238E27FC236}">
                    <a16:creationId xmlns:a16="http://schemas.microsoft.com/office/drawing/2014/main" id="{EF953666-66AE-7E4A-94FD-65ACE13C82BE}"/>
                  </a:ext>
                </a:extLst>
              </p:cNvPr>
              <p:cNvSpPr/>
              <p:nvPr/>
            </p:nvSpPr>
            <p:spPr>
              <a:xfrm>
                <a:off x="11482899" y="424970"/>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86" name="object 5">
            <a:extLst>
              <a:ext uri="{FF2B5EF4-FFF2-40B4-BE49-F238E27FC236}">
                <a16:creationId xmlns:a16="http://schemas.microsoft.com/office/drawing/2014/main" id="{4240AEC8-6F79-BA42-BFC3-81F8FBCC64C2}"/>
              </a:ext>
            </a:extLst>
          </p:cNvPr>
          <p:cNvSpPr/>
          <p:nvPr/>
        </p:nvSpPr>
        <p:spPr>
          <a:xfrm>
            <a:off x="8195695" y="3774333"/>
            <a:ext cx="3750147" cy="228600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1200" cap="none" spc="0" normalizeH="0" baseline="0" noProof="0">
              <a:ln>
                <a:noFill/>
              </a:ln>
              <a:solidFill>
                <a:prstClr val="black"/>
              </a:solidFill>
              <a:effectLst>
                <a:outerShdw blurRad="114300" dist="203200" dir="5400000" algn="ctr" rotWithShape="0">
                  <a:srgbClr val="000000">
                    <a:alpha val="10000"/>
                  </a:srgbClr>
                </a:outerShdw>
              </a:effectLst>
              <a:uLnTx/>
              <a:uFillTx/>
              <a:latin typeface="Calibri"/>
              <a:ea typeface="+mn-ea"/>
              <a:cs typeface="+mn-cs"/>
            </a:endParaRPr>
          </a:p>
        </p:txBody>
      </p:sp>
      <p:sp>
        <p:nvSpPr>
          <p:cNvPr id="198" name="TextBox 197">
            <a:extLst>
              <a:ext uri="{FF2B5EF4-FFF2-40B4-BE49-F238E27FC236}">
                <a16:creationId xmlns:a16="http://schemas.microsoft.com/office/drawing/2014/main" id="{EB588ABE-E237-274F-A7E3-F69BBDC5C2D3}"/>
              </a:ext>
            </a:extLst>
          </p:cNvPr>
          <p:cNvSpPr txBox="1"/>
          <p:nvPr/>
        </p:nvSpPr>
        <p:spPr>
          <a:xfrm>
            <a:off x="8334889" y="3915032"/>
            <a:ext cx="3393663" cy="207013"/>
          </a:xfrm>
          <a:prstGeom prst="rect">
            <a:avLst/>
          </a:prstGeom>
        </p:spPr>
        <p:txBody>
          <a:bodyPr vert="horz" wrap="square" lIns="0" tIns="0" rIns="0" bIns="0" numCol="1" spcCol="228600" rtlCol="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Expanding Operate Business</a:t>
            </a:r>
          </a:p>
        </p:txBody>
      </p:sp>
      <p:sp>
        <p:nvSpPr>
          <p:cNvPr id="131" name="object 5">
            <a:extLst>
              <a:ext uri="{FF2B5EF4-FFF2-40B4-BE49-F238E27FC236}">
                <a16:creationId xmlns:a16="http://schemas.microsoft.com/office/drawing/2014/main" id="{47FAB39C-015F-D84C-8423-C937D4867A3C}"/>
              </a:ext>
            </a:extLst>
          </p:cNvPr>
          <p:cNvSpPr/>
          <p:nvPr/>
        </p:nvSpPr>
        <p:spPr>
          <a:xfrm>
            <a:off x="8195511" y="1389733"/>
            <a:ext cx="3750147" cy="2286000"/>
          </a:xfrm>
          <a:custGeom>
            <a:avLst/>
            <a:gdLst/>
            <a:ahLst/>
            <a:cxnLst/>
            <a:rect l="l" t="t" r="r" b="b"/>
            <a:pathLst>
              <a:path w="9144000" h="2057400">
                <a:moveTo>
                  <a:pt x="0" y="2057400"/>
                </a:moveTo>
                <a:lnTo>
                  <a:pt x="9144000" y="2057400"/>
                </a:lnTo>
                <a:lnTo>
                  <a:pt x="9144000" y="0"/>
                </a:lnTo>
                <a:lnTo>
                  <a:pt x="0" y="0"/>
                </a:lnTo>
                <a:lnTo>
                  <a:pt x="0" y="2057400"/>
                </a:lnTo>
                <a:close/>
              </a:path>
            </a:pathLst>
          </a:custGeom>
          <a:solidFill>
            <a:srgbClr val="FFFFFF">
              <a:alpha val="86000"/>
            </a:srgbClr>
          </a:solidFill>
          <a:effectLst>
            <a:outerShdw blurRad="889000" dist="38100" dir="8160000" algn="tl" rotWithShape="0">
              <a:prstClr val="black">
                <a:alpha val="16000"/>
              </a:prstClr>
            </a:outerShdw>
          </a:effectLst>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1200" cap="none" spc="0" normalizeH="0" baseline="0" noProof="0">
              <a:ln>
                <a:noFill/>
              </a:ln>
              <a:solidFill>
                <a:prstClr val="black"/>
              </a:solidFill>
              <a:effectLst>
                <a:outerShdw blurRad="114300" dist="203200" dir="5400000" algn="ctr" rotWithShape="0">
                  <a:srgbClr val="000000">
                    <a:alpha val="10000"/>
                  </a:srgbClr>
                </a:outerShdw>
              </a:effectLst>
              <a:uLnTx/>
              <a:uFillTx/>
              <a:latin typeface="Calibri"/>
              <a:ea typeface="+mn-ea"/>
              <a:cs typeface="+mn-cs"/>
            </a:endParaRPr>
          </a:p>
        </p:txBody>
      </p:sp>
      <p:sp>
        <p:nvSpPr>
          <p:cNvPr id="110" name="TextBox 109">
            <a:extLst>
              <a:ext uri="{FF2B5EF4-FFF2-40B4-BE49-F238E27FC236}">
                <a16:creationId xmlns:a16="http://schemas.microsoft.com/office/drawing/2014/main" id="{8093DF74-D413-0A4C-A61C-5752C5D85DE4}"/>
              </a:ext>
            </a:extLst>
          </p:cNvPr>
          <p:cNvSpPr txBox="1"/>
          <p:nvPr/>
        </p:nvSpPr>
        <p:spPr>
          <a:xfrm>
            <a:off x="8329034" y="1524917"/>
            <a:ext cx="2691217" cy="136649"/>
          </a:xfrm>
          <a:prstGeom prst="rect">
            <a:avLst/>
          </a:prstGeom>
        </p:spPr>
        <p:txBody>
          <a:bodyPr vert="horz" wrap="square" lIns="0" tIns="0" rIns="0" bIns="0" numCol="1" spcCol="228600" rtlCol="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Trustworthy AI</a:t>
            </a:r>
            <a:r>
              <a:rPr kumimoji="0" lang="en-US" sz="1100" b="1" i="0" u="none" strike="noStrike" kern="1200" cap="none" spc="0" normalizeH="0" baseline="30000" noProof="0" dirty="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TM</a:t>
            </a:r>
            <a:endParaRPr kumimoji="0" lang="en-US" sz="1400" b="1" i="0" u="none" strike="noStrike" kern="1200" cap="none" spc="0" normalizeH="0" baseline="30000" noProof="0" dirty="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Rectangle 121">
            <a:extLst>
              <a:ext uri="{FF2B5EF4-FFF2-40B4-BE49-F238E27FC236}">
                <a16:creationId xmlns:a16="http://schemas.microsoft.com/office/drawing/2014/main" id="{BF9E452E-49B3-442F-81AB-0906039894CC}"/>
              </a:ext>
            </a:extLst>
          </p:cNvPr>
          <p:cNvSpPr/>
          <p:nvPr/>
        </p:nvSpPr>
        <p:spPr>
          <a:xfrm>
            <a:off x="331916" y="1772524"/>
            <a:ext cx="3749435" cy="190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1200"/>
              </a:spcBef>
              <a:spcAft>
                <a:spcPts val="600"/>
              </a:spcAft>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Shaping leadership agenda with deep strategic capabilities </a:t>
            </a:r>
          </a:p>
          <a:p>
            <a:pPr marL="285750" indent="-285750">
              <a:spcBef>
                <a:spcPts val="1200"/>
              </a:spcBef>
              <a:spcAft>
                <a:spcPts val="600"/>
              </a:spcAft>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Leading with insights through industry &amp; domain-specific expertise, assets, and data</a:t>
            </a:r>
          </a:p>
          <a:p>
            <a:pPr marL="285750" indent="-285750">
              <a:spcBef>
                <a:spcPts val="1200"/>
              </a:spcBef>
              <a:spcAft>
                <a:spcPts val="600"/>
              </a:spcAft>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Managing end-to-end transformations at scale by infusing strategy with AI</a:t>
            </a:r>
          </a:p>
        </p:txBody>
      </p:sp>
      <p:sp>
        <p:nvSpPr>
          <p:cNvPr id="133" name="Rectangle 132">
            <a:extLst>
              <a:ext uri="{FF2B5EF4-FFF2-40B4-BE49-F238E27FC236}">
                <a16:creationId xmlns:a16="http://schemas.microsoft.com/office/drawing/2014/main" id="{E65F3D39-12B4-435B-96A6-F51A2A9E0DA3}"/>
              </a:ext>
            </a:extLst>
          </p:cNvPr>
          <p:cNvSpPr/>
          <p:nvPr/>
        </p:nvSpPr>
        <p:spPr>
          <a:xfrm>
            <a:off x="8195695" y="1772524"/>
            <a:ext cx="3749435" cy="190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Embedding the Trustworthy AI Framework into every project </a:t>
            </a:r>
          </a:p>
          <a:p>
            <a:pPr marL="285750" indent="-285750">
              <a:spcBef>
                <a:spcPts val="600"/>
              </a:spcBef>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Co-developing Trustworthy AI assets and solutions with our clients</a:t>
            </a:r>
          </a:p>
          <a:p>
            <a:pPr marL="285750" indent="-285750">
              <a:spcBef>
                <a:spcPts val="600"/>
              </a:spcBef>
              <a:buFont typeface="Arial" panose="020B0604020202020204" pitchFamily="34" charset="0"/>
              <a:buChar char="•"/>
            </a:pPr>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Shaping the policy on ethical</a:t>
            </a:r>
            <a:b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use of AI</a:t>
            </a:r>
          </a:p>
          <a:p>
            <a:pPr algn="ctr"/>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133">
            <a:extLst>
              <a:ext uri="{FF2B5EF4-FFF2-40B4-BE49-F238E27FC236}">
                <a16:creationId xmlns:a16="http://schemas.microsoft.com/office/drawing/2014/main" id="{2EA53F9E-66F5-4D03-944F-D310AE511065}"/>
              </a:ext>
            </a:extLst>
          </p:cNvPr>
          <p:cNvSpPr/>
          <p:nvPr/>
        </p:nvSpPr>
        <p:spPr>
          <a:xfrm>
            <a:off x="331916" y="4157124"/>
            <a:ext cx="3749435" cy="190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Creating large scale, lasting transformational change in organizations</a:t>
            </a:r>
          </a:p>
          <a:p>
            <a:pPr marL="285750" indent="-285750">
              <a:spcBef>
                <a:spcPts val="600"/>
              </a:spcBef>
              <a:buFont typeface="Arial" panose="020B0604020202020204" pitchFamily="34" charset="0"/>
              <a:buChar char="•"/>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Upskilling our diverse, equitable, and inclusive workforce with the Global AI Fluency Program </a:t>
            </a:r>
          </a:p>
          <a:p>
            <a:pPr marL="285750" indent="-285750">
              <a:spcBef>
                <a:spcPts val="600"/>
              </a:spcBef>
              <a:buFont typeface="Arial" panose="020B0604020202020204" pitchFamily="34" charset="0"/>
              <a:buChar char="•"/>
            </a:pP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buFont typeface="Arial" panose="020B0604020202020204" pitchFamily="34" charset="0"/>
              <a:buChar char="•"/>
            </a:pP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buFont typeface="Arial" panose="020B0604020202020204" pitchFamily="34" charset="0"/>
              <a:buChar char="•"/>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Scaling the Talent Model of the Future</a:t>
            </a:r>
          </a:p>
        </p:txBody>
      </p:sp>
      <p:sp>
        <p:nvSpPr>
          <p:cNvPr id="137" name="Rectangle 136">
            <a:extLst>
              <a:ext uri="{FF2B5EF4-FFF2-40B4-BE49-F238E27FC236}">
                <a16:creationId xmlns:a16="http://schemas.microsoft.com/office/drawing/2014/main" id="{18DB2BE7-3A9F-4CE5-AEE4-B8F3C8BC30ED}"/>
              </a:ext>
            </a:extLst>
          </p:cNvPr>
          <p:cNvSpPr/>
          <p:nvPr/>
        </p:nvSpPr>
        <p:spPr>
          <a:xfrm>
            <a:off x="8195695" y="4205586"/>
            <a:ext cx="3749435" cy="190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1200"/>
              </a:spcBef>
              <a:spcAft>
                <a:spcPts val="600"/>
              </a:spcAft>
              <a:buFont typeface="Arial" panose="020B0604020202020204" pitchFamily="34" charset="0"/>
              <a:buChar char="•"/>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Global, firm-wide priority to scale our Operate business</a:t>
            </a:r>
          </a:p>
          <a:p>
            <a:pPr marL="285750" indent="-285750">
              <a:spcBef>
                <a:spcPts val="1200"/>
              </a:spcBef>
              <a:spcAft>
                <a:spcPts val="600"/>
              </a:spcAft>
              <a:buFont typeface="Arial" panose="020B0604020202020204" pitchFamily="34" charset="0"/>
              <a:buChar char="•"/>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Informing clients’ business decisions from Advise to Operate and Operate to Advise </a:t>
            </a:r>
          </a:p>
          <a:p>
            <a:pPr marL="285750" indent="-285750">
              <a:spcBef>
                <a:spcPts val="1200"/>
              </a:spcBef>
              <a:spcAft>
                <a:spcPts val="600"/>
              </a:spcAft>
              <a:buFont typeface="Arial" panose="020B0604020202020204" pitchFamily="34" charset="0"/>
              <a:buChar char="•"/>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Pioneering new Operate business models such as AI Foundry</a:t>
            </a:r>
          </a:p>
        </p:txBody>
      </p:sp>
      <p:sp>
        <p:nvSpPr>
          <p:cNvPr id="50" name="Rectangle 49">
            <a:extLst>
              <a:ext uri="{FF2B5EF4-FFF2-40B4-BE49-F238E27FC236}">
                <a16:creationId xmlns:a16="http://schemas.microsoft.com/office/drawing/2014/main" id="{0CD5911A-C8A9-469F-A5A2-7540645EB594}"/>
              </a:ext>
            </a:extLst>
          </p:cNvPr>
          <p:cNvSpPr/>
          <p:nvPr/>
        </p:nvSpPr>
        <p:spPr>
          <a:xfrm>
            <a:off x="2684555" y="2012203"/>
            <a:ext cx="1297150" cy="261610"/>
          </a:xfrm>
          <a:prstGeom prst="rect">
            <a:avLst/>
          </a:prstGeom>
        </p:spPr>
        <p:txBody>
          <a:bodyPr wrap="none">
            <a:spAutoFit/>
          </a:bodyPr>
          <a:lstStyle/>
          <a:p>
            <a:pPr>
              <a:spcBef>
                <a:spcPts val="600"/>
              </a:spcBef>
            </a:pPr>
            <a:r>
              <a:rPr lang="en-US" sz="1100" b="1">
                <a:solidFill>
                  <a:srgbClr val="92D050"/>
                </a:solidFill>
                <a:latin typeface="Open Sans" panose="020B0606030504020204" pitchFamily="34" charset="0"/>
                <a:ea typeface="Open Sans" panose="020B0606030504020204" pitchFamily="34" charset="0"/>
                <a:cs typeface="Open Sans" panose="020B0606030504020204" pitchFamily="34" charset="0"/>
              </a:rPr>
              <a:t>Trusted Advisor</a:t>
            </a:r>
          </a:p>
        </p:txBody>
      </p:sp>
      <p:sp>
        <p:nvSpPr>
          <p:cNvPr id="60" name="Rectangle 59">
            <a:extLst>
              <a:ext uri="{FF2B5EF4-FFF2-40B4-BE49-F238E27FC236}">
                <a16:creationId xmlns:a16="http://schemas.microsoft.com/office/drawing/2014/main" id="{332B70C9-3B3C-416D-AA70-6738681D7FA5}"/>
              </a:ext>
            </a:extLst>
          </p:cNvPr>
          <p:cNvSpPr/>
          <p:nvPr/>
        </p:nvSpPr>
        <p:spPr>
          <a:xfrm>
            <a:off x="586224" y="3364347"/>
            <a:ext cx="3363421" cy="261610"/>
          </a:xfrm>
          <a:prstGeom prst="rect">
            <a:avLst/>
          </a:prstGeom>
        </p:spPr>
        <p:txBody>
          <a:bodyPr wrap="none">
            <a:spAutoFit/>
          </a:bodyPr>
          <a:lstStyle/>
          <a:p>
            <a:pPr>
              <a:spcBef>
                <a:spcPts val="600"/>
              </a:spcBef>
            </a:pPr>
            <a:r>
              <a:rPr lang="en-US" sz="1100" b="1">
                <a:solidFill>
                  <a:srgbClr val="92D050"/>
                </a:solidFill>
                <a:latin typeface="Open Sans" panose="020B0606030504020204" pitchFamily="34" charset="0"/>
                <a:ea typeface="Open Sans" panose="020B0606030504020204" pitchFamily="34" charset="0"/>
                <a:cs typeface="Open Sans" panose="020B0606030504020204" pitchFamily="34" charset="0"/>
              </a:rPr>
              <a:t>Largest end-to-end professional services firm</a:t>
            </a:r>
          </a:p>
        </p:txBody>
      </p:sp>
      <p:sp>
        <p:nvSpPr>
          <p:cNvPr id="62" name="TextBox 61">
            <a:extLst>
              <a:ext uri="{FF2B5EF4-FFF2-40B4-BE49-F238E27FC236}">
                <a16:creationId xmlns:a16="http://schemas.microsoft.com/office/drawing/2014/main" id="{BEC47E9B-C9AD-4D5D-AF21-002A0DCCED88}"/>
              </a:ext>
            </a:extLst>
          </p:cNvPr>
          <p:cNvSpPr txBox="1"/>
          <p:nvPr/>
        </p:nvSpPr>
        <p:spPr>
          <a:xfrm>
            <a:off x="1024491" y="5890644"/>
            <a:ext cx="372309" cy="139100"/>
          </a:xfrm>
          <a:prstGeom prst="rect">
            <a:avLst/>
          </a:prstGeom>
        </p:spPr>
        <p:txBody>
          <a:bodyPr vert="horz" wrap="none" lIns="0" tIns="0" rIns="0" bIns="0" numCol="1" spcCol="2286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SmartForce</a:t>
            </a:r>
            <a:r>
              <a:rPr kumimoji="0" lang="en-US" sz="800" b="0" i="0" u="none" strike="noStrike" kern="1200" cap="none" spc="0" normalizeH="0" baseline="3000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TM</a:t>
            </a:r>
            <a:endParaRPr kumimoji="0" lang="en-US" sz="800" b="0" i="0" u="none" strike="noStrike" kern="1200" cap="none" spc="0" normalizeH="0" baseline="3000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63" name="Picture 62">
            <a:extLst>
              <a:ext uri="{FF2B5EF4-FFF2-40B4-BE49-F238E27FC236}">
                <a16:creationId xmlns:a16="http://schemas.microsoft.com/office/drawing/2014/main" id="{E5ECF0D2-C9A0-4AEE-8CB1-22CC85B7A0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3923" y="5802659"/>
            <a:ext cx="882201" cy="294067"/>
          </a:xfrm>
          <a:prstGeom prst="rect">
            <a:avLst/>
          </a:prstGeom>
        </p:spPr>
      </p:pic>
      <p:pic>
        <p:nvPicPr>
          <p:cNvPr id="64" name="Picture 63">
            <a:extLst>
              <a:ext uri="{FF2B5EF4-FFF2-40B4-BE49-F238E27FC236}">
                <a16:creationId xmlns:a16="http://schemas.microsoft.com/office/drawing/2014/main" id="{35646310-0789-46FC-9148-CED3EA4500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742" y="5839212"/>
            <a:ext cx="233397" cy="234439"/>
          </a:xfrm>
          <a:prstGeom prst="rect">
            <a:avLst/>
          </a:prstGeom>
        </p:spPr>
      </p:pic>
      <p:pic>
        <p:nvPicPr>
          <p:cNvPr id="65" name="Picture 64">
            <a:extLst>
              <a:ext uri="{FF2B5EF4-FFF2-40B4-BE49-F238E27FC236}">
                <a16:creationId xmlns:a16="http://schemas.microsoft.com/office/drawing/2014/main" id="{15DBB8BE-2AC4-4EC4-B01D-E343609AC22E}"/>
              </a:ext>
            </a:extLst>
          </p:cNvPr>
          <p:cNvPicPr>
            <a:picLocks noChangeAspect="1"/>
          </p:cNvPicPr>
          <p:nvPr/>
        </p:nvPicPr>
        <p:blipFill>
          <a:blip r:embed="rId5"/>
          <a:stretch>
            <a:fillRect/>
          </a:stretch>
        </p:blipFill>
        <p:spPr>
          <a:xfrm>
            <a:off x="2748009" y="5868286"/>
            <a:ext cx="928584" cy="183816"/>
          </a:xfrm>
          <a:prstGeom prst="rect">
            <a:avLst/>
          </a:prstGeom>
        </p:spPr>
      </p:pic>
      <p:pic>
        <p:nvPicPr>
          <p:cNvPr id="98310" name="Picture 6" descr="Bank of Montreal/BMO Financial Group, Canada">
            <a:extLst>
              <a:ext uri="{FF2B5EF4-FFF2-40B4-BE49-F238E27FC236}">
                <a16:creationId xmlns:a16="http://schemas.microsoft.com/office/drawing/2014/main" id="{E92B1925-67C6-42B9-A282-79A8AB680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6060" y="2685729"/>
            <a:ext cx="459534" cy="2297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5360043-4614-4A99-93DB-2B865111D573}"/>
              </a:ext>
            </a:extLst>
          </p:cNvPr>
          <p:cNvPicPr>
            <a:picLocks noChangeAspect="1"/>
          </p:cNvPicPr>
          <p:nvPr/>
        </p:nvPicPr>
        <p:blipFill rotWithShape="1">
          <a:blip r:embed="rId7"/>
          <a:srcRect l="3731" t="28196" r="3844" b="25765"/>
          <a:stretch/>
        </p:blipFill>
        <p:spPr>
          <a:xfrm>
            <a:off x="10870072" y="2660391"/>
            <a:ext cx="886397" cy="231802"/>
          </a:xfrm>
          <a:prstGeom prst="rect">
            <a:avLst/>
          </a:prstGeom>
        </p:spPr>
      </p:pic>
      <p:pic>
        <p:nvPicPr>
          <p:cNvPr id="98316" name="Picture 12" descr="World Economic Forum">
            <a:extLst>
              <a:ext uri="{FF2B5EF4-FFF2-40B4-BE49-F238E27FC236}">
                <a16:creationId xmlns:a16="http://schemas.microsoft.com/office/drawing/2014/main" id="{88C0DDFB-AC4A-4E8C-A2AA-61838FBE9F5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847027" y="3094117"/>
            <a:ext cx="863352" cy="519643"/>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88923A1E-E549-4038-A943-6550E17478F3}"/>
              </a:ext>
            </a:extLst>
          </p:cNvPr>
          <p:cNvSpPr/>
          <p:nvPr/>
        </p:nvSpPr>
        <p:spPr>
          <a:xfrm>
            <a:off x="3144616" y="2732050"/>
            <a:ext cx="837089" cy="261610"/>
          </a:xfrm>
          <a:prstGeom prst="rect">
            <a:avLst/>
          </a:prstGeom>
        </p:spPr>
        <p:txBody>
          <a:bodyPr wrap="none">
            <a:spAutoFit/>
          </a:bodyPr>
          <a:lstStyle/>
          <a:p>
            <a:pPr>
              <a:spcBef>
                <a:spcPts val="600"/>
              </a:spcBef>
            </a:pPr>
            <a:r>
              <a:rPr lang="en-US" sz="1100" b="1" err="1">
                <a:latin typeface="Open Sans" panose="020B0606030504020204" pitchFamily="34" charset="0"/>
                <a:ea typeface="Open Sans" panose="020B0606030504020204" pitchFamily="34" charset="0"/>
                <a:cs typeface="Open Sans" panose="020B0606030504020204" pitchFamily="34" charset="0"/>
              </a:rPr>
              <a:t>InSight</a:t>
            </a:r>
            <a:r>
              <a:rPr lang="en-US" sz="1100" b="1" err="1">
                <a:solidFill>
                  <a:srgbClr val="92D050"/>
                </a:solidFill>
                <a:latin typeface="Open Sans" panose="020B0606030504020204" pitchFamily="34" charset="0"/>
                <a:ea typeface="Open Sans" panose="020B0606030504020204" pitchFamily="34" charset="0"/>
                <a:cs typeface="Open Sans" panose="020B0606030504020204" pitchFamily="34" charset="0"/>
              </a:rPr>
              <a:t>IQ</a:t>
            </a:r>
            <a:endParaRPr lang="en-US" sz="1100" b="1">
              <a:solidFill>
                <a:srgbClr val="92D05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49EBD8B5-4EAB-468C-BFA3-F45E63E41995}"/>
              </a:ext>
            </a:extLst>
          </p:cNvPr>
          <p:cNvGrpSpPr/>
          <p:nvPr/>
        </p:nvGrpSpPr>
        <p:grpSpPr>
          <a:xfrm>
            <a:off x="713952" y="5132467"/>
            <a:ext cx="1054514" cy="321381"/>
            <a:chOff x="9927384" y="3295507"/>
            <a:chExt cx="1054514" cy="321381"/>
          </a:xfrm>
        </p:grpSpPr>
        <p:sp>
          <p:nvSpPr>
            <p:cNvPr id="67" name="TextBox 66">
              <a:extLst>
                <a:ext uri="{FF2B5EF4-FFF2-40B4-BE49-F238E27FC236}">
                  <a16:creationId xmlns:a16="http://schemas.microsoft.com/office/drawing/2014/main" id="{4E418700-64FF-42A9-888E-7E736C78978D}"/>
                </a:ext>
              </a:extLst>
            </p:cNvPr>
            <p:cNvSpPr txBox="1"/>
            <p:nvPr/>
          </p:nvSpPr>
          <p:spPr>
            <a:xfrm>
              <a:off x="10315302" y="3327732"/>
              <a:ext cx="666596" cy="258429"/>
            </a:xfrm>
            <a:prstGeom prst="rect">
              <a:avLst/>
            </a:prstGeom>
          </p:spPr>
          <p:txBody>
            <a:bodyPr vert="horz" wrap="none" lIns="0" tIns="0" rIns="0" bIns="0" numCol="1" spcCol="228600" rtlCol="0">
              <a:noAutofit/>
            </a:bodyPr>
            <a:lstStyle>
              <a:defPPr>
                <a:defRPr lang="en-US"/>
              </a:defPPr>
              <a:lvl1pPr algn="ctr">
                <a:defRPr sz="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 Fluency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Program</a:t>
              </a:r>
            </a:p>
          </p:txBody>
        </p:sp>
        <p:pic>
          <p:nvPicPr>
            <p:cNvPr id="72" name="Picture 71">
              <a:extLst>
                <a:ext uri="{FF2B5EF4-FFF2-40B4-BE49-F238E27FC236}">
                  <a16:creationId xmlns:a16="http://schemas.microsoft.com/office/drawing/2014/main" id="{ACE0FD7D-27B9-439A-BB9F-6EA6CC428366}"/>
                </a:ext>
              </a:extLst>
            </p:cNvPr>
            <p:cNvPicPr>
              <a:picLocks noChangeAspect="1"/>
            </p:cNvPicPr>
            <p:nvPr/>
          </p:nvPicPr>
          <p:blipFill>
            <a:blip r:embed="rId9"/>
            <a:stretch>
              <a:fillRect/>
            </a:stretch>
          </p:blipFill>
          <p:spPr>
            <a:xfrm>
              <a:off x="9927384" y="3295507"/>
              <a:ext cx="322112" cy="321381"/>
            </a:xfrm>
            <a:prstGeom prst="rect">
              <a:avLst/>
            </a:prstGeom>
          </p:spPr>
        </p:pic>
      </p:grpSp>
      <p:pic>
        <p:nvPicPr>
          <p:cNvPr id="59" name="Picture 58">
            <a:extLst>
              <a:ext uri="{FF2B5EF4-FFF2-40B4-BE49-F238E27FC236}">
                <a16:creationId xmlns:a16="http://schemas.microsoft.com/office/drawing/2014/main" id="{6FDB7CF2-D364-448E-A267-E78C4A765754}"/>
              </a:ext>
            </a:extLst>
          </p:cNvPr>
          <p:cNvPicPr>
            <a:picLocks noChangeAspect="1"/>
          </p:cNvPicPr>
          <p:nvPr/>
        </p:nvPicPr>
        <p:blipFill>
          <a:blip r:embed="rId10"/>
          <a:stretch>
            <a:fillRect/>
          </a:stretch>
        </p:blipFill>
        <p:spPr>
          <a:xfrm>
            <a:off x="1699853" y="5136162"/>
            <a:ext cx="315605" cy="260219"/>
          </a:xfrm>
          <a:prstGeom prst="rect">
            <a:avLst/>
          </a:prstGeom>
        </p:spPr>
      </p:pic>
      <p:sp>
        <p:nvSpPr>
          <p:cNvPr id="61" name="TextBox 60">
            <a:extLst>
              <a:ext uri="{FF2B5EF4-FFF2-40B4-BE49-F238E27FC236}">
                <a16:creationId xmlns:a16="http://schemas.microsoft.com/office/drawing/2014/main" id="{202DFEB4-BDC2-474F-B5D8-A54E74747459}"/>
              </a:ext>
            </a:extLst>
          </p:cNvPr>
          <p:cNvSpPr txBox="1"/>
          <p:nvPr/>
        </p:nvSpPr>
        <p:spPr>
          <a:xfrm>
            <a:off x="2099761" y="5137058"/>
            <a:ext cx="923676" cy="258429"/>
          </a:xfrm>
          <a:prstGeom prst="rect">
            <a:avLst/>
          </a:prstGeom>
        </p:spPr>
        <p:txBody>
          <a:bodyPr vert="horz" wrap="none" lIns="0" tIns="0" rIns="0" bIns="0" numCol="1" spcCol="228600" rtlCol="0">
            <a:noAutofit/>
          </a:bodyPr>
          <a:lstStyle>
            <a:defPPr>
              <a:defRPr lang="en-US"/>
            </a:defPPr>
            <a:lvl1pPr algn="ctr">
              <a:defRPr sz="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Deloitte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Women 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Technology </a:t>
            </a:r>
          </a:p>
        </p:txBody>
      </p:sp>
      <p:graphicFrame>
        <p:nvGraphicFramePr>
          <p:cNvPr id="54" name="Table 10">
            <a:extLst>
              <a:ext uri="{FF2B5EF4-FFF2-40B4-BE49-F238E27FC236}">
                <a16:creationId xmlns:a16="http://schemas.microsoft.com/office/drawing/2014/main" id="{48D0B344-1CA2-40A2-9378-55379137B3C2}"/>
              </a:ext>
            </a:extLst>
          </p:cNvPr>
          <p:cNvGraphicFramePr>
            <a:graphicFrameLocks noGrp="1"/>
          </p:cNvGraphicFramePr>
          <p:nvPr>
            <p:extLst>
              <p:ext uri="{D42A27DB-BD31-4B8C-83A1-F6EECF244321}">
                <p14:modId xmlns:p14="http://schemas.microsoft.com/office/powerpoint/2010/main" val="519494674"/>
              </p:ext>
            </p:extLst>
          </p:nvPr>
        </p:nvGraphicFramePr>
        <p:xfrm>
          <a:off x="10612895" y="5520331"/>
          <a:ext cx="1579105" cy="396118"/>
        </p:xfrm>
        <a:graphic>
          <a:graphicData uri="http://schemas.openxmlformats.org/drawingml/2006/table">
            <a:tbl>
              <a:tblPr firstRow="1" bandRow="1">
                <a:tableStyleId>{5C22544A-7EE6-4342-B048-85BDC9FD1C3A}</a:tableStyleId>
              </a:tblPr>
              <a:tblGrid>
                <a:gridCol w="1579105">
                  <a:extLst>
                    <a:ext uri="{9D8B030D-6E8A-4147-A177-3AD203B41FA5}">
                      <a16:colId xmlns:a16="http://schemas.microsoft.com/office/drawing/2014/main" val="404435017"/>
                    </a:ext>
                  </a:extLst>
                </a:gridCol>
              </a:tblGrid>
              <a:tr h="372694">
                <a:tc>
                  <a:txBody>
                    <a:bodyPr/>
                    <a:lstStyle/>
                    <a:p>
                      <a:pPr marL="0" indent="0" algn="l">
                        <a:lnSpc>
                          <a:spcPct val="150000"/>
                        </a:lnSpc>
                        <a:spcBef>
                          <a:spcPts val="600"/>
                        </a:spcBef>
                        <a:buFont typeface="Arial" panose="020B0604020202020204" pitchFamily="34" charset="0"/>
                        <a:buNone/>
                      </a:pPr>
                      <a:r>
                        <a:rPr lang="en-US" sz="16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AI Foundry</a:t>
                      </a:r>
                    </a:p>
                  </a:txBody>
                  <a:tcPr marL="56777" marR="56777"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4281365"/>
                  </a:ext>
                </a:extLst>
              </a:tr>
            </a:tbl>
          </a:graphicData>
        </a:graphic>
      </p:graphicFrame>
      <p:grpSp>
        <p:nvGrpSpPr>
          <p:cNvPr id="55" name="Group 54">
            <a:extLst>
              <a:ext uri="{FF2B5EF4-FFF2-40B4-BE49-F238E27FC236}">
                <a16:creationId xmlns:a16="http://schemas.microsoft.com/office/drawing/2014/main" id="{B5376A71-8EA6-4C14-92AA-257D5D8EF153}"/>
              </a:ext>
            </a:extLst>
          </p:cNvPr>
          <p:cNvGrpSpPr>
            <a:grpSpLocks noChangeAspect="1"/>
          </p:cNvGrpSpPr>
          <p:nvPr/>
        </p:nvGrpSpPr>
        <p:grpSpPr>
          <a:xfrm>
            <a:off x="10320952" y="5622684"/>
            <a:ext cx="259675" cy="259675"/>
            <a:chOff x="8914825" y="4837218"/>
            <a:chExt cx="379017" cy="379017"/>
          </a:xfrm>
        </p:grpSpPr>
        <p:sp>
          <p:nvSpPr>
            <p:cNvPr id="57" name="Oval 56">
              <a:extLst>
                <a:ext uri="{FF2B5EF4-FFF2-40B4-BE49-F238E27FC236}">
                  <a16:creationId xmlns:a16="http://schemas.microsoft.com/office/drawing/2014/main" id="{AAC26EF6-BD44-41A9-8FA2-3F1FC9C1B018}"/>
                </a:ext>
              </a:extLst>
            </p:cNvPr>
            <p:cNvSpPr/>
            <p:nvPr/>
          </p:nvSpPr>
          <p:spPr>
            <a:xfrm>
              <a:off x="8914825" y="4837218"/>
              <a:ext cx="379017" cy="379017"/>
            </a:xfrm>
            <a:prstGeom prst="ellipse">
              <a:avLst/>
            </a:prstGeom>
            <a:solidFill>
              <a:srgbClr val="66B6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F2748E3A-A3E8-48C3-90BA-31A52ACF219D}"/>
                </a:ext>
              </a:extLst>
            </p:cNvPr>
            <p:cNvGrpSpPr/>
            <p:nvPr/>
          </p:nvGrpSpPr>
          <p:grpSpPr>
            <a:xfrm>
              <a:off x="8993147" y="4918067"/>
              <a:ext cx="213720" cy="252259"/>
              <a:chOff x="6145213" y="7040563"/>
              <a:chExt cx="484187" cy="571500"/>
            </a:xfrm>
            <a:solidFill>
              <a:schemeClr val="bg1"/>
            </a:solidFill>
          </p:grpSpPr>
          <p:sp>
            <p:nvSpPr>
              <p:cNvPr id="71" name="Freeform 365">
                <a:extLst>
                  <a:ext uri="{FF2B5EF4-FFF2-40B4-BE49-F238E27FC236}">
                    <a16:creationId xmlns:a16="http://schemas.microsoft.com/office/drawing/2014/main" id="{4F69FAFD-FB12-4507-A173-5BFAC7520854}"/>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66">
                <a:extLst>
                  <a:ext uri="{FF2B5EF4-FFF2-40B4-BE49-F238E27FC236}">
                    <a16:creationId xmlns:a16="http://schemas.microsoft.com/office/drawing/2014/main" id="{A6043376-4DA7-4D96-AD4E-2DD094E98F8A}"/>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67">
                <a:extLst>
                  <a:ext uri="{FF2B5EF4-FFF2-40B4-BE49-F238E27FC236}">
                    <a16:creationId xmlns:a16="http://schemas.microsoft.com/office/drawing/2014/main" id="{13AC9C22-DD8D-4C28-9DEE-AB9904188416}"/>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68">
                <a:extLst>
                  <a:ext uri="{FF2B5EF4-FFF2-40B4-BE49-F238E27FC236}">
                    <a16:creationId xmlns:a16="http://schemas.microsoft.com/office/drawing/2014/main" id="{B1DFFBEA-818E-4627-9128-D898950274E6}"/>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69">
                <a:extLst>
                  <a:ext uri="{FF2B5EF4-FFF2-40B4-BE49-F238E27FC236}">
                    <a16:creationId xmlns:a16="http://schemas.microsoft.com/office/drawing/2014/main" id="{5DA5F93A-E343-4F26-9F72-50C74EC4DB0D}"/>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70">
                <a:extLst>
                  <a:ext uri="{FF2B5EF4-FFF2-40B4-BE49-F238E27FC236}">
                    <a16:creationId xmlns:a16="http://schemas.microsoft.com/office/drawing/2014/main" id="{DECBB92B-E1C1-42BD-8E48-D09D9B9C1949}"/>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 name="Rectangle 3">
            <a:extLst>
              <a:ext uri="{FF2B5EF4-FFF2-40B4-BE49-F238E27FC236}">
                <a16:creationId xmlns:a16="http://schemas.microsoft.com/office/drawing/2014/main" id="{BAF96722-EFBC-4F07-A0FF-3DD74AD675F3}"/>
              </a:ext>
            </a:extLst>
          </p:cNvPr>
          <p:cNvSpPr/>
          <p:nvPr/>
        </p:nvSpPr>
        <p:spPr>
          <a:xfrm>
            <a:off x="3112743" y="5097492"/>
            <a:ext cx="940783" cy="484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Top 20  - Most Diverse &amp; Inclusive Employer</a:t>
            </a: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BC4C2669-E393-4739-ADB8-324D4221591C}"/>
              </a:ext>
            </a:extLst>
          </p:cNvPr>
          <p:cNvPicPr>
            <a:picLocks noChangeAspect="1"/>
          </p:cNvPicPr>
          <p:nvPr/>
        </p:nvPicPr>
        <p:blipFill>
          <a:blip r:embed="rId11"/>
          <a:stretch>
            <a:fillRect/>
          </a:stretch>
        </p:blipFill>
        <p:spPr>
          <a:xfrm>
            <a:off x="2765774" y="5067757"/>
            <a:ext cx="419681" cy="484632"/>
          </a:xfrm>
          <a:prstGeom prst="rect">
            <a:avLst/>
          </a:prstGeom>
        </p:spPr>
      </p:pic>
      <p:pic>
        <p:nvPicPr>
          <p:cNvPr id="7" name="Picture 6">
            <a:extLst>
              <a:ext uri="{FF2B5EF4-FFF2-40B4-BE49-F238E27FC236}">
                <a16:creationId xmlns:a16="http://schemas.microsoft.com/office/drawing/2014/main" id="{E1D63C0F-8892-0C46-9EF1-8367749655F4}"/>
              </a:ext>
            </a:extLst>
          </p:cNvPr>
          <p:cNvPicPr>
            <a:picLocks noChangeAspect="1"/>
          </p:cNvPicPr>
          <p:nvPr/>
        </p:nvPicPr>
        <p:blipFill>
          <a:blip r:embed="rId12"/>
          <a:stretch>
            <a:fillRect/>
          </a:stretch>
        </p:blipFill>
        <p:spPr>
          <a:xfrm>
            <a:off x="4224272" y="1552952"/>
            <a:ext cx="3761212" cy="4059936"/>
          </a:xfrm>
          <a:prstGeom prst="rect">
            <a:avLst/>
          </a:prstGeom>
        </p:spPr>
      </p:pic>
      <p:sp>
        <p:nvSpPr>
          <p:cNvPr id="94" name="TextBox 93">
            <a:extLst>
              <a:ext uri="{FF2B5EF4-FFF2-40B4-BE49-F238E27FC236}">
                <a16:creationId xmlns:a16="http://schemas.microsoft.com/office/drawing/2014/main" id="{73D4CEB6-0A0A-384C-A366-EF0FFE05250D}"/>
              </a:ext>
            </a:extLst>
          </p:cNvPr>
          <p:cNvSpPr txBox="1"/>
          <p:nvPr/>
        </p:nvSpPr>
        <p:spPr>
          <a:xfrm>
            <a:off x="4877485" y="3459015"/>
            <a:ext cx="2411282" cy="646331"/>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a:ln>
                  <a:noFill/>
                </a:ln>
                <a:solidFill>
                  <a:srgbClr val="005587"/>
                </a:solidFill>
                <a:effectLst/>
                <a:uLnTx/>
                <a:uFillTx/>
                <a:latin typeface="Open Sans" panose="020B0606030504020204" pitchFamily="34" charset="0"/>
                <a:ea typeface="Open Sans" panose="020B0606030504020204" pitchFamily="34" charset="0"/>
                <a:cs typeface="Open Sans" panose="020B0606030504020204" pitchFamily="34" charset="0"/>
              </a:rPr>
              <a:t>Sustainable Outcomes</a:t>
            </a:r>
          </a:p>
        </p:txBody>
      </p:sp>
      <p:sp>
        <p:nvSpPr>
          <p:cNvPr id="5" name="Rectangle 4">
            <a:extLst>
              <a:ext uri="{FF2B5EF4-FFF2-40B4-BE49-F238E27FC236}">
                <a16:creationId xmlns:a16="http://schemas.microsoft.com/office/drawing/2014/main" id="{94A75677-285B-4C64-AF42-07746BCCAF36}"/>
              </a:ext>
            </a:extLst>
          </p:cNvPr>
          <p:cNvSpPr/>
          <p:nvPr/>
        </p:nvSpPr>
        <p:spPr>
          <a:xfrm>
            <a:off x="8264517" y="2691366"/>
            <a:ext cx="1821332" cy="215444"/>
          </a:xfrm>
          <a:prstGeom prst="rect">
            <a:avLst/>
          </a:prstGeom>
        </p:spPr>
        <p:txBody>
          <a:bodyPr wrap="none">
            <a:spAutoFit/>
          </a:bodyPr>
          <a:lstStyle/>
          <a:p>
            <a:r>
              <a:rPr lang="en-US" sz="800" dirty="0"/>
              <a:t>&lt;Financial Holding Company #19 Logo&gt;</a:t>
            </a:r>
            <a:endParaRPr lang="en-US" sz="800" dirty="0">
              <a:effectLst/>
            </a:endParaRPr>
          </a:p>
        </p:txBody>
      </p:sp>
    </p:spTree>
    <p:extLst>
      <p:ext uri="{BB962C8B-B14F-4D97-AF65-F5344CB8AC3E}">
        <p14:creationId xmlns:p14="http://schemas.microsoft.com/office/powerpoint/2010/main" val="40387147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GopBuHqzS8u_NHOC_juwM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GopBuHqzS8u_NHOC_juwM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48w4RBcixRy2hidm.QQOZ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Van7yrMNMwgHNWT._cJpJQ"/>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ea8ac73-90e4-432c-b893-d481c4dd49ac" xsi:nil="true"/>
    <lcf76f155ced4ddcb4097134ff3c332f xmlns="05194344-b16b-4cdd-919b-7d2c10957e46">
      <Terms xmlns="http://schemas.microsoft.com/office/infopath/2007/PartnerControls"/>
    </lcf76f155ced4ddcb4097134ff3c332f>
    <KXStatus xmlns="05194344-b16b-4cdd-919b-7d2c10957e46">Published</KXStatus>
    <KXDocumentID xmlns="05194344-b16b-4cdd-919b-7d2c10957e4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76908BD4516B004588F83DF058126254" ma:contentTypeVersion="14" ma:contentTypeDescription="Create a new document." ma:contentTypeScope="" ma:versionID="55ff4a67494f96591ee2a3ed413f2d1d">
  <xsd:schema xmlns:xsd="http://www.w3.org/2001/XMLSchema" xmlns:xs="http://www.w3.org/2001/XMLSchema" xmlns:p="http://schemas.microsoft.com/office/2006/metadata/properties" xmlns:ns2="05194344-b16b-4cdd-919b-7d2c10957e46" xmlns:ns3="fea8ac73-90e4-432c-b893-d481c4dd49ac" targetNamespace="http://schemas.microsoft.com/office/2006/metadata/properties" ma:root="true" ma:fieldsID="bd1916f570d995c6408499c325c0f5e7" ns2:_="" ns3:_="">
    <xsd:import namespace="05194344-b16b-4cdd-919b-7d2c10957e46"/>
    <xsd:import namespace="fea8ac73-90e4-432c-b893-d481c4dd49ac"/>
    <xsd:element name="properties">
      <xsd:complexType>
        <xsd:sequence>
          <xsd:element name="documentManagement">
            <xsd:complexType>
              <xsd:all>
                <xsd:element ref="ns2:KXStatus" minOccurs="0"/>
                <xsd:element ref="ns2:KXDocumentID" minOccurs="0"/>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194344-b16b-4cdd-919b-7d2c10957e46" elementFormDefault="qualified">
    <xsd:import namespace="http://schemas.microsoft.com/office/2006/documentManagement/types"/>
    <xsd:import namespace="http://schemas.microsoft.com/office/infopath/2007/PartnerControls"/>
    <xsd:element name="KXStatus" ma:index="8" nillable="true" ma:displayName="KXStatus" ma:format="Dropdown" ma:internalName="KXStatus">
      <xsd:simpleType>
        <xsd:union memberTypes="dms:Text">
          <xsd:simpleType>
            <xsd:restriction base="dms:Choice">
              <xsd:enumeration value="Contributed"/>
              <xsd:enumeration value="Published"/>
              <xsd:enumeration value="Processing by AI"/>
            </xsd:restriction>
          </xsd:simpleType>
        </xsd:union>
      </xsd:simpleType>
    </xsd:element>
    <xsd:element name="KXDocumentID" ma:index="9" nillable="true" ma:displayName="KXDocumentID" ma:format="Dropdown" ma:internalName="KXDocumentID" ma:percentage="FALSE">
      <xsd:simpleType>
        <xsd:restriction base="dms:Number"/>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descriptio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a8ac73-90e4-432c-b893-d481c4dd49ac"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2dec25c0-919b-4fce-add4-9c773df6b989}" ma:internalName="TaxCatchAll" ma:showField="CatchAllData" ma:web="fea8ac73-90e4-432c-b893-d481c4dd49a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E36B0D-F38C-4A1C-AA79-AE92AD89D158}">
  <ds:schemaRefs>
    <ds:schemaRef ds:uri="http://schemas.microsoft.com/office/2006/metadata/properties"/>
    <ds:schemaRef ds:uri="http://schemas.microsoft.com/office/infopath/2007/PartnerControls"/>
    <ds:schemaRef ds:uri="http://schemas.microsoft.com/sharepoint/v3"/>
    <ds:schemaRef ds:uri="7AF0C9C1-571A-469E-93FE-640E88AEF1EC"/>
    <ds:schemaRef ds:uri="513ae4d5-443f-4bc1-9f25-8f68dc5aa0c0"/>
    <ds:schemaRef ds:uri="8DD08C88-CC4C-4D35-9129-A70DAA36BE5E"/>
    <ds:schemaRef ds:uri="a3273937-55e7-450c-ac1f-0f7de532f690"/>
    <ds:schemaRef ds:uri="83DDB362-4C05-4E52-A8D9-EF2F47978B8D"/>
    <ds:schemaRef ds:uri="0DBE4740-AD0E-4EAB-9055-8EB1C48284D9"/>
    <ds:schemaRef ds:uri="7D1768DD-F29E-4DC2-9191-F2636B9FA92C"/>
    <ds:schemaRef ds:uri="5A51C775-C49C-428B-8C1E-2F89178D00F4"/>
    <ds:schemaRef ds:uri="39C40E9B-856B-46A7-8793-65A6FC1828D8"/>
    <ds:schemaRef ds:uri="546D9DE3-080E-4EC6-B7DD-508C11F603C7"/>
    <ds:schemaRef ds:uri="994E32D3-2E21-4611-87E1-D68FC0813440"/>
    <ds:schemaRef ds:uri="3A0186DE-B11E-4A29-9C82-428D45BCA71F"/>
  </ds:schemaRefs>
</ds:datastoreItem>
</file>

<file path=customXml/itemProps2.xml><?xml version="1.0" encoding="utf-8"?>
<ds:datastoreItem xmlns:ds="http://schemas.openxmlformats.org/officeDocument/2006/customXml" ds:itemID="{6EDA739C-F81F-40C4-8106-8A88ACC527F9}">
  <ds:schemaRefs>
    <ds:schemaRef ds:uri="http://schemas.microsoft.com/sharepoint/v3/contenttype/forms"/>
  </ds:schemaRefs>
</ds:datastoreItem>
</file>

<file path=customXml/itemProps3.xml><?xml version="1.0" encoding="utf-8"?>
<ds:datastoreItem xmlns:ds="http://schemas.openxmlformats.org/officeDocument/2006/customXml" ds:itemID="{E737A82E-C76C-47CC-951D-0CA80D30F610}">
  <ds:schemaRefs>
    <ds:schemaRef ds:uri="http://schemas.microsoft.com/sharepoint/events"/>
  </ds:schemaRefs>
</ds:datastoreItem>
</file>

<file path=customXml/itemProps4.xml><?xml version="1.0" encoding="utf-8"?>
<ds:datastoreItem xmlns:ds="http://schemas.openxmlformats.org/officeDocument/2006/customXml" ds:itemID="{B81FD769-3BA6-427C-9E23-B5146110D602}"/>
</file>

<file path=docProps/app.xml><?xml version="1.0" encoding="utf-8"?>
<Properties xmlns="http://schemas.openxmlformats.org/officeDocument/2006/extended-properties" xmlns:vt="http://schemas.openxmlformats.org/officeDocument/2006/docPropsVTypes">
  <Template/>
  <TotalTime>0</TotalTime>
  <Words>3834</Words>
  <Application>Microsoft Office PowerPoint</Application>
  <PresentationFormat>Widescreen</PresentationFormat>
  <Paragraphs>685</Paragraphs>
  <Slides>24</Slides>
  <Notes>6</Notes>
  <HiddenSlides>0</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45" baseType="lpstr">
      <vt:lpstr>Bebas Neue</vt:lpstr>
      <vt:lpstr>Chronicle Display Black</vt:lpstr>
      <vt:lpstr>Nexa Black</vt:lpstr>
      <vt:lpstr>Open Sans</vt:lpstr>
      <vt:lpstr>Open Sans ExtraBold</vt:lpstr>
      <vt:lpstr>Open Sans ExtraBold</vt:lpstr>
      <vt:lpstr>Open Sans Light</vt:lpstr>
      <vt:lpstr>Open Sans Regular</vt:lpstr>
      <vt:lpstr>Open Sans SemiBold</vt:lpstr>
      <vt:lpstr>Open Sans SemiBold</vt:lpstr>
      <vt:lpstr>OpenSans-Light</vt:lpstr>
      <vt:lpstr>Arial</vt:lpstr>
      <vt:lpstr>Britannic Bold</vt:lpstr>
      <vt:lpstr>Calibri</vt:lpstr>
      <vt:lpstr>Symbol</vt:lpstr>
      <vt:lpstr>Verdana</vt:lpstr>
      <vt:lpstr>Wingdings</vt:lpstr>
      <vt:lpstr>Wingdings 2</vt:lpstr>
      <vt:lpstr>1_Office Theme</vt:lpstr>
      <vt:lpstr>3_Office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2021-03-03T07:01:23Z</dcterms:created>
  <dcterms:modified xsi:type="dcterms:W3CDTF">2021-03-05T09:38:34Z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89256c7-9946-44df-b379-51beb93fd2d9_Enabled">
    <vt:lpwstr>true</vt:lpwstr>
  </property>
  <property fmtid="{D5CDD505-2E9C-101B-9397-08002B2CF9AE}" pid="3" name="MSIP_Label_589256c7-9946-44df-b379-51beb93fd2d9_SetDate">
    <vt:lpwstr>2021-03-03T07:01:36Z</vt:lpwstr>
  </property>
  <property fmtid="{D5CDD505-2E9C-101B-9397-08002B2CF9AE}" pid="4" name="MSIP_Label_589256c7-9946-44df-b379-51beb93fd2d9_Method">
    <vt:lpwstr>Privileged</vt:lpwstr>
  </property>
  <property fmtid="{D5CDD505-2E9C-101B-9397-08002B2CF9AE}" pid="5" name="MSIP_Label_589256c7-9946-44df-b379-51beb93fd2d9_Name">
    <vt:lpwstr>589256c7-9946-44df-b379-51beb93fd2d9</vt:lpwstr>
  </property>
  <property fmtid="{D5CDD505-2E9C-101B-9397-08002B2CF9AE}" pid="6" name="MSIP_Label_589256c7-9946-44df-b379-51beb93fd2d9_SiteId">
    <vt:lpwstr>36da45f1-dd2c-4d1f-af13-5abe46b99921</vt:lpwstr>
  </property>
  <property fmtid="{D5CDD505-2E9C-101B-9397-08002B2CF9AE}" pid="7" name="MSIP_Label_589256c7-9946-44df-b379-51beb93fd2d9_ActionId">
    <vt:lpwstr>fd474e92-b5e7-4458-903c-d63fcef2570c</vt:lpwstr>
  </property>
  <property fmtid="{D5CDD505-2E9C-101B-9397-08002B2CF9AE}" pid="8" name="MSIP_Label_589256c7-9946-44df-b379-51beb93fd2d9_ContentBits">
    <vt:lpwstr>0</vt:lpwstr>
  </property>
  <property fmtid="{D5CDD505-2E9C-101B-9397-08002B2CF9AE}" pid="9" name="ContentTypeId">
    <vt:lpwstr>0x01010076908BD4516B004588F83DF058126254</vt:lpwstr>
  </property>
  <property fmtid="{D5CDD505-2E9C-101B-9397-08002B2CF9AE}" pid="10" name="Local Content Type">
    <vt:lpwstr>400;#United States:Practice Information:Practice Materials|44f34ccc-41f9-4dae-995c-821a46a78026</vt:lpwstr>
  </property>
  <property fmtid="{D5CDD505-2E9C-101B-9397-08002B2CF9AE}" pid="11" name="Primary Local Client">
    <vt:lpwstr>20237;#United States:Consulting:Strategy and Analytics:Analytics and Cognitive|4ac89e31-d108-4e75-bd6c-833c0ee4f199</vt:lpwstr>
  </property>
  <property fmtid="{D5CDD505-2E9C-101B-9397-08002B2CF9AE}" pid="12" name="Badge">
    <vt:lpwstr>19654;#Customer and Consumer Analytics Top Content|fa91c782-3e0b-4b5b-a8f5-89b90feb663f</vt:lpwstr>
  </property>
  <property fmtid="{D5CDD505-2E9C-101B-9397-08002B2CF9AE}" pid="13" name="Applicable Geography">
    <vt:lpwstr>375;#Global|f12aef73-b423-4016-a43f-15722d3a0a5e</vt:lpwstr>
  </property>
  <property fmtid="{D5CDD505-2E9C-101B-9397-08002B2CF9AE}" pid="14" name="Secondary Local Indu">
    <vt:lpwstr/>
  </property>
  <property fmtid="{D5CDD505-2E9C-101B-9397-08002B2CF9AE}" pid="15" name="Primary Local Indust">
    <vt:lpwstr/>
  </property>
  <property fmtid="{D5CDD505-2E9C-101B-9397-08002B2CF9AE}" pid="16" name="Geography of Origin">
    <vt:lpwstr>19316;#Americas (Region):United States:United States (US)|8cb0099f-1dbf-4b3c-9b7f-d98051a79fa3</vt:lpwstr>
  </property>
  <property fmtid="{D5CDD505-2E9C-101B-9397-08002B2CF9AE}" pid="17" name="KAM Language">
    <vt:lpwstr>19307;#English|b169a262-1aaa-4ccb-9acf-78a36c1d9bab</vt:lpwstr>
  </property>
  <property fmtid="{D5CDD505-2E9C-101B-9397-08002B2CF9AE}" pid="18" name="Primary Global Client">
    <vt:lpwstr>10968;#Consulting:Strategy, Analytics and M and A:Artificial Intelligence and Data|e76f113e-faf4-4b39-aa6a-e45d0a3ec9ea</vt:lpwstr>
  </property>
  <property fmtid="{D5CDD505-2E9C-101B-9397-08002B2CF9AE}" pid="19" name="Secondary Global Indu">
    <vt:lpwstr/>
  </property>
  <property fmtid="{D5CDD505-2E9C-101B-9397-08002B2CF9AE}" pid="20" name="Secondary Global Clie">
    <vt:lpwstr>9230;#Cross Business Offerings:Artificial Intelligence Strategic Growth Offering (AI SGO)|ced3f0f2-d533-4f92-abff-acf7b5fb6daa</vt:lpwstr>
  </property>
  <property fmtid="{D5CDD505-2E9C-101B-9397-08002B2CF9AE}" pid="21" name="Primary Global Indust">
    <vt:lpwstr/>
  </property>
  <property fmtid="{D5CDD505-2E9C-101B-9397-08002B2CF9AE}" pid="22" name="Global Content Type">
    <vt:lpwstr>401;#Practice Information:Practice Materials|b09d97a0-0d53-4002-bdcc-4f2df7670d20</vt:lpwstr>
  </property>
  <property fmtid="{D5CDD505-2E9C-101B-9397-08002B2CF9AE}" pid="23" name="Local Internal Service">
    <vt:lpwstr/>
  </property>
  <property fmtid="{D5CDD505-2E9C-101B-9397-08002B2CF9AE}" pid="24" name="Global Internal Service">
    <vt:lpwstr/>
  </property>
  <property fmtid="{D5CDD505-2E9C-101B-9397-08002B2CF9AE}" pid="25" name="Secondary Local Clie">
    <vt:lpwstr>10744;#Global:Cross Business Offerings:Artificial Intelligence Strategic Growth Offering (AI SGO)|ced3f0f2-d533-4f92-abff-acf7b5fb6daa</vt:lpwstr>
  </property>
  <property fmtid="{D5CDD505-2E9C-101B-9397-08002B2CF9AE}" pid="26" name="IPCO Designation">
    <vt:lpwstr>531;#Internal Use Only unless granted permission by content owner (IPCO Alternative Use Restriction)|f38bdcd6-352a-4923-92e5-9a710e71be95</vt:lpwstr>
  </property>
  <property fmtid="{D5CDD505-2E9C-101B-9397-08002B2CF9AE}" pid="27" name="_dlc_policyId">
    <vt:lpwstr/>
  </property>
  <property fmtid="{D5CDD505-2E9C-101B-9397-08002B2CF9AE}" pid="28" name="ItemRetentionFormula">
    <vt:lpwstr/>
  </property>
  <property fmtid="{D5CDD505-2E9C-101B-9397-08002B2CF9AE}" pid="29" name="Publishing Owning Te">
    <vt:lpwstr>16;#Consulting|7434a3af-136e-42a8-bb53-fcc906dbc283</vt:lpwstr>
  </property>
  <property fmtid="{D5CDD505-2E9C-101B-9397-08002B2CF9AE}" pid="30" name="Publishing Owning Te0">
    <vt:lpwstr>Consulting|7434a3af-136e-42a8-bb53-fcc906dbc283</vt:lpwstr>
  </property>
  <property fmtid="{D5CDD505-2E9C-101B-9397-08002B2CF9AE}" pid="31" name="_docset_NoMedatataSyncRequired">
    <vt:lpwstr>False</vt:lpwstr>
  </property>
  <property fmtid="{D5CDD505-2E9C-101B-9397-08002B2CF9AE}" pid="32" name="Order">
    <vt:lpwstr>1030653000.00000</vt:lpwstr>
  </property>
  <property fmtid="{D5CDD505-2E9C-101B-9397-08002B2CF9AE}" pid="33" name="MediaServiceImageTags">
    <vt:lpwstr/>
  </property>
  <property fmtid="{D5CDD505-2E9C-101B-9397-08002B2CF9AE}" pid="34" name="_ExtendedDescription">
    <vt:lpwstr/>
  </property>
</Properties>
</file>